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custDataLst>
    <p:tags r:id="rId23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46E1C-3CF8-4C3A-8902-9ED910D56FDB}" type="datetimeFigureOut">
              <a:rPr lang="el-GR" smtClean="0"/>
              <a:t>2/1/2014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D60DD-9490-46AB-B416-D64E7FDD31E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821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DF701-BE10-4F94-BCAA-FA281036399D}" type="datetime1">
              <a:rPr lang="el-GR" smtClean="0"/>
              <a:t>2/1/2014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626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10844-C206-4EF1-85C3-802CB75B9EC2}" type="datetime1">
              <a:rPr lang="el-GR" smtClean="0"/>
              <a:t>2/1/2014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0608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EA25-FA0D-4041-AE20-4DF5AA29EBBB}" type="datetime1">
              <a:rPr lang="el-GR" smtClean="0"/>
              <a:t>2/1/2014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2643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CFAF-2A57-4213-A3F3-792122BF0108}" type="datetime1">
              <a:rPr lang="el-GR" smtClean="0"/>
              <a:t>2/1/2014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54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B1D25-6C7E-4AF7-9627-5AA6857FB595}" type="datetime1">
              <a:rPr lang="el-GR" smtClean="0"/>
              <a:t>2/1/2014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605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9A082-56E6-4F52-B260-FC673D6431FF}" type="datetime1">
              <a:rPr lang="el-GR" smtClean="0"/>
              <a:t>2/1/2014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6005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5B4B-644A-4AF0-9CEC-384A609806A7}" type="datetime1">
              <a:rPr lang="el-GR" smtClean="0"/>
              <a:t>2/1/2014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73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3B0B-5DCD-4AB5-988F-8C090FD91ED6}" type="datetime1">
              <a:rPr lang="el-GR" smtClean="0"/>
              <a:t>2/1/2014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580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07E0-1996-4B02-BDDC-F570C786C0DD}" type="datetime1">
              <a:rPr lang="el-GR" smtClean="0"/>
              <a:t>2/1/2014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599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80CD-7549-410B-BC42-F372BDB2C828}" type="datetime1">
              <a:rPr lang="el-GR" smtClean="0"/>
              <a:t>2/1/2014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1248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5D3D-E488-4670-B70B-678696175DDD}" type="datetime1">
              <a:rPr lang="el-GR" smtClean="0"/>
              <a:t>2/1/2014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775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9E478-BB4F-4C3B-933F-6B3C8E399FB2}" type="datetime1">
              <a:rPr lang="el-GR" smtClean="0"/>
              <a:t>2/1/2014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Κύκλος Ζωής Έργου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9D75D-A45F-4964-A050-F2C9057FCF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591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microsoft.com/office/2007/relationships/hdphoto" Target="../media/hdphoto1.wdp"/><Relationship Id="rId5" Type="http://schemas.openxmlformats.org/officeDocument/2006/relationships/image" Target="../media/image9.jpeg"/><Relationship Id="rId4" Type="http://schemas.openxmlformats.org/officeDocument/2006/relationships/slide" Target="slid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microsoft.com/office/2007/relationships/hdphoto" Target="../media/hdphoto1.wdp"/><Relationship Id="rId5" Type="http://schemas.openxmlformats.org/officeDocument/2006/relationships/image" Target="../media/image9.jpeg"/><Relationship Id="rId4" Type="http://schemas.openxmlformats.org/officeDocument/2006/relationships/slide" Target="slid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slide" Target="slide14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</p:nvPr>
        </p:nvSpPr>
        <p:spPr>
          <a:xfrm>
            <a:off x="381000" y="1760289"/>
            <a:ext cx="8382000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Διαχείριση Κινδύνου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467544" y="3140968"/>
            <a:ext cx="8280920" cy="231608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/>
            </a:pPr>
            <a:r>
              <a:rPr lang="el-GR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Ενότητα 2</a:t>
            </a:r>
            <a:r>
              <a:rPr lang="en-US" sz="2800" b="1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 </a:t>
            </a:r>
            <a: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Κύκλος </a:t>
            </a:r>
            <a:r>
              <a:rPr lang="el-GR" sz="2800" dirty="0">
                <a:solidFill>
                  <a:schemeClr val="tx1"/>
                </a:solidFill>
                <a:latin typeface="Calibri" panose="020F0502020204030204" pitchFamily="34" charset="0"/>
              </a:rPr>
              <a:t>Ζ</a:t>
            </a:r>
            <a: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ωής </a:t>
            </a:r>
            <a:r>
              <a:rPr lang="el-GR" sz="2800" dirty="0">
                <a:solidFill>
                  <a:schemeClr val="tx1"/>
                </a:solidFill>
                <a:latin typeface="Calibri" panose="020F0502020204030204" pitchFamily="34" charset="0"/>
              </a:rPr>
              <a:t>Έ</a:t>
            </a:r>
            <a: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ργου.</a:t>
            </a:r>
            <a:endParaRPr lang="el-GR" sz="2800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Διδάσκων: Β</a:t>
            </a: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ασιλική Καζαντζή, </a:t>
            </a:r>
          </a:p>
          <a:p>
            <a:pPr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Επίκουρος Καθηγήτρια.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Τμήμα Διοίκηση Επιχειρήσεων. </a:t>
            </a:r>
            <a:endParaRPr lang="en-US" sz="2800" b="1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5722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Πρώτο παράδειγμα</a:t>
            </a:r>
            <a:endParaRPr lang="el-GR" b="1" dirty="0"/>
          </a:p>
        </p:txBody>
      </p:sp>
      <p:pic>
        <p:nvPicPr>
          <p:cNvPr id="6" name="Θέση περιεχομένου 1" descr="Εικόνα με το μπλοκ διάγραμμα software product release 7.0. Το διάγραμμα έχει ως εξής:&#10;1) Project management. Planning, meetings, administration.&#10;2) Product requirements. Software, user documentation, training program materials. &#10;3) Detail design. Software, user documentation, training program materials.&#10;4) Construct. Software, user documentation, training program materials. &#10;5) Integration and test. Software, user documentation, training program materials.&#10;&#10;&#10;&#10;&#10;&#10;&#10;&#10;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12928"/>
            <a:ext cx="8208912" cy="5035143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Δεύτερο παράδειγμα</a:t>
            </a:r>
            <a:endParaRPr lang="el-GR" b="1" dirty="0"/>
          </a:p>
        </p:txBody>
      </p:sp>
      <p:pic>
        <p:nvPicPr>
          <p:cNvPr id="6" name="Θέση περιεχομένου 1" descr="Εικόνα με το μπλοκ διάγραμμα wastewater treatment project. Το διάγραμμα χωρίζεται σε δύο περιοχές, earlier phases και later phases. Στην περιοχή earlier phases, έχουμε τα εξής: Το design, το οποίο περιλαμβάνει: &#10;Civil drawings, architectural drawings, structural drawings, mechanical drawings, HVAC drawings, plumbing drawings, instrumentation drawings, electrical drawings.&#10;Στην περιοχή later phases, υπάρχουν τα εξής:  Construction, το οποίο περιλαμβάνει: Headworks, aeration basin, effluent pumping station, air handling building, sludge building.&#10;&#10;&#10;&#10;&#10;&#10;&#10;&#10;&#10;&#10;&#10;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50549"/>
            <a:ext cx="8136904" cy="5030779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7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Τρίτο παράδειγμα</a:t>
            </a:r>
            <a:endParaRPr lang="el-GR" b="1" dirty="0"/>
          </a:p>
        </p:txBody>
      </p:sp>
      <p:pic>
        <p:nvPicPr>
          <p:cNvPr id="6" name="Θέση περιεχομένου 1" descr="Εικόνα με το μπλοκ διάγραμμα κατασκευής οικίας. Το διάγραμμα έχει ως εξής:&#10;Πρώτο επίπεδο. Κατασκευή οικίας. &#10;Δεύτερο επίπεδο. Οικοδομικά, υδραυλικά, ηλεκτρολογικά, και άλλα.&#10;Τρίτο επίπεδο. Θεμέλια, τοίχοι και οροφή, σωλήνες, αποχέτευση, καλωδιώσεις, και άλλα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7704856" cy="4987078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27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Τέταρτο παράδειγμα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1108720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C00000"/>
              </a:buClr>
              <a:buFont typeface="Arial" panose="020B0604020202020204" pitchFamily="34" charset="0"/>
              <a:buChar char="●"/>
            </a:pPr>
            <a:r>
              <a:rPr lang="el-GR" altLang="el-GR" dirty="0" smtClean="0"/>
              <a:t>Περιγράψτε με WBS τον κύκλο ζωής του έργου.</a:t>
            </a:r>
          </a:p>
        </p:txBody>
      </p:sp>
      <p:pic>
        <p:nvPicPr>
          <p:cNvPr id="6" name="Θέση περιεχομένου 2" descr="Εικόνα με το διάγραμμα του κύκλου ζωής του έργου. Το διάγραμμα έχει ως εξής:&#10;Πρώτο επίπεδο. Κύκλος ζωής έργου.&#10;Δεύτερο επίπεδο. Φάση σύλληψης, φάση προγραμματισμού και σχεδίασης, φάση κατασκευής, φάση λειτουργίας και συντήρησης, φάση τερματισμού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495775"/>
            <a:ext cx="8460432" cy="2093465"/>
          </a:xfrm>
          <a:prstGeom prst="rect">
            <a:avLst/>
          </a:prstGeo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766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r>
              <a:rPr lang="el-GR" b="1" dirty="0" smtClean="0"/>
              <a:t>Κύκλος Ζωής Έργου (1 από 4)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pPr marL="381000" lvl="0" indent="-38100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FF4146"/>
              </a:buClr>
              <a:buSzPct val="75000"/>
              <a:buNone/>
            </a:pPr>
            <a:r>
              <a:rPr lang="en-US" altLang="el-GR" kern="0" dirty="0" smtClean="0">
                <a:solidFill>
                  <a:srgbClr val="000000"/>
                </a:solidFill>
              </a:rPr>
              <a:t>Project Life Cycle – PLC.</a:t>
            </a:r>
          </a:p>
          <a:p>
            <a:pPr marL="1181100"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 smtClean="0">
                <a:solidFill>
                  <a:srgbClr val="000000"/>
                </a:solidFill>
              </a:rPr>
              <a:t>Οι φάσεις του κάθε έργου, προσδιορίζονται από τα παραδοτέα </a:t>
            </a:r>
            <a:r>
              <a:rPr lang="en-US" altLang="el-GR" sz="2800" kern="0" dirty="0" smtClean="0">
                <a:solidFill>
                  <a:srgbClr val="000000"/>
                </a:solidFill>
              </a:rPr>
              <a:t>(</a:t>
            </a:r>
            <a:r>
              <a:rPr lang="en-US" altLang="el-GR" sz="2800" kern="0" dirty="0">
                <a:solidFill>
                  <a:srgbClr val="000000"/>
                </a:solidFill>
              </a:rPr>
              <a:t>deliverables</a:t>
            </a:r>
            <a:r>
              <a:rPr lang="en-US" altLang="el-GR" sz="2800" kern="0" dirty="0" smtClean="0">
                <a:solidFill>
                  <a:srgbClr val="000000"/>
                </a:solidFill>
              </a:rPr>
              <a:t>)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.</a:t>
            </a:r>
            <a:endParaRPr lang="en-US" altLang="el-GR" sz="2800" kern="0" dirty="0">
              <a:solidFill>
                <a:srgbClr val="000000"/>
              </a:solidFill>
            </a:endParaRPr>
          </a:p>
          <a:p>
            <a:pPr marL="1181100"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 smtClean="0">
                <a:solidFill>
                  <a:srgbClr val="000000"/>
                </a:solidFill>
              </a:rPr>
              <a:t>Ένα παραδοτέο είναι ένα χειροπιαστό, επαληθεύσιμο ποσό εργασίας.</a:t>
            </a:r>
          </a:p>
          <a:p>
            <a:pPr marL="1181100" lvl="2" indent="-34200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 smtClean="0">
                <a:solidFill>
                  <a:srgbClr val="000000"/>
                </a:solidFill>
              </a:rPr>
              <a:t>Το τέλος κάθε φάσης σηματοδοτεί:</a:t>
            </a:r>
          </a:p>
          <a:p>
            <a:pPr marL="2228850" lvl="4" indent="-342900" eaLnBrk="0" fontAlgn="base" hangingPunct="0">
              <a:spcBef>
                <a:spcPts val="0"/>
              </a:spcBef>
              <a:spcAft>
                <a:spcPts val="3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Έλεγχο παραδοτέων.</a:t>
            </a:r>
          </a:p>
          <a:p>
            <a:pPr marL="2228850" lvl="4" indent="-342900" eaLnBrk="0" fontAlgn="base" hangingPunct="0">
              <a:spcBef>
                <a:spcPts val="0"/>
              </a:spcBef>
              <a:spcAft>
                <a:spcPts val="3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Έλεγχο απόδοσης.</a:t>
            </a:r>
          </a:p>
          <a:p>
            <a:pPr marL="2228850" lvl="4" indent="-342900" eaLnBrk="0" fontAlgn="base" hangingPunct="0">
              <a:spcBef>
                <a:spcPts val="0"/>
              </a:spcBef>
              <a:spcAft>
                <a:spcPts val="3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Συνέχεια σε επόμενη φάση.</a:t>
            </a:r>
          </a:p>
          <a:p>
            <a:pPr marL="2228850" lvl="4" indent="-3429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Διόρθωση λαθών.</a:t>
            </a:r>
            <a:endParaRPr lang="el-GR" altLang="el-GR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24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r>
              <a:rPr lang="el-GR" b="1" dirty="0" smtClean="0"/>
              <a:t>Κύκλος Ζωής Έργου (2 από 4)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/>
              <a:t>Ευρύτερο </a:t>
            </a:r>
            <a:r>
              <a:rPr lang="el-GR" altLang="el-GR" sz="2800" kern="0" dirty="0" smtClean="0"/>
              <a:t>πλαίσιο.</a:t>
            </a:r>
            <a:endParaRPr lang="en-US" altLang="el-GR" sz="2800" kern="0" dirty="0"/>
          </a:p>
          <a:p>
            <a:pPr marL="800100" lvl="2" indent="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00CCCC"/>
              </a:buClr>
              <a:buNone/>
            </a:pPr>
            <a:r>
              <a:rPr lang="el-GR" altLang="el-GR" kern="0" dirty="0"/>
              <a:t>4 </a:t>
            </a:r>
            <a:r>
              <a:rPr lang="el-GR" altLang="el-GR" kern="0" dirty="0" smtClean="0"/>
              <a:t>Φάσεις:</a:t>
            </a:r>
            <a:endParaRPr lang="el-GR" altLang="el-GR" kern="0" dirty="0"/>
          </a:p>
          <a:p>
            <a:pPr lvl="4" indent="-342900" eaLnBrk="0" fontAlgn="base" hangingPunct="0">
              <a:spcBef>
                <a:spcPts val="0"/>
              </a:spcBef>
              <a:spcAft>
                <a:spcPts val="3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Αρχική </a:t>
            </a:r>
            <a:r>
              <a:rPr lang="el-GR" altLang="el-GR" kern="0" dirty="0"/>
              <a:t>(Εννοιολογικού </a:t>
            </a:r>
            <a:r>
              <a:rPr lang="el-GR" altLang="el-GR" kern="0" dirty="0" smtClean="0"/>
              <a:t>σχεδιασμού).</a:t>
            </a:r>
            <a:endParaRPr lang="el-GR" altLang="el-GR" kern="0" dirty="0"/>
          </a:p>
          <a:p>
            <a:pPr lvl="4" indent="-342900" eaLnBrk="0" fontAlgn="base" hangingPunct="0">
              <a:spcBef>
                <a:spcPts val="0"/>
              </a:spcBef>
              <a:spcAft>
                <a:spcPts val="3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Σχεδιασμού.</a:t>
            </a:r>
            <a:endParaRPr lang="el-GR" altLang="el-GR" kern="0" dirty="0"/>
          </a:p>
          <a:p>
            <a:pPr lvl="4" indent="-342900" eaLnBrk="0" fontAlgn="base" hangingPunct="0">
              <a:spcBef>
                <a:spcPts val="0"/>
              </a:spcBef>
              <a:spcAft>
                <a:spcPts val="3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Εκτέλεσης.</a:t>
            </a:r>
            <a:endParaRPr lang="el-GR" altLang="el-GR" kern="0" dirty="0"/>
          </a:p>
          <a:p>
            <a:pPr lvl="4" indent="-342900" eaLnBrk="0" fontAlgn="base" hangingPunct="0">
              <a:spcBef>
                <a:spcPts val="0"/>
              </a:spcBef>
              <a:spcAft>
                <a:spcPts val="24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Λήξης.</a:t>
            </a:r>
            <a:endParaRPr lang="el-GR" altLang="el-GR" kern="0" dirty="0"/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 smtClean="0"/>
              <a:t>Απαιτείται </a:t>
            </a:r>
            <a:r>
              <a:rPr lang="el-GR" altLang="el-GR" sz="2800" kern="0" dirty="0"/>
              <a:t>ωστόσο, να εξεταστούν οι διαφορές του αντικειμένου της διαχείρισης </a:t>
            </a:r>
            <a:r>
              <a:rPr lang="el-GR" altLang="el-GR" sz="2800" kern="0" dirty="0" smtClean="0"/>
              <a:t>κινδύνου, </a:t>
            </a:r>
            <a:r>
              <a:rPr lang="el-GR" altLang="el-GR" sz="2800" kern="0" dirty="0"/>
              <a:t>και του τρόπου προσέγγισής της πιο </a:t>
            </a:r>
            <a:r>
              <a:rPr lang="el-GR" altLang="el-GR" sz="2800" kern="0" dirty="0" smtClean="0"/>
              <a:t>αναλυτικά, </a:t>
            </a:r>
            <a:r>
              <a:rPr lang="el-GR" altLang="el-GR" sz="2800" kern="0" dirty="0"/>
              <a:t>από </a:t>
            </a:r>
            <a:r>
              <a:rPr lang="el-GR" altLang="el-GR" sz="2800" kern="0" dirty="0" smtClean="0"/>
              <a:t>ότι στη </a:t>
            </a:r>
            <a:r>
              <a:rPr lang="el-GR" altLang="el-GR" sz="2800" kern="0" dirty="0"/>
              <a:t>συνήθη δομή των τεσσάρων </a:t>
            </a:r>
            <a:r>
              <a:rPr lang="el-GR" altLang="el-GR" sz="2800" kern="0" dirty="0" smtClean="0"/>
              <a:t>φάσεων.</a:t>
            </a:r>
            <a:endParaRPr lang="el-GR" altLang="el-GR" sz="2800" kern="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7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r>
              <a:rPr lang="el-GR" b="1" dirty="0" smtClean="0"/>
              <a:t>Κύκλος Ζωής Έργου (3 από 4)</a:t>
            </a:r>
            <a:endParaRPr lang="el-GR" dirty="0"/>
          </a:p>
        </p:txBody>
      </p:sp>
      <p:graphicFrame>
        <p:nvGraphicFramePr>
          <p:cNvPr id="6" name="Θέση περιεχομένου 1" descr="Πίνακας: &#10;Πρώτη γραμμή. Φάση, αρχική. Στάδια, σύλληψη του προϊόντος. Βήματα, έναυσμα, εννοιολογική σύλληψη, αποσαφήνιση του σκοπού, εννοιολογική επεξεργασία, εννοιολογική αξιολόγηση.&#10;Δεύτερη γραμμή. Φάση, σχεδιασμού. Στάδιο, σχεδιασμός του προϊόντος στρατηγικά. Βήματα, βασικό σχεδιασμός, ανάπτυξη κριτηρίων επιδόσεων, ανάπτυξη σχεδιασμού, αξιολόγηση σχεδιασμού. &#10;Τρίτη γραμμή. Φάση, σχεδιασμού. Στάδιο, προγραμματισμός εκτέλεσης στρατηγικά. Βήματα, βασική δραστηριότητα και πλάνα βασισμένα σε πόρους, ανάπτυξη στόχων και οροσήμων, ανάπτυξη πλάνων, αξιολόγηση πλάνων.&#10;Τέταρτη γραμμή. Φάση, σχεδιασμού. Στάδιο, κατανομή πόρων τακτικά. Βήματα, βασικός σχεδιασμός και ανάλυση πλάνων βασισμένων σε δραστηριότητες, ανάπτυξη κριτηρίων κατανομής πόρων, ανάπτυξη κατανομής, αξιολόγηση κατανομής.&#10;&#10;&#10;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83903812"/>
              </p:ext>
            </p:extLst>
          </p:nvPr>
        </p:nvGraphicFramePr>
        <p:xfrm>
          <a:off x="971600" y="1340768"/>
          <a:ext cx="7200800" cy="4954985"/>
        </p:xfrm>
        <a:graphic>
          <a:graphicData uri="http://schemas.openxmlformats.org/drawingml/2006/table">
            <a:tbl>
              <a:tblPr firstRow="1"/>
              <a:tblGrid>
                <a:gridCol w="1389380"/>
                <a:gridCol w="1994996"/>
                <a:gridCol w="3816424"/>
              </a:tblGrid>
              <a:tr h="3596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Φάσεις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Στάδια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Βήματα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033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Αρχική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Σύλληψη του προϊόντος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Έναυσμα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Εννοιολογική σύλληψη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Αποσαφήνιση του σκοπού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Εννοιολογική επεξεργασία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Εννοιολογική αξιολόγηση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9255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Σχεδιασμού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Σχεδιασμός του προϊόντος στρατηγικά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Βασικός σχεδιασμός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Ανάπτυξη κριτηρίων επιδόσεων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Ανάπτυξη σχεδιασμού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Αξιολόγηση σχεδιασμού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3322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l-G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Προγραμματισμός εκτέλεσης στρατηγικά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Βασική δραστηριότητα και πλάνα βασισμένα σε πόρους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Ανάπτυξη στόχων και οροσήμων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Ανάπτυξη πλάνων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Αξιολόγηση πλάνων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3322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l-G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Κατανομή πόρων τακτικά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Βασικός σχεδιασμός και ανάλυση πλάνων βασισμένων σε δραστηριότητες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Ανάπτυξη κριτηρίων κατανομής πόρων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Ανάπτυξη κατανομής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Αξιολόγηση κατανομής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326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r>
              <a:rPr lang="el-GR" b="1" dirty="0" smtClean="0"/>
              <a:t>Κύκλος Ζωής Έργου (4 από 4)</a:t>
            </a:r>
            <a:endParaRPr lang="el-GR" dirty="0"/>
          </a:p>
        </p:txBody>
      </p:sp>
      <p:graphicFrame>
        <p:nvGraphicFramePr>
          <p:cNvPr id="7" name="Θέση περιεχομένου 1" descr="Συνέχεια πίνακα:&#10;Πρώτη γραμμή. Φάση, εκτέλεσης. Στάδιο, εκτέλεση παραγωγής. Βήματα, συντονισμός και έλεγχος, παρακολούθηση της προόδου, τροποποίηση στόχων και οροσήμων, τροποποίηση κατανομής, αξιολόγηση ελέγχου.&#10;Δεύτερη γραμμή. Φάση, λήξης. Στάδιο, παράδοση του προϊόντος. Βήματα, επαλήθευση βασικού παραδοτέου, τροποποίηση παραδοτέου, τροποποίηση κριτηρίων επιδόσεων, αξιολόγηση παράδοσης. &#10;Τρίτη γραμμή. Φάση, λήξης. Στάδιο, επισκόπηση της διεργασίας. Βήματα, βασική επισκόπηση, ανάπτυξη επισκόπησης, αξιολόγηση επισκόπησης. &#10;Τέταρτη γραμμη. Φάση, υποστήριξη του προϊόντος. Βήματα, βασική συντήρηση και αντίληψη περί ευθύνης, ανάπτυξη κριτηρίων υποστήριξης, ανάπτυξη αντίληψης περί υποστήριξης, αξιολόγηση υποστήριξης.&#10;&#10;&#10;&#10;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18861983"/>
              </p:ext>
            </p:extLst>
          </p:nvPr>
        </p:nvGraphicFramePr>
        <p:xfrm>
          <a:off x="539552" y="1556792"/>
          <a:ext cx="8064896" cy="4794504"/>
        </p:xfrm>
        <a:graphic>
          <a:graphicData uri="http://schemas.openxmlformats.org/drawingml/2006/table">
            <a:tbl>
              <a:tblPr firstRow="1"/>
              <a:tblGrid>
                <a:gridCol w="1381443"/>
                <a:gridCol w="1786587"/>
                <a:gridCol w="4896866"/>
              </a:tblGrid>
              <a:tr h="363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Φάσεις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Στάδια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Βήματα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3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Εκτέλεσης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Εκτέλεση παραγωγής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Συντονισμός και έλεγχος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Παρακολούθηση της προόδου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Τροποποίηση στόχων και οροσήμων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Τροποποίηση κατανομής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Αξιολόγηση ελέγχου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Λήξης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Παράδοση του προϊόντος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Επαλήθευση βασικού παραδοτέου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Τροποποίηση παραδοτέου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Τροποποίηση κριτηρίων επιδόσεων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Αξιολόγηση παράδοσης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l-G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Επισκόπηση της διεργασίας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Βασική επισκόπηση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Ανάπτυξη επισκόπησης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Αξιολόγηση επισκόπησης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l-G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Υποστήριξη του προϊόντος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Βασική συντήρηση και αντίληψη περί ευθύνης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Ανάπτυξη κριτηρίων υποστήριξης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Ανάπτυξη αντίληψης περί υποστήριξης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Αξιολόγηση υποστήριξης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226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Στάδια και δομή ανατροφοδότησης</a:t>
            </a:r>
            <a:endParaRPr lang="el-GR" dirty="0"/>
          </a:p>
        </p:txBody>
      </p:sp>
      <p:pic>
        <p:nvPicPr>
          <p:cNvPr id="10" name="Θέση περιεχομένου 1" descr="Εικόνα διαγράμματος, στο οποίο απεικονίζονται τα εξής:  Έναρξη, σύλληψη, σχεδιασμός, προγραμματισμός, κατανομή, εκτέλεση, παράδοση, επισκόπηση, και υποστήριξη. Σε όλα τα παραπάνω στάδια, υπάρχει πάντα και η πιθανότητα της εγκατάλειψης. Επίσης σε όλα τα στάδια, υπάρχει η δυνατότητα ανατροφοδότησης ενός σταδίου, συνήθως ανατροφοδοτείται από το αμέσως επόμενο στάδιο.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628800"/>
            <a:ext cx="7200800" cy="4683685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1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6633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4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Σοφιανίδου</a:t>
            </a:r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Γεωργία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7420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</a:t>
            </a:r>
            <a:r>
              <a:rPr lang="el-GR" altLang="el-GR" sz="2800" dirty="0" smtClean="0">
                <a:latin typeface="Calibri" panose="020F0502020204030204" pitchFamily="34" charset="0"/>
              </a:rPr>
              <a:t> (</a:t>
            </a:r>
            <a:r>
              <a:rPr lang="en-US" altLang="el-GR" sz="2800" dirty="0" smtClean="0">
                <a:latin typeface="Calibri" panose="020F0502020204030204" pitchFamily="34" charset="0"/>
              </a:rPr>
              <a:t>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(B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Y)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(S A)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,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Μη εισαγόμενο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.</a:t>
            </a:r>
            <a:r>
              <a:rPr lang="en-US" altLang="el-GR" sz="2400" dirty="0" smtClean="0">
                <a:latin typeface="Calibri" panose="020F0502020204030204" pitchFamily="34" charset="0"/>
              </a:rPr>
              <a:t> </a:t>
            </a:r>
            <a:endParaRPr lang="el-GR" altLang="el-GR" sz="2400" dirty="0" smtClean="0">
              <a:latin typeface="Calibri" panose="020F0502020204030204" pitchFamily="34" charset="0"/>
            </a:endParaRP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034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793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l-GR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 smtClean="0"/>
              <a:t>Να γνωρίζουν την εξέλιξη της πληροφορικής, σε σχέση με την εξέλιξη της εκπαίδευσης, και τις μεθοδολογίες της εκπαίδευσης.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Κύκλος Ζωής Έργου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96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625" y="263716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Ορισμοί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 14"/>
          </p:cNvPr>
          <p:cNvSpPr/>
          <p:nvPr>
            <p:custDataLst>
              <p:tags r:id="rId2"/>
            </p:custDataLst>
          </p:nvPr>
        </p:nvSpPr>
        <p:spPr>
          <a:xfrm>
            <a:off x="809171" y="3717032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>
                <a:solidFill>
                  <a:srgbClr val="0070C0"/>
                </a:solidFill>
              </a:rPr>
              <a:t>)  </a:t>
            </a:r>
            <a:r>
              <a:rPr lang="el-GR" sz="2800" i="1" dirty="0" smtClean="0">
                <a:solidFill>
                  <a:srgbClr val="0070C0"/>
                </a:solidFill>
              </a:rPr>
              <a:t>Κύκλος ζωής έργου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Κύκλος Ζωής Έργου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502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Ορισμός του αντικειμένου των εργασιών ενός </a:t>
            </a:r>
            <a:r>
              <a:rPr lang="el-GR" b="1" dirty="0"/>
              <a:t>έ</a:t>
            </a:r>
            <a:r>
              <a:rPr lang="el-GR" b="1" dirty="0" smtClean="0"/>
              <a:t>ργου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kumimoji="0" lang="el-GR" altLang="el-GR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Σκοπός.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kumimoji="0" lang="en-US" alt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Υ</a:t>
            </a:r>
            <a:r>
              <a:rPr kumimoji="0" lang="el-GR" altLang="el-GR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ποδιαίρ</a:t>
            </a:r>
            <a:r>
              <a:rPr kumimoji="0" lang="en-US" altLang="el-GR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εση</a:t>
            </a:r>
            <a:r>
              <a:rPr kumimoji="0" lang="el-GR" alt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του έργου.</a:t>
            </a:r>
            <a:endParaRPr kumimoji="0" lang="el-GR" altLang="el-GR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lvl="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kumimoji="0" lang="el-GR" altLang="el-GR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Εισαγωγή δεδομένων </a:t>
            </a:r>
            <a:r>
              <a:rPr kumimoji="0" lang="en-US" altLang="el-GR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(Inputs)</a:t>
            </a:r>
            <a:r>
              <a:rPr kumimoji="0" lang="el-GR" altLang="el-GR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ts val="3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kumimoji="0" lang="el-GR" altLang="el-GR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Δήλωση αντικειμένου εργασιών.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ts val="3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kumimoji="0" lang="el-GR" altLang="el-GR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Περιορισμοί.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kumimoji="0" lang="el-GR" altLang="el-GR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Ιστορικές πληροφορίες.</a:t>
            </a:r>
          </a:p>
          <a:p>
            <a:pPr lvl="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kumimoji="0" lang="el-GR" altLang="el-GR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Εργαλεία και </a:t>
            </a:r>
            <a:r>
              <a:rPr lang="el-GR" altLang="el-GR" sz="2200" kern="0" dirty="0" smtClean="0">
                <a:solidFill>
                  <a:srgbClr val="000000"/>
                </a:solidFill>
              </a:rPr>
              <a:t>τεχνικές</a:t>
            </a:r>
            <a:r>
              <a:rPr kumimoji="0" lang="el-GR" altLang="el-GR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ts val="3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kumimoji="0" lang="el-GR" alt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Ανάλυση του προβλήματος.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kumimoji="0" lang="el-GR" alt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Δομική ανάλυση </a:t>
            </a:r>
            <a:r>
              <a:rPr lang="el-GR" altLang="el-GR" sz="2000" kern="0" noProof="0" dirty="0">
                <a:solidFill>
                  <a:srgbClr val="000000"/>
                </a:solidFill>
              </a:rPr>
              <a:t>έ</a:t>
            </a:r>
            <a:r>
              <a:rPr kumimoji="0" lang="el-GR" alt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ργου </a:t>
            </a:r>
            <a:r>
              <a:rPr kumimoji="0" lang="en-US" alt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-</a:t>
            </a:r>
            <a:r>
              <a:rPr kumimoji="0" lang="el-GR" alt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Work Breakdown Structure (WBS)</a:t>
            </a:r>
            <a:r>
              <a:rPr lang="el-GR" altLang="el-GR" sz="2000" kern="0" dirty="0">
                <a:solidFill>
                  <a:srgbClr val="000000"/>
                </a:solidFill>
              </a:rPr>
              <a:t>.</a:t>
            </a:r>
            <a:endParaRPr kumimoji="0" lang="el-GR" altLang="el-GR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lvl="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kumimoji="0" lang="el-GR" altLang="el-GR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Αποτέλεσμα </a:t>
            </a:r>
            <a:r>
              <a:rPr kumimoji="0" lang="en-US" altLang="el-GR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(Output)</a:t>
            </a:r>
            <a:r>
              <a:rPr kumimoji="0" lang="el-GR" altLang="el-GR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kumimoji="0" lang="en-US" alt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WBS</a:t>
            </a:r>
            <a:r>
              <a:rPr lang="el-GR" altLang="el-GR" sz="2000" noProof="0" dirty="0" smtClean="0"/>
              <a:t>.</a:t>
            </a:r>
            <a:endParaRPr kumimoji="0" lang="en-US" altLang="el-GR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46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είναι τα </a:t>
            </a:r>
            <a:r>
              <a:rPr lang="en-US" b="1" dirty="0" smtClean="0"/>
              <a:t>WBS</a:t>
            </a:r>
            <a:r>
              <a:rPr lang="el-GR" b="1" dirty="0" smtClean="0"/>
              <a:t>?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400" kern="0" dirty="0">
                <a:solidFill>
                  <a:srgbClr val="000000"/>
                </a:solidFill>
              </a:rPr>
              <a:t>Το 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PMBOK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, </a:t>
            </a:r>
            <a:r>
              <a:rPr lang="el-GR" altLang="el-GR" sz="2400" kern="0" dirty="0">
                <a:solidFill>
                  <a:srgbClr val="000000"/>
                </a:solidFill>
              </a:rPr>
              <a:t>ορίζει τη </a:t>
            </a:r>
            <a:r>
              <a:rPr lang="en-US" altLang="el-GR" sz="2400" kern="0" dirty="0">
                <a:solidFill>
                  <a:srgbClr val="000000"/>
                </a:solidFill>
              </a:rPr>
              <a:t>WBS</a:t>
            </a:r>
            <a:r>
              <a:rPr lang="el-GR" altLang="el-GR" sz="2400" kern="0" dirty="0">
                <a:solidFill>
                  <a:srgbClr val="000000"/>
                </a:solidFill>
              </a:rPr>
              <a:t> ως μια παραδοτέα και προσανατολισμένη ομαδοποίηση των στοιχείων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του έργου, </a:t>
            </a:r>
            <a:r>
              <a:rPr lang="el-GR" altLang="el-GR" sz="2400" kern="0" dirty="0">
                <a:solidFill>
                  <a:srgbClr val="000000"/>
                </a:solidFill>
              </a:rPr>
              <a:t>που οργανώνει και καθορίζει το συνολικό στόχο των εργασιών 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τ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ου έργου. </a:t>
            </a:r>
            <a:r>
              <a:rPr lang="el-GR" altLang="el-GR" sz="2400" kern="0" dirty="0">
                <a:solidFill>
                  <a:srgbClr val="000000"/>
                </a:solidFill>
              </a:rPr>
              <a:t>Κάθε φθίνον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επίπεδο, </a:t>
            </a:r>
            <a:r>
              <a:rPr lang="el-GR" altLang="el-GR" sz="2400" kern="0" dirty="0">
                <a:solidFill>
                  <a:srgbClr val="000000"/>
                </a:solidFill>
              </a:rPr>
              <a:t>αντιπροσωπεύει έναν όλο και περισσότερο λεπτομερή καθορισμό των εργασιών.</a:t>
            </a:r>
            <a:endParaRPr lang="en-US" altLang="el-GR" sz="24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n-US" altLang="el-GR" sz="2400" kern="0" dirty="0">
                <a:solidFill>
                  <a:srgbClr val="000000"/>
                </a:solidFill>
              </a:rPr>
              <a:t>Ο</a:t>
            </a:r>
            <a:r>
              <a:rPr lang="el-GR" altLang="el-GR" sz="2400" kern="0" dirty="0">
                <a:solidFill>
                  <a:srgbClr val="000000"/>
                </a:solidFill>
              </a:rPr>
              <a:t> 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Turner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, </a:t>
            </a:r>
            <a:r>
              <a:rPr lang="el-GR" altLang="el-GR" sz="2400" kern="0" dirty="0">
                <a:solidFill>
                  <a:srgbClr val="000000"/>
                </a:solidFill>
              </a:rPr>
              <a:t>ορίζει τη </a:t>
            </a:r>
            <a:r>
              <a:rPr lang="en-US" altLang="el-GR" sz="2400" kern="0" dirty="0">
                <a:solidFill>
                  <a:srgbClr val="000000"/>
                </a:solidFill>
              </a:rPr>
              <a:t>WBS</a:t>
            </a:r>
            <a:r>
              <a:rPr lang="el-GR" altLang="el-GR" sz="2400" kern="0" dirty="0">
                <a:solidFill>
                  <a:srgbClr val="000000"/>
                </a:solidFill>
              </a:rPr>
              <a:t> ως διαδοχή παραδοτέων</a:t>
            </a:r>
            <a:r>
              <a:rPr lang="en-US" altLang="el-GR" sz="2400" kern="0" dirty="0">
                <a:solidFill>
                  <a:srgbClr val="000000"/>
                </a:solidFill>
              </a:rPr>
              <a:t>,</a:t>
            </a:r>
            <a:r>
              <a:rPr lang="el-GR" altLang="el-GR" sz="2400" kern="0" dirty="0">
                <a:solidFill>
                  <a:srgbClr val="000000"/>
                </a:solidFill>
              </a:rPr>
              <a:t> στην οποία το συνολικό προϊόν</a:t>
            </a:r>
            <a:r>
              <a:rPr lang="en-US" altLang="el-GR" sz="2400" kern="0" dirty="0">
                <a:solidFill>
                  <a:srgbClr val="000000"/>
                </a:solidFill>
              </a:rPr>
              <a:t>,</a:t>
            </a:r>
            <a:r>
              <a:rPr lang="el-GR" altLang="el-GR" sz="2400" kern="0" dirty="0">
                <a:solidFill>
                  <a:srgbClr val="000000"/>
                </a:solidFill>
              </a:rPr>
              <a:t> δηλαδή </a:t>
            </a:r>
            <a:r>
              <a:rPr lang="en-US" altLang="el-GR" sz="2400" kern="0" dirty="0">
                <a:solidFill>
                  <a:srgbClr val="000000"/>
                </a:solidFill>
              </a:rPr>
              <a:t>ο</a:t>
            </a:r>
            <a:r>
              <a:rPr lang="el-GR" altLang="el-GR" sz="2400" kern="0" dirty="0">
                <a:solidFill>
                  <a:srgbClr val="000000"/>
                </a:solidFill>
              </a:rPr>
              <a:t> αντικειμενικός στόχος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του έργου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, </a:t>
            </a:r>
            <a:r>
              <a:rPr lang="el-GR" altLang="el-GR" sz="2400" kern="0" dirty="0">
                <a:solidFill>
                  <a:srgbClr val="000000"/>
                </a:solidFill>
              </a:rPr>
              <a:t>αναλύεται σε υποπροϊόντα</a:t>
            </a:r>
            <a:r>
              <a:rPr lang="en-US" altLang="el-GR" sz="2400" kern="0" dirty="0">
                <a:solidFill>
                  <a:srgbClr val="000000"/>
                </a:solidFill>
              </a:rPr>
              <a:t>, </a:t>
            </a:r>
            <a:r>
              <a:rPr lang="el-GR" altLang="el-GR" sz="2400" kern="0" dirty="0">
                <a:solidFill>
                  <a:srgbClr val="000000"/>
                </a:solidFill>
              </a:rPr>
              <a:t>σύνολα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μερών, </a:t>
            </a:r>
            <a:r>
              <a:rPr lang="el-GR" altLang="el-GR" sz="2400" kern="0" dirty="0">
                <a:solidFill>
                  <a:srgbClr val="000000"/>
                </a:solidFill>
              </a:rPr>
              <a:t>και συστατικά μέρη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.</a:t>
            </a:r>
            <a:endParaRPr lang="en-US" altLang="el-GR" sz="24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93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kern="0" dirty="0" smtClean="0"/>
              <a:t>Ο ρόλος και ο σκοπός της </a:t>
            </a:r>
            <a:r>
              <a:rPr lang="en-US" b="1" kern="0" dirty="0" smtClean="0"/>
              <a:t>WBS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24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400" kern="0" dirty="0" smtClean="0">
                <a:solidFill>
                  <a:srgbClr val="000000"/>
                </a:solidFill>
              </a:rPr>
              <a:t>Ο ρόλος της 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WBS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, είναι να υποδιαιρεί το αντικείμενο εργασιών σε πακέτα εργασιών, τα οποία θα είναι πιο εύκολο να τα διαχειριστούν οι υπεύθυνοι του έργου, και να προγραμματίσουν τις ανάλογες εργασίες / δραστηριότητες.</a:t>
            </a:r>
          </a:p>
          <a:p>
            <a:pPr lvl="0" eaLnBrk="0" fontAlgn="base" hangingPunct="0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400" kern="0" dirty="0" smtClean="0">
                <a:solidFill>
                  <a:srgbClr val="000000"/>
                </a:solidFill>
              </a:rPr>
              <a:t>Η 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WBS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 έχει δύο στόχους:</a:t>
            </a:r>
          </a:p>
          <a:p>
            <a:pPr lvl="2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00CCCC"/>
              </a:buClr>
              <a:buFontTx/>
              <a:buChar char="–"/>
            </a:pPr>
            <a:r>
              <a:rPr lang="el-GR" altLang="el-GR" sz="2000" kern="0" dirty="0" smtClean="0">
                <a:solidFill>
                  <a:srgbClr val="000000"/>
                </a:solidFill>
              </a:rPr>
              <a:t>Να διασφαλίσει ότι το έργο συμπεριλαμβάνει όλες τις απαραίτητες εργασίες / δραστηριότητες, ώστε να ολοκληρωθεί με επιτυχία.</a:t>
            </a:r>
          </a:p>
          <a:p>
            <a:pPr lvl="2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CC"/>
              </a:buClr>
              <a:buFontTx/>
              <a:buChar char="–"/>
            </a:pPr>
            <a:r>
              <a:rPr lang="el-GR" altLang="el-GR" sz="2000" kern="0" dirty="0" smtClean="0">
                <a:solidFill>
                  <a:srgbClr val="000000"/>
                </a:solidFill>
              </a:rPr>
              <a:t>Να εξασφαλίσει ότι στο έργο δε θα συμπεριληφθούν οι περιττές εργασίες / δραστηριότητες</a:t>
            </a:r>
            <a:r>
              <a:rPr lang="el-GR" altLang="el-GR" sz="2000" dirty="0" smtClean="0"/>
              <a:t>.</a:t>
            </a:r>
            <a:endParaRPr lang="el-GR" altLang="el-GR" sz="20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65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Ανάλυση κινδύνου και </a:t>
            </a:r>
            <a:r>
              <a:rPr lang="en-US" b="1" dirty="0" smtClean="0"/>
              <a:t>WBS</a:t>
            </a:r>
            <a:r>
              <a:rPr lang="el-GR" b="1" dirty="0" smtClean="0"/>
              <a:t>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67544" y="1268760"/>
            <a:ext cx="8208912" cy="5112568"/>
          </a:xfrm>
        </p:spPr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000" kern="0" dirty="0">
                <a:solidFill>
                  <a:srgbClr val="000000"/>
                </a:solidFill>
              </a:rPr>
              <a:t>Οι κίνδυνοι σκιαγραφούνται στο πλαίσιο της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WBS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kern="0" dirty="0">
                <a:solidFill>
                  <a:srgbClr val="000000"/>
                </a:solidFill>
              </a:rPr>
              <a:t>καταδεικνύοντας </a:t>
            </a:r>
            <a:r>
              <a:rPr lang="el-GR" altLang="el-GR" sz="2000" b="1" i="1" kern="0" dirty="0">
                <a:solidFill>
                  <a:srgbClr val="000000"/>
                </a:solidFill>
              </a:rPr>
              <a:t>ποιο μέρος του πεδίου των εργασιών βρίσκεται σε μεγαλύτερο κίνδυνο</a:t>
            </a:r>
            <a:r>
              <a:rPr lang="el-GR" altLang="el-GR" sz="2000" kern="0" dirty="0">
                <a:solidFill>
                  <a:srgbClr val="000000"/>
                </a:solidFill>
              </a:rPr>
              <a:t>. Τα πακέτα εργασιών που ενέχουν το μεγαλύτερο κίνδυνο μπορούν να εντοπιστούν, οι δραστηριότητές τους να ιεραρχηθούν με βάση τον κίνδυνο, ο αριθμός και η σπουδαιότητα των κινδύνων που εντοπίστηκαν να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καταγραφούν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kern="0" dirty="0">
                <a:solidFill>
                  <a:srgbClr val="000000"/>
                </a:solidFill>
              </a:rPr>
              <a:t>και να αξιολογηθούν οι διαδικασίες διαχείρισής τους στα πλαίσια του 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WBS.</a:t>
            </a:r>
            <a:endParaRPr lang="el-GR" altLang="el-GR" sz="20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000" kern="0" dirty="0">
                <a:solidFill>
                  <a:srgbClr val="000000"/>
                </a:solidFill>
              </a:rPr>
              <a:t>Αυτή η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κατηγοριοποίηση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kern="0" dirty="0">
                <a:solidFill>
                  <a:srgbClr val="000000"/>
                </a:solidFill>
              </a:rPr>
              <a:t>μπορεί να υποστηρίξει τις διαδικασίες σχεδιασμού της αντιμετώπισης κινδύνων, να εξασφαλίσει ότι η αντιμετώπιση γίνεται προς τη σωστή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κατεύθυνση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/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στόχο</a:t>
            </a:r>
            <a:r>
              <a:rPr lang="el-GR" altLang="el-GR" sz="2000" kern="0" dirty="0">
                <a:solidFill>
                  <a:srgbClr val="000000"/>
                </a:solidFill>
              </a:rPr>
              <a:t>, και να βοηθήσει στην αξιοποίηση των διαθέσιμων πόρων με τον καλύτερο δυνατό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τρόπο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.</a:t>
            </a:r>
            <a:endParaRPr lang="el-GR" altLang="el-GR" sz="20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000" kern="0" dirty="0">
                <a:solidFill>
                  <a:srgbClr val="000000"/>
                </a:solidFill>
              </a:rPr>
              <a:t>Σκιαγραφώντας τους κινδύνους στα πλαίσια του αντικειμένου εργασιών του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έργου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kern="0" dirty="0">
                <a:solidFill>
                  <a:srgbClr val="000000"/>
                </a:solidFill>
              </a:rPr>
              <a:t>παρέχονται επιπλέον και σημαντικές πληροφορίες που εξυπηρετούν την καλύτερη διαχείριση των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κινδύνων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/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προκλήσεων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kern="0" dirty="0">
                <a:solidFill>
                  <a:srgbClr val="000000"/>
                </a:solidFill>
              </a:rPr>
              <a:t>που εμφανίζονται στη διάρκεια ενός 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έργου</a:t>
            </a:r>
            <a:r>
              <a:rPr lang="en-US" altLang="el-GR" sz="2000" dirty="0" smtClean="0"/>
              <a:t>.</a:t>
            </a:r>
            <a:endParaRPr lang="el-GR" altLang="el-GR" sz="20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Κύκλος Ζωής Έργου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9D75D-A45F-4964-A050-F2C9057FCF48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67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0/12/2013 9:08:01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4,5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,7,4,5,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10,4,5,11,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4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8,6153,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7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σαρμοσμένο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CDF3D6ED-F62B-4287-9E7C-5154E3C550DF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892</Words>
  <Application>Microsoft Office PowerPoint</Application>
  <PresentationFormat>Προβολή στην οθόνη (4:3)</PresentationFormat>
  <Paragraphs>155</Paragraphs>
  <Slides>19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Διαχείριση Κινδύνου</vt:lpstr>
      <vt:lpstr>Άδειες χρήσης </vt:lpstr>
      <vt:lpstr>Χρηματοδότηση </vt:lpstr>
      <vt:lpstr>Σκοποί ενότητας </vt:lpstr>
      <vt:lpstr>Περιεχόμενα ενότητας</vt:lpstr>
      <vt:lpstr>Ορισμός του αντικειμένου των εργασιών ενός έργου</vt:lpstr>
      <vt:lpstr>Τι είναι τα WBS?</vt:lpstr>
      <vt:lpstr>Ο ρόλος και ο σκοπός της WBS</vt:lpstr>
      <vt:lpstr>Ανάλυση κινδύνου και WBS </vt:lpstr>
      <vt:lpstr>Πρώτο παράδειγμα</vt:lpstr>
      <vt:lpstr>Δεύτερο παράδειγμα</vt:lpstr>
      <vt:lpstr>Τρίτο παράδειγμα</vt:lpstr>
      <vt:lpstr>Τέταρτο παράδειγμα</vt:lpstr>
      <vt:lpstr>Κύκλος Ζωής Έργου (1 από 4)</vt:lpstr>
      <vt:lpstr>Κύκλος Ζωής Έργου (2 από 4)</vt:lpstr>
      <vt:lpstr>Κύκλος Ζωής Έργου (3 από 4)</vt:lpstr>
      <vt:lpstr>Κύκλος Ζωής Έργου (4 από 4)</vt:lpstr>
      <vt:lpstr>Στάδια και δομή ανατροφοδότησης</vt:lpstr>
      <vt:lpstr>Τέλος ενότητας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Διαχείριση Κινδύνου</dc:title>
  <dc:creator>user</dc:creator>
  <cp:lastModifiedBy>user</cp:lastModifiedBy>
  <cp:revision>32</cp:revision>
  <dcterms:created xsi:type="dcterms:W3CDTF">2013-12-30T16:46:32Z</dcterms:created>
  <dcterms:modified xsi:type="dcterms:W3CDTF">2014-01-02T13:05:32Z</dcterms:modified>
</cp:coreProperties>
</file>