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256" r:id="rId3"/>
    <p:sldId id="257" r:id="rId4"/>
    <p:sldId id="30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80"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60" d="100"/>
          <a:sy n="60" d="100"/>
        </p:scale>
        <p:origin x="-2472" y="-1218"/>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slideLayout" Target="../slideLayouts/slideLayout4.xml"/><Relationship Id="rId4" Type="http://schemas.openxmlformats.org/officeDocument/2006/relationships/tags" Target="../tags/tag17.xml"/><Relationship Id="rId9"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ags" Target="../tags/tag30.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7.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3.xml"/><Relationship Id="rId5" Type="http://schemas.openxmlformats.org/officeDocument/2006/relationships/tags" Target="../tags/tag47.xml"/><Relationship Id="rId4" Type="http://schemas.openxmlformats.org/officeDocument/2006/relationships/tags" Target="../tags/tag4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29.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creativecommons.gr/?page_id=11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edulll.gr/"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 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636912"/>
            <a:ext cx="7776864" cy="4056856"/>
          </a:xfrm>
        </p:spPr>
        <p:txBody>
          <a:bodyPr>
            <a:noAutofit/>
          </a:bodyPr>
          <a:lstStyle/>
          <a:p>
            <a:pPr marL="4763" indent="-4763">
              <a:lnSpc>
                <a:spcPct val="90000"/>
              </a:lnSpc>
            </a:pPr>
            <a:r>
              <a:rPr lang="el-GR" sz="2800" b="1" dirty="0"/>
              <a:t>Ενότητα </a:t>
            </a:r>
            <a:r>
              <a:rPr lang="en-US" sz="2800" b="1" dirty="0" smtClean="0"/>
              <a:t>9</a:t>
            </a:r>
            <a:r>
              <a:rPr lang="el-GR" sz="2800" b="1" dirty="0" smtClean="0"/>
              <a:t>:</a:t>
            </a:r>
            <a:r>
              <a:rPr lang="en-US" sz="2800" dirty="0" smtClean="0"/>
              <a:t> </a:t>
            </a:r>
            <a:r>
              <a:rPr lang="el-GR" altLang="el-GR" sz="2800" b="1" dirty="0">
                <a:cs typeface="Times New Roman" pitchFamily="18" charset="0"/>
              </a:rPr>
              <a:t>Πρόσθετη </a:t>
            </a:r>
            <a:r>
              <a:rPr lang="el-GR" altLang="el-GR" sz="2800" b="1" dirty="0" err="1">
                <a:cs typeface="Times New Roman" pitchFamily="18" charset="0"/>
              </a:rPr>
              <a:t>κανονικοποίηση</a:t>
            </a:r>
            <a:r>
              <a:rPr lang="el-GR" altLang="el-GR" sz="2800" b="1" dirty="0">
                <a:cs typeface="Times New Roman" pitchFamily="18" charset="0"/>
              </a:rPr>
              <a:t>: </a:t>
            </a:r>
            <a:endParaRPr lang="el-GR" altLang="el-GR" sz="2800" b="1" dirty="0"/>
          </a:p>
          <a:p>
            <a:pPr marL="4763" indent="-4763">
              <a:lnSpc>
                <a:spcPct val="90000"/>
              </a:lnSpc>
            </a:pPr>
            <a:r>
              <a:rPr lang="el-GR" altLang="el-GR" sz="2800" b="1" dirty="0">
                <a:cs typeface="Times New Roman" pitchFamily="18" charset="0"/>
              </a:rPr>
              <a:t>κανονικές μορφές 1</a:t>
            </a:r>
            <a:r>
              <a:rPr lang="el-GR" altLang="el-GR" sz="2800" b="1" baseline="30000" dirty="0">
                <a:cs typeface="Times New Roman" pitchFamily="18" charset="0"/>
              </a:rPr>
              <a:t>η</a:t>
            </a:r>
            <a:r>
              <a:rPr lang="el-GR" altLang="el-GR" sz="2800" b="1" dirty="0">
                <a:cs typeface="Times New Roman" pitchFamily="18" charset="0"/>
              </a:rPr>
              <a:t>, 2</a:t>
            </a:r>
            <a:r>
              <a:rPr lang="el-GR" altLang="el-GR" sz="2800" b="1" baseline="30000" dirty="0">
                <a:cs typeface="Times New Roman" pitchFamily="18" charset="0"/>
              </a:rPr>
              <a:t>η</a:t>
            </a:r>
            <a:r>
              <a:rPr lang="el-GR" altLang="el-GR" sz="2800" b="1" dirty="0">
                <a:cs typeface="Times New Roman" pitchFamily="18" charset="0"/>
              </a:rPr>
              <a:t>, 3</a:t>
            </a:r>
            <a:r>
              <a:rPr lang="el-GR" altLang="el-GR" sz="2800" b="1" baseline="30000" dirty="0">
                <a:cs typeface="Times New Roman" pitchFamily="18" charset="0"/>
              </a:rPr>
              <a:t>η</a:t>
            </a:r>
            <a:r>
              <a:rPr lang="el-GR" altLang="el-GR" sz="2800" b="1" dirty="0">
                <a:cs typeface="Times New Roman" pitchFamily="18" charset="0"/>
              </a:rPr>
              <a:t> </a:t>
            </a:r>
            <a:r>
              <a:rPr lang="el-GR" altLang="el-GR" sz="2800" b="1" dirty="0" smtClean="0">
                <a:cs typeface="Times New Roman" pitchFamily="18" charset="0"/>
              </a:rPr>
              <a:t>και </a:t>
            </a:r>
            <a:r>
              <a:rPr lang="el-GR" altLang="el-GR" sz="2800" b="1" dirty="0">
                <a:cs typeface="Times New Roman" pitchFamily="18" charset="0"/>
              </a:rPr>
              <a:t>ΚΜ-</a:t>
            </a:r>
            <a:r>
              <a:rPr lang="en-GB" altLang="el-GR" sz="2800" b="1" dirty="0">
                <a:cs typeface="Times New Roman" pitchFamily="18" charset="0"/>
              </a:rPr>
              <a:t>BC</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smtClean="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78705"/>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Συναρτησιακές εξαρτήσεις στη σχέση </a:t>
            </a:r>
            <a:r>
              <a:rPr lang="en-US" altLang="el-GR" dirty="0" smtClean="0"/>
              <a:t>FIRST</a:t>
            </a:r>
            <a:r>
              <a:rPr lang="el-GR" altLang="el-GR" dirty="0" smtClean="0"/>
              <a:t> (1 από 2)</a:t>
            </a:r>
            <a:endParaRPr lang="el-GR" dirty="0"/>
          </a:p>
        </p:txBody>
      </p:sp>
      <p:grpSp>
        <p:nvGrpSpPr>
          <p:cNvPr id="2" name="Ομάδα 1" descr="Διάγραμμα Συναρτησιακών εξαρτήσεων στη σχέση FIRST. "/>
          <p:cNvGrpSpPr/>
          <p:nvPr/>
        </p:nvGrpSpPr>
        <p:grpSpPr>
          <a:xfrm>
            <a:off x="609600" y="1600200"/>
            <a:ext cx="9144000" cy="2692896"/>
            <a:chOff x="609600" y="1600200"/>
            <a:chExt cx="9144000" cy="2692896"/>
          </a:xfrm>
        </p:grpSpPr>
        <p:sp>
          <p:nvSpPr>
            <p:cNvPr id="8" name="Text Box 13"/>
            <p:cNvSpPr txBox="1">
              <a:spLocks noChangeArrowheads="1"/>
            </p:cNvSpPr>
            <p:nvPr>
              <p:custDataLst>
                <p:tags r:id="rId3"/>
              </p:custDataLst>
            </p:nvPr>
          </p:nvSpPr>
          <p:spPr bwMode="auto">
            <a:xfrm>
              <a:off x="1658317" y="2399209"/>
              <a:ext cx="942975" cy="59848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l-GR" sz="2000" dirty="0">
                  <a:solidFill>
                    <a:schemeClr val="accent4"/>
                  </a:solidFill>
                  <a:latin typeface="Times New Roman" pitchFamily="18" charset="0"/>
                  <a:cs typeface="Times New Roman" pitchFamily="18" charset="0"/>
                </a:rPr>
                <a:t>QTY</a:t>
              </a:r>
            </a:p>
            <a:p>
              <a:pPr>
                <a:spcBef>
                  <a:spcPct val="0"/>
                </a:spcBef>
                <a:buClrTx/>
                <a:buSzTx/>
                <a:buFontTx/>
                <a:buNone/>
              </a:pPr>
              <a:endParaRPr lang="en-GB" altLang="el-GR" sz="2400" dirty="0">
                <a:solidFill>
                  <a:schemeClr val="accent4"/>
                </a:solidFill>
                <a:latin typeface="Times New Roman" pitchFamily="18" charset="0"/>
              </a:endParaRPr>
            </a:p>
          </p:txBody>
        </p:sp>
        <p:sp>
          <p:nvSpPr>
            <p:cNvPr id="10" name="Text Box 12"/>
            <p:cNvSpPr txBox="1">
              <a:spLocks noChangeArrowheads="1"/>
            </p:cNvSpPr>
            <p:nvPr>
              <p:custDataLst>
                <p:tags r:id="rId4"/>
              </p:custDataLst>
            </p:nvPr>
          </p:nvSpPr>
          <p:spPr bwMode="auto">
            <a:xfrm>
              <a:off x="3399805" y="1757859"/>
              <a:ext cx="1335087" cy="230663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l-GR" sz="1000" dirty="0">
                  <a:solidFill>
                    <a:schemeClr val="accent2"/>
                  </a:solidFill>
                  <a:latin typeface="Times New Roman" pitchFamily="18" charset="0"/>
                  <a:cs typeface="Times New Roman" pitchFamily="18" charset="0"/>
                </a:rPr>
                <a:t> </a:t>
              </a:r>
            </a:p>
            <a:p>
              <a:pPr>
                <a:spcBef>
                  <a:spcPct val="0"/>
                </a:spcBef>
                <a:buClrTx/>
                <a:buSzTx/>
                <a:buFontTx/>
                <a:buNone/>
              </a:pPr>
              <a:endParaRPr lang="en-GB" altLang="el-GR" sz="2400" dirty="0">
                <a:solidFill>
                  <a:schemeClr val="accent2"/>
                </a:solidFill>
                <a:latin typeface="Times New Roman" pitchFamily="18" charset="0"/>
              </a:endParaRPr>
            </a:p>
          </p:txBody>
        </p:sp>
        <p:sp>
          <p:nvSpPr>
            <p:cNvPr id="12" name="Text Box 11"/>
            <p:cNvSpPr txBox="1">
              <a:spLocks noChangeArrowheads="1"/>
            </p:cNvSpPr>
            <p:nvPr>
              <p:custDataLst>
                <p:tags r:id="rId5"/>
              </p:custDataLst>
            </p:nvPr>
          </p:nvSpPr>
          <p:spPr bwMode="auto">
            <a:xfrm>
              <a:off x="5768355" y="2170609"/>
              <a:ext cx="1100137" cy="59848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l-GR" sz="2000" dirty="0">
                  <a:solidFill>
                    <a:schemeClr val="accent4"/>
                  </a:solidFill>
                  <a:latin typeface="Times New Roman" pitchFamily="18" charset="0"/>
                  <a:cs typeface="Times New Roman" pitchFamily="18" charset="0"/>
                </a:rPr>
                <a:t>CITY</a:t>
              </a:r>
            </a:p>
            <a:p>
              <a:pPr>
                <a:spcBef>
                  <a:spcPct val="0"/>
                </a:spcBef>
                <a:buClrTx/>
                <a:buSzTx/>
                <a:buFontTx/>
                <a:buNone/>
              </a:pPr>
              <a:endParaRPr lang="en-GB" altLang="el-GR" sz="2400" dirty="0">
                <a:solidFill>
                  <a:schemeClr val="accent4"/>
                </a:solidFill>
                <a:latin typeface="Times New Roman" pitchFamily="18" charset="0"/>
              </a:endParaRPr>
            </a:p>
          </p:txBody>
        </p:sp>
        <p:sp>
          <p:nvSpPr>
            <p:cNvPr id="13" name="Text Box 10"/>
            <p:cNvSpPr txBox="1">
              <a:spLocks noChangeArrowheads="1"/>
            </p:cNvSpPr>
            <p:nvPr>
              <p:custDataLst>
                <p:tags r:id="rId6"/>
              </p:custDataLst>
            </p:nvPr>
          </p:nvSpPr>
          <p:spPr bwMode="auto">
            <a:xfrm>
              <a:off x="5687392" y="3439021"/>
              <a:ext cx="1257300" cy="85407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GB" altLang="el-GR" sz="2000" dirty="0">
                <a:solidFill>
                  <a:schemeClr val="accent4"/>
                </a:solidFill>
                <a:latin typeface="Times New Roman" pitchFamily="18" charset="0"/>
                <a:cs typeface="Times New Roman" pitchFamily="18" charset="0"/>
              </a:endParaRPr>
            </a:p>
            <a:p>
              <a:pPr eaLnBrk="1" hangingPunct="1">
                <a:spcBef>
                  <a:spcPct val="0"/>
                </a:spcBef>
                <a:buClrTx/>
                <a:buSzTx/>
                <a:buFontTx/>
                <a:buNone/>
              </a:pPr>
              <a:r>
                <a:rPr lang="en-GB" altLang="el-GR" sz="2000" dirty="0">
                  <a:solidFill>
                    <a:schemeClr val="accent4"/>
                  </a:solidFill>
                  <a:latin typeface="Times New Roman" pitchFamily="18" charset="0"/>
                  <a:cs typeface="Times New Roman" pitchFamily="18" charset="0"/>
                </a:rPr>
                <a:t>STATUS</a:t>
              </a:r>
            </a:p>
            <a:p>
              <a:pPr>
                <a:spcBef>
                  <a:spcPct val="0"/>
                </a:spcBef>
                <a:buClrTx/>
                <a:buSzTx/>
                <a:buFontTx/>
                <a:buNone/>
              </a:pPr>
              <a:endParaRPr lang="en-GB" altLang="el-GR" sz="2400" dirty="0">
                <a:solidFill>
                  <a:schemeClr val="accent4"/>
                </a:solidFill>
                <a:latin typeface="Times New Roman" pitchFamily="18" charset="0"/>
              </a:endParaRPr>
            </a:p>
          </p:txBody>
        </p:sp>
        <p:sp>
          <p:nvSpPr>
            <p:cNvPr id="14" name="Text Box 9"/>
            <p:cNvSpPr txBox="1">
              <a:spLocks noChangeArrowheads="1"/>
            </p:cNvSpPr>
            <p:nvPr>
              <p:custDataLst>
                <p:tags r:id="rId7"/>
              </p:custDataLst>
            </p:nvPr>
          </p:nvSpPr>
          <p:spPr bwMode="auto">
            <a:xfrm>
              <a:off x="3641105" y="2162671"/>
              <a:ext cx="865187" cy="68262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l-GR" sz="2000" dirty="0">
                  <a:solidFill>
                    <a:schemeClr val="accent4"/>
                  </a:solidFill>
                  <a:latin typeface="Times New Roman" pitchFamily="18" charset="0"/>
                  <a:cs typeface="Times New Roman" pitchFamily="18" charset="0"/>
                </a:rPr>
                <a:t>S#</a:t>
              </a:r>
            </a:p>
            <a:p>
              <a:pPr>
                <a:spcBef>
                  <a:spcPct val="0"/>
                </a:spcBef>
                <a:buClrTx/>
                <a:buSzTx/>
                <a:buFontTx/>
                <a:buNone/>
              </a:pPr>
              <a:endParaRPr lang="en-GB" altLang="el-GR" sz="2000" dirty="0">
                <a:solidFill>
                  <a:schemeClr val="accent4"/>
                </a:solidFill>
                <a:latin typeface="Times New Roman" pitchFamily="18" charset="0"/>
              </a:endParaRPr>
            </a:p>
          </p:txBody>
        </p:sp>
        <p:sp>
          <p:nvSpPr>
            <p:cNvPr id="15" name="Text Box 8"/>
            <p:cNvSpPr txBox="1">
              <a:spLocks noChangeArrowheads="1"/>
            </p:cNvSpPr>
            <p:nvPr>
              <p:custDataLst>
                <p:tags r:id="rId8"/>
              </p:custDataLst>
            </p:nvPr>
          </p:nvSpPr>
          <p:spPr bwMode="auto">
            <a:xfrm>
              <a:off x="3641105" y="3085009"/>
              <a:ext cx="865187" cy="59848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l-GR" sz="2000" dirty="0">
                  <a:solidFill>
                    <a:schemeClr val="accent4"/>
                  </a:solidFill>
                  <a:latin typeface="Times New Roman" pitchFamily="18" charset="0"/>
                  <a:cs typeface="Times New Roman" pitchFamily="18" charset="0"/>
                </a:rPr>
                <a:t>P#</a:t>
              </a:r>
            </a:p>
            <a:p>
              <a:pPr>
                <a:spcBef>
                  <a:spcPct val="0"/>
                </a:spcBef>
                <a:buClrTx/>
                <a:buSzTx/>
                <a:buFontTx/>
                <a:buNone/>
              </a:pPr>
              <a:endParaRPr lang="en-GB" altLang="el-GR" sz="2400" dirty="0">
                <a:solidFill>
                  <a:schemeClr val="accent4"/>
                </a:solidFill>
                <a:latin typeface="Times New Roman" pitchFamily="18" charset="0"/>
              </a:endParaRPr>
            </a:p>
          </p:txBody>
        </p:sp>
        <p:sp>
          <p:nvSpPr>
            <p:cNvPr id="16" name="Line 7"/>
            <p:cNvSpPr>
              <a:spLocks noChangeShapeType="1"/>
            </p:cNvSpPr>
            <p:nvPr/>
          </p:nvSpPr>
          <p:spPr bwMode="auto">
            <a:xfrm flipH="1">
              <a:off x="2574305" y="2692896"/>
              <a:ext cx="86518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 name="Line 6"/>
            <p:cNvSpPr>
              <a:spLocks noChangeShapeType="1"/>
            </p:cNvSpPr>
            <p:nvPr/>
          </p:nvSpPr>
          <p:spPr bwMode="auto">
            <a:xfrm flipV="1">
              <a:off x="4658692" y="2442071"/>
              <a:ext cx="110966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8" name="Line 5"/>
            <p:cNvSpPr>
              <a:spLocks noChangeShapeType="1"/>
            </p:cNvSpPr>
            <p:nvPr/>
          </p:nvSpPr>
          <p:spPr bwMode="auto">
            <a:xfrm>
              <a:off x="6258892" y="2769096"/>
              <a:ext cx="0" cy="76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9" name="Line 4"/>
            <p:cNvSpPr>
              <a:spLocks noChangeShapeType="1"/>
            </p:cNvSpPr>
            <p:nvPr/>
          </p:nvSpPr>
          <p:spPr bwMode="auto">
            <a:xfrm flipH="1">
              <a:off x="5115892" y="2464296"/>
              <a:ext cx="17463"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 name="Line 3"/>
            <p:cNvSpPr>
              <a:spLocks noChangeShapeType="1"/>
            </p:cNvSpPr>
            <p:nvPr/>
          </p:nvSpPr>
          <p:spPr bwMode="auto">
            <a:xfrm flipV="1">
              <a:off x="5079380" y="3073896"/>
              <a:ext cx="117951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 name="Rectangle 21"/>
            <p:cNvSpPr>
              <a:spLocks noChangeArrowheads="1"/>
            </p:cNvSpPr>
            <p:nvPr>
              <p:custDataLst>
                <p:tags r:id="rId9"/>
              </p:custDataLst>
            </p:nvPr>
          </p:nvSpPr>
          <p:spPr bwMode="auto">
            <a:xfrm>
              <a:off x="609600" y="160020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n-GB" altLang="el-GR" sz="1400" dirty="0">
                  <a:solidFill>
                    <a:schemeClr val="accent2"/>
                  </a:solidFill>
                  <a:latin typeface="Garamond" pitchFamily="18" charset="0"/>
                  <a:cs typeface="Times New Roman" pitchFamily="18" charset="0"/>
                </a:rPr>
                <a:t> </a:t>
              </a:r>
              <a:endParaRPr lang="en-GB" altLang="el-GR" sz="1000" dirty="0">
                <a:solidFill>
                  <a:schemeClr val="accent2"/>
                </a:solidFill>
                <a:latin typeface="Times New Roman" pitchFamily="18" charset="0"/>
                <a:cs typeface="Times New Roman" pitchFamily="18" charset="0"/>
              </a:endParaRPr>
            </a:p>
            <a:p>
              <a:pPr>
                <a:spcBef>
                  <a:spcPct val="0"/>
                </a:spcBef>
                <a:buClrTx/>
                <a:buSzTx/>
                <a:buFontTx/>
                <a:buNone/>
              </a:pPr>
              <a:endParaRPr lang="en-GB" altLang="el-GR" sz="2400" dirty="0">
                <a:solidFill>
                  <a:schemeClr val="accent2"/>
                </a:solidFill>
                <a:latin typeface="Times New Roman" pitchFamily="18" charset="0"/>
              </a:endParaRPr>
            </a:p>
          </p:txBody>
        </p:sp>
      </p:grpSp>
      <p:sp>
        <p:nvSpPr>
          <p:cNvPr id="23" name="Ορθογώνιο 1" descr="FIRST, S#, STATUS, CITY, P#, QTY,&#10;PRIMARY KEY, S#, P#.&#10;"/>
          <p:cNvSpPr>
            <a:spLocks noChangeArrowheads="1"/>
          </p:cNvSpPr>
          <p:nvPr>
            <p:custDataLst>
              <p:tags r:id="rId2"/>
            </p:custDataLst>
          </p:nvPr>
        </p:nvSpPr>
        <p:spPr bwMode="auto">
          <a:xfrm>
            <a:off x="1369392" y="4725144"/>
            <a:ext cx="673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l-GR" sz="2800" dirty="0">
                <a:latin typeface="+mn-lt"/>
                <a:cs typeface="Times New Roman" pitchFamily="18" charset="0"/>
              </a:rPr>
              <a:t>FIRST (S#, STATUS, CITY, P#, QTY)</a:t>
            </a:r>
            <a:endParaRPr lang="el-GR" altLang="el-GR" sz="2800" dirty="0">
              <a:latin typeface="+mn-lt"/>
              <a:cs typeface="Times New Roman" pitchFamily="18" charset="0"/>
            </a:endParaRPr>
          </a:p>
          <a:p>
            <a:pPr eaLnBrk="1" hangingPunct="1"/>
            <a:r>
              <a:rPr lang="en-GB" altLang="el-GR" sz="2800" dirty="0">
                <a:latin typeface="+mn-lt"/>
                <a:cs typeface="Times New Roman" pitchFamily="18" charset="0"/>
              </a:rPr>
              <a:t>PRIMARY KEY (S#, P#)</a:t>
            </a:r>
            <a:endParaRPr lang="el-GR" altLang="el-GR" sz="2800" dirty="0">
              <a:latin typeface="+mn-lt"/>
              <a:cs typeface="Times New Roman"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71400"/>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r>
              <a:rPr lang="el-GR" altLang="el-GR" dirty="0">
                <a:latin typeface="+mn-lt"/>
              </a:rPr>
              <a:t>Προβλήματα</a:t>
            </a:r>
          </a:p>
        </p:txBody>
      </p:sp>
      <p:sp>
        <p:nvSpPr>
          <p:cNvPr id="7" name="Ορθογώνιο 6"/>
          <p:cNvSpPr/>
          <p:nvPr/>
        </p:nvSpPr>
        <p:spPr>
          <a:xfrm>
            <a:off x="467544" y="764704"/>
            <a:ext cx="8219256" cy="5632311"/>
          </a:xfrm>
          <a:prstGeom prst="rect">
            <a:avLst/>
          </a:prstGeom>
        </p:spPr>
        <p:txBody>
          <a:bodyPr wrap="square">
            <a:spAutoFit/>
          </a:bodyPr>
          <a:lstStyle/>
          <a:p>
            <a:pPr marL="342900" indent="-342900">
              <a:spcBef>
                <a:spcPct val="0"/>
              </a:spcBef>
              <a:buFont typeface="Wingdings" panose="05000000000000000000" pitchFamily="2" charset="2"/>
              <a:buChar char="q"/>
            </a:pPr>
            <a:r>
              <a:rPr lang="el-GR" altLang="el-GR" sz="2400" dirty="0" smtClean="0"/>
              <a:t>Πλεονασμοί</a:t>
            </a:r>
          </a:p>
          <a:p>
            <a:pPr marL="342900" indent="-342900">
              <a:spcBef>
                <a:spcPct val="0"/>
              </a:spcBef>
              <a:buFont typeface="Wingdings" panose="05000000000000000000" pitchFamily="2" charset="2"/>
              <a:buChar char="q"/>
            </a:pPr>
            <a:endParaRPr lang="el-GR" altLang="el-GR" sz="2400" dirty="0" smtClean="0"/>
          </a:p>
          <a:p>
            <a:pPr marL="342900" indent="-342900" algn="just">
              <a:spcBef>
                <a:spcPct val="0"/>
              </a:spcBef>
              <a:buFont typeface="Wingdings" panose="05000000000000000000" pitchFamily="2" charset="2"/>
              <a:buChar char="q"/>
            </a:pPr>
            <a:r>
              <a:rPr lang="el-GR" altLang="el-GR" sz="2400" dirty="0" smtClean="0">
                <a:cs typeface="Times New Roman" pitchFamily="18" charset="0"/>
              </a:rPr>
              <a:t>Ανωμαλίες ενημέρωσης</a:t>
            </a:r>
          </a:p>
          <a:p>
            <a:pPr>
              <a:spcBef>
                <a:spcPct val="0"/>
              </a:spcBef>
            </a:pPr>
            <a:r>
              <a:rPr lang="en-US" altLang="el-GR" sz="2400" dirty="0" smtClean="0">
                <a:cs typeface="Times New Roman" pitchFamily="18" charset="0"/>
              </a:rPr>
              <a:t>INSERT</a:t>
            </a:r>
            <a:r>
              <a:rPr lang="el-GR" altLang="el-GR" sz="2400" dirty="0" smtClean="0">
                <a:cs typeface="Times New Roman" pitchFamily="18" charset="0"/>
              </a:rPr>
              <a:t> (εισαγωγή): Δεν μπορούμε να εισαγάγουμε το γεγονός ότι ένας συγκεκριμένος προμηθευτής έχει έδρα μια συγκεκριμένη πόλη, παρά μόνο όταν αυτός ο προμηθευτής διαθέτει τουλάχιστον ένα εξάρτημα.</a:t>
            </a:r>
          </a:p>
          <a:p>
            <a:pPr>
              <a:spcBef>
                <a:spcPct val="0"/>
              </a:spcBef>
            </a:pPr>
            <a:r>
              <a:rPr lang="en-US" altLang="el-GR" sz="2400" dirty="0" smtClean="0">
                <a:cs typeface="Times New Roman" pitchFamily="18" charset="0"/>
              </a:rPr>
              <a:t>DELETE</a:t>
            </a:r>
            <a:r>
              <a:rPr lang="el-GR" altLang="el-GR" sz="2400" dirty="0" smtClean="0">
                <a:cs typeface="Times New Roman" pitchFamily="18" charset="0"/>
              </a:rPr>
              <a:t> (διαγραφή): Αν διαγράψουμε την μοναδική συστοιχία της </a:t>
            </a:r>
            <a:r>
              <a:rPr lang="en-US" altLang="el-GR" sz="2400" dirty="0" smtClean="0">
                <a:cs typeface="Times New Roman" pitchFamily="18" charset="0"/>
              </a:rPr>
              <a:t>FIRST</a:t>
            </a:r>
            <a:r>
              <a:rPr lang="el-GR" altLang="el-GR" sz="2400" dirty="0" smtClean="0">
                <a:cs typeface="Times New Roman" pitchFamily="18" charset="0"/>
              </a:rPr>
              <a:t> που αναφέρεται σε ένα συγκεκριμένο προμηθευτή, τότε απαλείφουμε όχι μόνο την αποστολή που συνδέει αυτόν τον προμηθευτή με κάποιο εξάρτημα αλλά και την πληροφορία ότι ο προμηθευτής έχει έδρα μια συγκεκριμένη πόλη.</a:t>
            </a:r>
          </a:p>
          <a:p>
            <a:pPr>
              <a:spcBef>
                <a:spcPct val="0"/>
              </a:spcBef>
            </a:pPr>
            <a:r>
              <a:rPr lang="en-US" altLang="el-GR" sz="2400" dirty="0" smtClean="0">
                <a:cs typeface="Times New Roman" pitchFamily="18" charset="0"/>
              </a:rPr>
              <a:t>UPDATE</a:t>
            </a:r>
            <a:r>
              <a:rPr lang="el-GR" altLang="el-GR" sz="2400" dirty="0" smtClean="0">
                <a:cs typeface="Times New Roman" pitchFamily="18" charset="0"/>
              </a:rPr>
              <a:t> (ενημέρωση): Η τιμή της πόλης για ένα δεδομένο προμηθευτή εμφανίζεται γενικά πολλές φορές μέσα στη FIRST. Αυτός ο πλεονασμός προκαλεί προβλήματα στην ενημέρωση. </a:t>
            </a:r>
            <a:endParaRPr lang="el-GR" altLang="el-GR" sz="2400" dirty="0">
              <a:cs typeface="Times New Roman" pitchFamily="18"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cs typeface="Times New Roman" pitchFamily="18" charset="0"/>
              </a:rPr>
              <a:t>Δεύτερη κανονική μορφή</a:t>
            </a:r>
            <a:endParaRPr lang="el-GR" dirty="0">
              <a:latin typeface="+mn-lt"/>
            </a:endParaRPr>
          </a:p>
        </p:txBody>
      </p:sp>
      <p:sp>
        <p:nvSpPr>
          <p:cNvPr id="14" name="Rectangle 4"/>
          <p:cNvSpPr>
            <a:spLocks noGrp="1" noChangeArrowheads="1"/>
          </p:cNvSpPr>
          <p:nvPr>
            <p:ph type="body" idx="1"/>
            <p:custDataLst>
              <p:tags r:id="rId3"/>
            </p:custDataLst>
          </p:nvPr>
        </p:nvSpPr>
        <p:spPr>
          <a:xfrm>
            <a:off x="467544" y="1628800"/>
            <a:ext cx="8219256" cy="3888432"/>
          </a:xfrm>
        </p:spPr>
        <p:txBody>
          <a:bodyPr>
            <a:noAutofit/>
          </a:bodyPr>
          <a:lstStyle/>
          <a:p>
            <a:pPr algn="just">
              <a:defRPr/>
            </a:pPr>
            <a:r>
              <a:rPr lang="el-GR" sz="2800" b="0" dirty="0">
                <a:cs typeface="Times New Roman" pitchFamily="18" charset="0"/>
              </a:rPr>
              <a:t>(ορισμός όπου θεωρούμε ότι υπάρχει μόνο ένα υποψήφιο κλειδί το οποίο, επομένως, είναι το πρωτεύον κλειδί</a:t>
            </a:r>
            <a:r>
              <a:rPr lang="el-GR" sz="2800" b="0" dirty="0" smtClean="0">
                <a:cs typeface="Times New Roman" pitchFamily="18" charset="0"/>
              </a:rPr>
              <a:t>), </a:t>
            </a:r>
            <a:endParaRPr lang="el-GR" sz="2800" b="0" dirty="0">
              <a:cs typeface="Times New Roman" pitchFamily="18" charset="0"/>
            </a:endParaRPr>
          </a:p>
          <a:p>
            <a:pPr>
              <a:defRPr/>
            </a:pPr>
            <a:endParaRPr lang="el-GR" sz="2800" b="0" dirty="0">
              <a:cs typeface="Times New Roman" pitchFamily="18" charset="0"/>
            </a:endParaRPr>
          </a:p>
          <a:p>
            <a:pPr algn="ctr">
              <a:defRPr/>
            </a:pPr>
            <a:r>
              <a:rPr lang="el-GR" sz="2800" b="0" dirty="0">
                <a:cs typeface="Times New Roman" pitchFamily="18" charset="0"/>
              </a:rPr>
              <a:t>Μια σχέση είναι σε 2ΚΜ αν και μόνο αν είναι σε 1ΚΜ και κάθε γνώρισμα που δεν είναι κλειδί είναι μη αναγώγιμα εξαρτημένο από το πρωτεύον κλειδί.</a:t>
            </a:r>
          </a:p>
          <a:p>
            <a:pPr>
              <a:defRPr/>
            </a:pPr>
            <a:endParaRPr lang="el-GR" sz="2800" b="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latin typeface="+mn-lt"/>
              </a:rPr>
              <a:t>Παράδειγμα</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graphicFrame>
        <p:nvGraphicFramePr>
          <p:cNvPr id="7" name="Πίνακας 6"/>
          <p:cNvGraphicFramePr>
            <a:graphicFrameLocks noGrp="1"/>
          </p:cNvGraphicFramePr>
          <p:nvPr>
            <p:custDataLst>
              <p:tags r:id="rId1"/>
            </p:custDataLst>
            <p:extLst>
              <p:ext uri="{D42A27DB-BD31-4B8C-83A1-F6EECF244321}">
                <p14:modId xmlns:p14="http://schemas.microsoft.com/office/powerpoint/2010/main" val="1268046105"/>
              </p:ext>
            </p:extLst>
          </p:nvPr>
        </p:nvGraphicFramePr>
        <p:xfrm>
          <a:off x="827013" y="1986880"/>
          <a:ext cx="3744913" cy="1828800"/>
        </p:xfrm>
        <a:graphic>
          <a:graphicData uri="http://schemas.openxmlformats.org/drawingml/2006/table">
            <a:tbl>
              <a:tblPr firstRow="1"/>
              <a:tblGrid>
                <a:gridCol w="735013"/>
                <a:gridCol w="1570037"/>
                <a:gridCol w="1439863"/>
              </a:tblGrid>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STATUS</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CITY</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S2</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10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S3</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10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Paris</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S4</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London</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S5</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30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Athens</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Πίνακας 7"/>
          <p:cNvGraphicFramePr>
            <a:graphicFrameLocks noGrp="1"/>
          </p:cNvGraphicFramePr>
          <p:nvPr>
            <p:custDataLst>
              <p:tags r:id="rId2"/>
            </p:custDataLst>
            <p:extLst>
              <p:ext uri="{D42A27DB-BD31-4B8C-83A1-F6EECF244321}">
                <p14:modId xmlns:p14="http://schemas.microsoft.com/office/powerpoint/2010/main" val="3072711057"/>
              </p:ext>
            </p:extLst>
          </p:nvPr>
        </p:nvGraphicFramePr>
        <p:xfrm>
          <a:off x="5364088" y="1986880"/>
          <a:ext cx="3095625" cy="3962400"/>
        </p:xfrm>
        <a:graphic>
          <a:graphicData uri="http://schemas.openxmlformats.org/drawingml/2006/table">
            <a:tbl>
              <a:tblPr firstRow="1"/>
              <a:tblGrid>
                <a:gridCol w="1149350"/>
                <a:gridCol w="973138"/>
                <a:gridCol w="973137"/>
              </a:tblGrid>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S#</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P#</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QTY</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P1</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300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P2</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P3</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400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P4</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P6</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100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S1</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P6</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100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S2</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P1</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300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S2</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P2</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400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S3</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P2</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S4</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P2</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200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S4</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P4</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300</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S4</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P5</a:t>
                      </a:r>
                      <a:endParaRPr kumimoji="0" lang="el-GR" alt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cs typeface="Times New Roman" pitchFamily="18" charset="0"/>
                        </a:rPr>
                        <a:t>400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Ορθογώνιο 7"/>
          <p:cNvSpPr>
            <a:spLocks noChangeArrowheads="1"/>
          </p:cNvSpPr>
          <p:nvPr>
            <p:custDataLst>
              <p:tags r:id="rId3"/>
            </p:custDataLst>
          </p:nvPr>
        </p:nvSpPr>
        <p:spPr bwMode="auto">
          <a:xfrm>
            <a:off x="755576" y="1339180"/>
            <a:ext cx="1242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l-GR" sz="2400" b="1" dirty="0" smtClean="0">
                <a:latin typeface="+mn-lt"/>
                <a:cs typeface="Times New Roman" pitchFamily="18" charset="0"/>
              </a:rPr>
              <a:t>SECOND</a:t>
            </a:r>
            <a:endParaRPr lang="en-US" altLang="el-GR" sz="2400" b="1" dirty="0">
              <a:latin typeface="+mn-lt"/>
              <a:cs typeface="Times New Roman" pitchFamily="18" charset="0"/>
            </a:endParaRPr>
          </a:p>
        </p:txBody>
      </p:sp>
      <p:sp>
        <p:nvSpPr>
          <p:cNvPr id="10" name="Ορθογώνιο 9"/>
          <p:cNvSpPr>
            <a:spLocks noChangeArrowheads="1"/>
          </p:cNvSpPr>
          <p:nvPr>
            <p:custDataLst>
              <p:tags r:id="rId4"/>
            </p:custDataLst>
          </p:nvPr>
        </p:nvSpPr>
        <p:spPr bwMode="auto">
          <a:xfrm>
            <a:off x="5291063" y="1348705"/>
            <a:ext cx="494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l-GR" sz="2400" b="1" dirty="0" smtClean="0">
                <a:latin typeface="+mn-lt"/>
                <a:cs typeface="Times New Roman" pitchFamily="18" charset="0"/>
              </a:rPr>
              <a:t>SP</a:t>
            </a:r>
            <a:endParaRPr lang="en-US" altLang="el-GR" sz="2400" b="1" dirty="0">
              <a:latin typeface="+mn-lt"/>
              <a:cs typeface="Times New Roman" pitchFamily="18" charset="0"/>
            </a:endParaRPr>
          </a:p>
        </p:txBody>
      </p:sp>
    </p:spTree>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0293"/>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latin typeface="+mn-lt"/>
                <a:cs typeface="Times New Roman" pitchFamily="18" charset="0"/>
              </a:rPr>
              <a:t>Συναρτησιακές εξαρτήσεις στις σχέσεις </a:t>
            </a:r>
            <a:r>
              <a:rPr lang="en-US" altLang="el-GR" sz="4000" dirty="0" smtClean="0">
                <a:latin typeface="+mn-lt"/>
                <a:cs typeface="Times New Roman" pitchFamily="18" charset="0"/>
              </a:rPr>
              <a:t>SECOND</a:t>
            </a:r>
            <a:r>
              <a:rPr lang="el-GR" altLang="el-GR" sz="4000" dirty="0" smtClean="0">
                <a:latin typeface="+mn-lt"/>
                <a:cs typeface="Times New Roman" pitchFamily="18" charset="0"/>
              </a:rPr>
              <a:t> και </a:t>
            </a:r>
            <a:r>
              <a:rPr lang="en-US" altLang="el-GR" sz="4000" dirty="0" smtClean="0">
                <a:latin typeface="+mn-lt"/>
                <a:cs typeface="Times New Roman" pitchFamily="18" charset="0"/>
              </a:rPr>
              <a:t>SP</a:t>
            </a:r>
            <a:endParaRPr lang="en-US" sz="4000" dirty="0">
              <a:latin typeface="+mn-lt"/>
            </a:endParaRPr>
          </a:p>
        </p:txBody>
      </p:sp>
      <p:grpSp>
        <p:nvGrpSpPr>
          <p:cNvPr id="2" name="Ομάδα 1" descr="Διάγραμμα Συναρτησιακών εξαρτήσεων στις σχέσεις SECOND και SP."/>
          <p:cNvGrpSpPr/>
          <p:nvPr/>
        </p:nvGrpSpPr>
        <p:grpSpPr>
          <a:xfrm>
            <a:off x="933400" y="2060848"/>
            <a:ext cx="7239000" cy="1914525"/>
            <a:chOff x="933400" y="2060848"/>
            <a:chExt cx="7239000" cy="1914525"/>
          </a:xfrm>
        </p:grpSpPr>
        <p:sp>
          <p:nvSpPr>
            <p:cNvPr id="8" name="Text Box 3"/>
            <p:cNvSpPr txBox="1">
              <a:spLocks noChangeArrowheads="1"/>
            </p:cNvSpPr>
            <p:nvPr>
              <p:custDataLst>
                <p:tags r:id="rId2"/>
              </p:custDataLst>
            </p:nvPr>
          </p:nvSpPr>
          <p:spPr bwMode="auto">
            <a:xfrm>
              <a:off x="933400" y="2899048"/>
              <a:ext cx="990600"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800" dirty="0">
                  <a:solidFill>
                    <a:schemeClr val="tx2"/>
                  </a:solidFill>
                  <a:latin typeface="Times New Roman" pitchFamily="18" charset="0"/>
                </a:rPr>
                <a:t>S#</a:t>
              </a:r>
            </a:p>
          </p:txBody>
        </p:sp>
        <p:sp>
          <p:nvSpPr>
            <p:cNvPr id="9" name="Text Box 4"/>
            <p:cNvSpPr txBox="1">
              <a:spLocks noChangeArrowheads="1"/>
            </p:cNvSpPr>
            <p:nvPr>
              <p:custDataLst>
                <p:tags r:id="rId3"/>
              </p:custDataLst>
            </p:nvPr>
          </p:nvSpPr>
          <p:spPr bwMode="auto">
            <a:xfrm>
              <a:off x="2990800" y="2365648"/>
              <a:ext cx="1447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STATUS</a:t>
              </a:r>
            </a:p>
          </p:txBody>
        </p:sp>
        <p:sp>
          <p:nvSpPr>
            <p:cNvPr id="10" name="Text Box 5"/>
            <p:cNvSpPr txBox="1">
              <a:spLocks noChangeArrowheads="1"/>
            </p:cNvSpPr>
            <p:nvPr>
              <p:custDataLst>
                <p:tags r:id="rId4"/>
              </p:custDataLst>
            </p:nvPr>
          </p:nvSpPr>
          <p:spPr bwMode="auto">
            <a:xfrm>
              <a:off x="2990800" y="3508648"/>
              <a:ext cx="1371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CITY</a:t>
              </a:r>
            </a:p>
          </p:txBody>
        </p:sp>
        <p:sp>
          <p:nvSpPr>
            <p:cNvPr id="11" name="Line 6"/>
            <p:cNvSpPr>
              <a:spLocks noChangeShapeType="1"/>
            </p:cNvSpPr>
            <p:nvPr/>
          </p:nvSpPr>
          <p:spPr bwMode="auto">
            <a:xfrm>
              <a:off x="2000200" y="3127648"/>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2" name="Line 7"/>
            <p:cNvSpPr>
              <a:spLocks noChangeShapeType="1"/>
            </p:cNvSpPr>
            <p:nvPr/>
          </p:nvSpPr>
          <p:spPr bwMode="auto">
            <a:xfrm>
              <a:off x="2609800" y="259424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dirty="0"/>
            </a:p>
          </p:txBody>
        </p:sp>
        <p:sp>
          <p:nvSpPr>
            <p:cNvPr id="13" name="Line 8"/>
            <p:cNvSpPr>
              <a:spLocks noChangeShapeType="1"/>
            </p:cNvSpPr>
            <p:nvPr/>
          </p:nvSpPr>
          <p:spPr bwMode="auto">
            <a:xfrm flipV="1">
              <a:off x="2609800" y="2594248"/>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4" name="Line 9"/>
            <p:cNvSpPr>
              <a:spLocks noChangeShapeType="1"/>
            </p:cNvSpPr>
            <p:nvPr/>
          </p:nvSpPr>
          <p:spPr bwMode="auto">
            <a:xfrm>
              <a:off x="2609800" y="312764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5" name="Line 10"/>
            <p:cNvSpPr>
              <a:spLocks noChangeShapeType="1"/>
            </p:cNvSpPr>
            <p:nvPr/>
          </p:nvSpPr>
          <p:spPr bwMode="auto">
            <a:xfrm>
              <a:off x="2609800" y="373724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dirty="0"/>
            </a:p>
          </p:txBody>
        </p:sp>
        <p:sp>
          <p:nvSpPr>
            <p:cNvPr id="16" name="Text Box 11"/>
            <p:cNvSpPr txBox="1">
              <a:spLocks noChangeArrowheads="1"/>
            </p:cNvSpPr>
            <p:nvPr>
              <p:custDataLst>
                <p:tags r:id="rId5"/>
              </p:custDataLst>
            </p:nvPr>
          </p:nvSpPr>
          <p:spPr bwMode="auto">
            <a:xfrm>
              <a:off x="5353000" y="2213248"/>
              <a:ext cx="685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a:t>
              </a:r>
            </a:p>
          </p:txBody>
        </p:sp>
        <p:sp>
          <p:nvSpPr>
            <p:cNvPr id="19" name="Text Box 12"/>
            <p:cNvSpPr txBox="1">
              <a:spLocks noChangeArrowheads="1"/>
            </p:cNvSpPr>
            <p:nvPr>
              <p:custDataLst>
                <p:tags r:id="rId6"/>
              </p:custDataLst>
            </p:nvPr>
          </p:nvSpPr>
          <p:spPr bwMode="auto">
            <a:xfrm>
              <a:off x="5353000" y="3051448"/>
              <a:ext cx="609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P#</a:t>
              </a:r>
            </a:p>
          </p:txBody>
        </p:sp>
        <p:sp>
          <p:nvSpPr>
            <p:cNvPr id="20" name="Text Box 15"/>
            <p:cNvSpPr txBox="1">
              <a:spLocks noChangeArrowheads="1"/>
            </p:cNvSpPr>
            <p:nvPr>
              <p:custDataLst>
                <p:tags r:id="rId7"/>
              </p:custDataLst>
            </p:nvPr>
          </p:nvSpPr>
          <p:spPr bwMode="auto">
            <a:xfrm>
              <a:off x="7105600" y="2670448"/>
              <a:ext cx="1066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QTY</a:t>
              </a:r>
            </a:p>
          </p:txBody>
        </p:sp>
        <p:sp>
          <p:nvSpPr>
            <p:cNvPr id="21" name="Text Box 16"/>
            <p:cNvSpPr txBox="1">
              <a:spLocks noChangeArrowheads="1"/>
            </p:cNvSpPr>
            <p:nvPr/>
          </p:nvSpPr>
          <p:spPr bwMode="auto">
            <a:xfrm>
              <a:off x="5124400" y="2060848"/>
              <a:ext cx="11430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l-GR" altLang="el-GR" sz="4400" dirty="0">
                <a:solidFill>
                  <a:schemeClr val="tx2"/>
                </a:solidFill>
                <a:latin typeface="Times New Roman" pitchFamily="18" charset="0"/>
              </a:endParaRPr>
            </a:p>
          </p:txBody>
        </p:sp>
        <p:sp>
          <p:nvSpPr>
            <p:cNvPr id="22" name="Line 17"/>
            <p:cNvSpPr>
              <a:spLocks noChangeShapeType="1"/>
            </p:cNvSpPr>
            <p:nvPr/>
          </p:nvSpPr>
          <p:spPr bwMode="auto">
            <a:xfrm>
              <a:off x="6267400" y="2899048"/>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dirty="0"/>
            </a:p>
          </p:txBody>
        </p:sp>
      </p:grpSp>
      <p:sp>
        <p:nvSpPr>
          <p:cNvPr id="7" name="Rectangle 2"/>
          <p:cNvSpPr>
            <a:spLocks noChangeArrowheads="1"/>
          </p:cNvSpPr>
          <p:nvPr/>
        </p:nvSpPr>
        <p:spPr bwMode="auto">
          <a:xfrm>
            <a:off x="467544" y="4479429"/>
            <a:ext cx="82192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tabLst>
                <a:tab pos="3063875" algn="l"/>
              </a:tabLst>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tabLst>
                <a:tab pos="3063875" algn="l"/>
              </a:tabLst>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tabLst>
                <a:tab pos="3063875" algn="l"/>
              </a:tabLst>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tabLst>
                <a:tab pos="3063875" algn="l"/>
              </a:tabLst>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tabLst>
                <a:tab pos="3063875" algn="l"/>
              </a:tabLst>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tabLst>
                <a:tab pos="3063875" algn="l"/>
              </a:tabLst>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tabLst>
                <a:tab pos="3063875" algn="l"/>
              </a:tabLst>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tabLst>
                <a:tab pos="3063875" algn="l"/>
              </a:tabLst>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tabLst>
                <a:tab pos="3063875" algn="l"/>
              </a:tabLst>
              <a:defRPr sz="2000">
                <a:solidFill>
                  <a:schemeClr val="tx1"/>
                </a:solidFill>
                <a:latin typeface="Tahoma" pitchFamily="34" charset="0"/>
              </a:defRPr>
            </a:lvl9pPr>
          </a:lstStyle>
          <a:p>
            <a:pPr algn="ctr">
              <a:spcBef>
                <a:spcPct val="0"/>
              </a:spcBef>
              <a:buClrTx/>
              <a:buSzTx/>
              <a:buFontTx/>
              <a:buNone/>
            </a:pPr>
            <a:r>
              <a:rPr lang="el-GR" altLang="el-GR" sz="2800" dirty="0" smtClean="0">
                <a:latin typeface="+mn-lt"/>
                <a:cs typeface="Times New Roman" pitchFamily="18" charset="0"/>
              </a:rPr>
              <a:t>	</a:t>
            </a:r>
          </a:p>
          <a:p>
            <a:pPr algn="ctr">
              <a:spcBef>
                <a:spcPct val="0"/>
              </a:spcBef>
              <a:buClrTx/>
              <a:buSzTx/>
              <a:buFontTx/>
              <a:buNone/>
            </a:pPr>
            <a:r>
              <a:rPr lang="el-GR" altLang="el-GR" sz="2800" dirty="0" smtClean="0">
                <a:latin typeface="+mn-lt"/>
                <a:cs typeface="Times New Roman" pitchFamily="18" charset="0"/>
              </a:rPr>
              <a:t>Οι σχέσεις </a:t>
            </a:r>
            <a:r>
              <a:rPr lang="en-US" altLang="el-GR" sz="2800" dirty="0" smtClean="0">
                <a:latin typeface="+mn-lt"/>
                <a:cs typeface="Times New Roman" pitchFamily="18" charset="0"/>
              </a:rPr>
              <a:t>SECOND</a:t>
            </a:r>
            <a:r>
              <a:rPr lang="el-GR" altLang="el-GR" sz="2800" dirty="0" smtClean="0">
                <a:latin typeface="+mn-lt"/>
                <a:cs typeface="Times New Roman" pitchFamily="18" charset="0"/>
              </a:rPr>
              <a:t> και </a:t>
            </a:r>
            <a:r>
              <a:rPr lang="en-US" altLang="el-GR" sz="2800" dirty="0" smtClean="0">
                <a:latin typeface="+mn-lt"/>
                <a:cs typeface="Times New Roman" pitchFamily="18" charset="0"/>
              </a:rPr>
              <a:t>SP</a:t>
            </a:r>
            <a:r>
              <a:rPr lang="el-GR" altLang="el-GR" sz="2800" dirty="0" smtClean="0">
                <a:latin typeface="+mn-lt"/>
                <a:cs typeface="Times New Roman" pitchFamily="18" charset="0"/>
              </a:rPr>
              <a:t> είναι και οι δύο σε 2ΚΜ.</a:t>
            </a:r>
          </a:p>
          <a:p>
            <a:pPr algn="ctr">
              <a:spcBef>
                <a:spcPct val="0"/>
              </a:spcBef>
              <a:buClrTx/>
              <a:buSzTx/>
              <a:buFontTx/>
              <a:buNone/>
            </a:pPr>
            <a:endParaRPr lang="el-GR" altLang="el-GR" sz="2800" dirty="0">
              <a:latin typeface="+mn-lt"/>
            </a:endParaRP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cs typeface="Times New Roman" pitchFamily="18" charset="0"/>
              </a:rPr>
              <a:t>Προβλήματα </a:t>
            </a:r>
            <a:r>
              <a:rPr lang="el-GR" altLang="el-GR" dirty="0" smtClean="0">
                <a:latin typeface="+mn-lt"/>
              </a:rPr>
              <a:t>στην 2ΚΜ</a:t>
            </a:r>
            <a:endParaRPr lang="el-GR" dirty="0">
              <a:latin typeface="+mn-lt"/>
            </a:endParaRPr>
          </a:p>
        </p:txBody>
      </p:sp>
      <p:sp>
        <p:nvSpPr>
          <p:cNvPr id="6" name="TextBox 4"/>
          <p:cNvSpPr txBox="1">
            <a:spLocks noChangeArrowheads="1"/>
          </p:cNvSpPr>
          <p:nvPr>
            <p:custDataLst>
              <p:tags r:id="rId2"/>
            </p:custDataLst>
          </p:nvPr>
        </p:nvSpPr>
        <p:spPr bwMode="auto">
          <a:xfrm>
            <a:off x="395536" y="1268760"/>
            <a:ext cx="829126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50000"/>
              </a:spcBef>
              <a:buFont typeface="Wingdings" panose="05000000000000000000" pitchFamily="2" charset="2"/>
              <a:buChar char="§"/>
            </a:pPr>
            <a:r>
              <a:rPr lang="en-US" altLang="el-GR" sz="2400" dirty="0" smtClean="0">
                <a:cs typeface="Times New Roman" pitchFamily="18" charset="0"/>
              </a:rPr>
              <a:t>INSERT</a:t>
            </a:r>
            <a:r>
              <a:rPr lang="el-GR" altLang="el-GR" sz="2400" dirty="0" smtClean="0">
                <a:cs typeface="Times New Roman" pitchFamily="18" charset="0"/>
              </a:rPr>
              <a:t> (εισαγωγή)</a:t>
            </a:r>
            <a:r>
              <a:rPr lang="el-GR" altLang="el-GR" sz="2400" dirty="0" smtClean="0">
                <a:latin typeface="Times New Roman" pitchFamily="18" charset="0"/>
                <a:cs typeface="Times New Roman" pitchFamily="18" charset="0"/>
              </a:rPr>
              <a:t>: Δεν μπορούμε να εισαγάγουμε το γεγονός ότι μια συγκεκριμένη πόλη έχει μια συγκεκριμένη αξιολόγηση αν δεν έχουμε κάποιον προμηθευτή που πραγματικά έχει έδρα αυτή την πόλη.</a:t>
            </a:r>
          </a:p>
          <a:p>
            <a:pPr marL="342900" indent="-342900">
              <a:spcBef>
                <a:spcPct val="50000"/>
              </a:spcBef>
              <a:buFont typeface="Wingdings" panose="05000000000000000000" pitchFamily="2" charset="2"/>
              <a:buChar char="§"/>
            </a:pPr>
            <a:r>
              <a:rPr lang="en-US" altLang="el-GR" sz="2400" dirty="0" smtClean="0">
                <a:cs typeface="Times New Roman" pitchFamily="18" charset="0"/>
              </a:rPr>
              <a:t>DELETE</a:t>
            </a:r>
            <a:r>
              <a:rPr lang="el-GR" altLang="el-GR" sz="2400" dirty="0" smtClean="0">
                <a:cs typeface="Times New Roman" pitchFamily="18" charset="0"/>
              </a:rPr>
              <a:t> (διαγραφή)</a:t>
            </a:r>
            <a:r>
              <a:rPr lang="el-GR" altLang="el-GR" sz="2400" dirty="0" smtClean="0">
                <a:latin typeface="Times New Roman" pitchFamily="18" charset="0"/>
                <a:cs typeface="Times New Roman" pitchFamily="18" charset="0"/>
              </a:rPr>
              <a:t>: Αν διαγράψουμε την μοναδική συστοιχία της σχέσης </a:t>
            </a:r>
            <a:r>
              <a:rPr lang="en-US" altLang="el-GR" sz="2400" dirty="0" smtClean="0">
                <a:latin typeface="Times New Roman" pitchFamily="18" charset="0"/>
                <a:cs typeface="Times New Roman" pitchFamily="18" charset="0"/>
              </a:rPr>
              <a:t>SECOND</a:t>
            </a:r>
            <a:r>
              <a:rPr lang="el-GR" altLang="el-GR" sz="2400" dirty="0" smtClean="0">
                <a:latin typeface="Times New Roman" pitchFamily="18" charset="0"/>
                <a:cs typeface="Times New Roman" pitchFamily="18" charset="0"/>
              </a:rPr>
              <a:t> για μια συγκεκριμένη πόλη, τότε απαλείφουμε όχι μόνο τις πληροφορίες του αντίστοιχου προμηθευτή αλλά και την πληροφορία ότι η πόλη έχει αυτή τη συγκεκριμένη τιμή αξιολόγησης.</a:t>
            </a:r>
            <a:endParaRPr lang="el-GR" altLang="el-GR" sz="2400" dirty="0" smtClean="0"/>
          </a:p>
          <a:p>
            <a:pPr marL="342900" indent="-342900">
              <a:spcBef>
                <a:spcPct val="50000"/>
              </a:spcBef>
              <a:buFont typeface="Wingdings" panose="05000000000000000000" pitchFamily="2" charset="2"/>
              <a:buChar char="§"/>
            </a:pPr>
            <a:r>
              <a:rPr lang="en-US" altLang="el-GR" sz="2400" dirty="0" smtClean="0">
                <a:cs typeface="Times New Roman" pitchFamily="18" charset="0"/>
              </a:rPr>
              <a:t>UPDATE</a:t>
            </a:r>
            <a:r>
              <a:rPr lang="el-GR" altLang="el-GR" sz="2400" dirty="0" smtClean="0">
                <a:cs typeface="Times New Roman" pitchFamily="18" charset="0"/>
              </a:rPr>
              <a:t> (ενημέρωση)</a:t>
            </a:r>
            <a:r>
              <a:rPr lang="el-GR" altLang="el-GR" sz="2400" dirty="0" smtClean="0">
                <a:latin typeface="Times New Roman" pitchFamily="18" charset="0"/>
                <a:cs typeface="Times New Roman" pitchFamily="18" charset="0"/>
              </a:rPr>
              <a:t>: Η αξιολόγηση μιας δεδομένης πόλης εμφανίζεται στη σχέση </a:t>
            </a:r>
            <a:r>
              <a:rPr lang="en-US" altLang="el-GR" sz="2400" dirty="0" smtClean="0">
                <a:latin typeface="Times New Roman" pitchFamily="18" charset="0"/>
                <a:cs typeface="Times New Roman" pitchFamily="18" charset="0"/>
              </a:rPr>
              <a:t>SECOND</a:t>
            </a:r>
            <a:r>
              <a:rPr lang="el-GR" altLang="el-GR" sz="2400" dirty="0" smtClean="0">
                <a:latin typeface="Times New Roman" pitchFamily="18" charset="0"/>
                <a:cs typeface="Times New Roman" pitchFamily="18" charset="0"/>
              </a:rPr>
              <a:t> πολλές φορές (η σχέση έχει ακόμα κάποιον πλεονασμό).</a:t>
            </a:r>
            <a:endParaRPr lang="el-GR" altLang="el-GR" sz="2400" dirty="0">
              <a:latin typeface="Times New Roman" pitchFamily="18" charset="0"/>
              <a:cs typeface="Times New Roman"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1260475"/>
          </a:xfrm>
        </p:spPr>
        <p:txBody>
          <a:bodyPr>
            <a:normAutofit/>
          </a:bodyPr>
          <a:lstStyle/>
          <a:p>
            <a:r>
              <a:rPr lang="el-GR" altLang="el-GR" dirty="0" smtClean="0">
                <a:latin typeface="+mn-lt"/>
                <a:cs typeface="Times New Roman" pitchFamily="18" charset="0"/>
              </a:rPr>
              <a:t>Τρίτη κανονική μορφή</a:t>
            </a:r>
            <a:endParaRPr lang="el-GR" altLang="el-GR" dirty="0">
              <a:latin typeface="+mn-lt"/>
              <a:cs typeface="Times New Roman" pitchFamily="18" charset="0"/>
            </a:endParaRPr>
          </a:p>
        </p:txBody>
      </p:sp>
      <p:sp>
        <p:nvSpPr>
          <p:cNvPr id="7" name="TextBox 4"/>
          <p:cNvSpPr txBox="1">
            <a:spLocks noChangeArrowheads="1"/>
          </p:cNvSpPr>
          <p:nvPr/>
        </p:nvSpPr>
        <p:spPr bwMode="auto">
          <a:xfrm>
            <a:off x="467544" y="1772816"/>
            <a:ext cx="820891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0"/>
              </a:spcBef>
            </a:pPr>
            <a:r>
              <a:rPr lang="el-GR" altLang="el-GR" sz="2800" dirty="0" smtClean="0">
                <a:cs typeface="Times New Roman" pitchFamily="18" charset="0"/>
              </a:rPr>
              <a:t>Μια </a:t>
            </a:r>
            <a:r>
              <a:rPr lang="el-GR" altLang="el-GR" sz="2800" dirty="0">
                <a:cs typeface="Times New Roman" pitchFamily="18" charset="0"/>
              </a:rPr>
              <a:t>σχέση είναι σε τρίτη κανονική μορφή αν και μόνο αν, κάθε χρονική στιγμή, η κάθε συστοιχία αποτελείται από μια τιμή πρωτεύοντος κλειδιού που προσδιορίζει κάποια οντότητα μαζί με ένα σύνολο από μηδέν ή περισσότερες ανεξάρτητες μεταξύ τους τιμές γνωρισμάτων που περιγράφουν αυτή την οντότητα με κάποιον τρόπο</a:t>
            </a:r>
            <a:r>
              <a:rPr lang="el-GR" altLang="el-GR" sz="2800" dirty="0" smtClean="0">
                <a:cs typeface="Times New Roman" pitchFamily="18" charset="0"/>
              </a:rPr>
              <a:t>.</a:t>
            </a:r>
            <a:endParaRPr lang="el-GR" altLang="el-GR" sz="2800" dirty="0">
              <a:cs typeface="Times New Roman"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pPr>
              <a:defRPr/>
            </a:pPr>
            <a:r>
              <a:rPr lang="el-GR" altLang="el-GR" dirty="0" smtClean="0"/>
              <a:t>Παράδειγμα</a:t>
            </a:r>
            <a:endParaRPr lang="el-GR" altLang="el-GR" dirty="0"/>
          </a:p>
        </p:txBody>
      </p:sp>
      <p:graphicFrame>
        <p:nvGraphicFramePr>
          <p:cNvPr id="3" name="Πίνακας 2"/>
          <p:cNvGraphicFramePr>
            <a:graphicFrameLocks noGrp="1"/>
          </p:cNvGraphicFramePr>
          <p:nvPr>
            <p:custDataLst>
              <p:tags r:id="rId2"/>
            </p:custDataLst>
            <p:extLst>
              <p:ext uri="{D42A27DB-BD31-4B8C-83A1-F6EECF244321}">
                <p14:modId xmlns:p14="http://schemas.microsoft.com/office/powerpoint/2010/main" val="2083326002"/>
              </p:ext>
            </p:extLst>
          </p:nvPr>
        </p:nvGraphicFramePr>
        <p:xfrm>
          <a:off x="611560" y="1943040"/>
          <a:ext cx="8136903" cy="2206040"/>
        </p:xfrm>
        <a:graphic>
          <a:graphicData uri="http://schemas.openxmlformats.org/drawingml/2006/table">
            <a:tbl>
              <a:tblPr firstRow="1">
                <a:tableStyleId>{5C22544A-7EE6-4342-B048-85BDC9FD1C3A}</a:tableStyleId>
              </a:tblPr>
              <a:tblGrid>
                <a:gridCol w="623717"/>
                <a:gridCol w="1192476"/>
                <a:gridCol w="1192476"/>
                <a:gridCol w="1192476"/>
                <a:gridCol w="1192476"/>
                <a:gridCol w="1192476"/>
                <a:gridCol w="1550806"/>
              </a:tblGrid>
              <a:tr h="0">
                <a:tc>
                  <a:txBody>
                    <a:bodyPr/>
                    <a:lstStyle/>
                    <a:p>
                      <a:pPr marL="0" marR="0" algn="ctr">
                        <a:spcBef>
                          <a:spcPts val="0"/>
                        </a:spcBef>
                        <a:spcAft>
                          <a:spcPts val="0"/>
                        </a:spcAft>
                      </a:pPr>
                      <a:r>
                        <a:rPr lang="en-GB" sz="2400" dirty="0">
                          <a:solidFill>
                            <a:schemeClr val="tx1"/>
                          </a:solidFill>
                          <a:effectLst/>
                        </a:rPr>
                        <a:t>SC</a:t>
                      </a:r>
                      <a:endParaRPr lang="el-GR" sz="2400" b="1" dirty="0">
                        <a:solidFill>
                          <a:schemeClr val="tx1"/>
                        </a:solidFill>
                        <a:effectLst/>
                        <a:latin typeface="Times New Roman"/>
                      </a:endParaRPr>
                    </a:p>
                  </a:txBody>
                  <a:tcPr marL="46079" marR="46079"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just">
                        <a:spcBef>
                          <a:spcPts val="0"/>
                        </a:spcBef>
                        <a:spcAft>
                          <a:spcPts val="0"/>
                        </a:spcAft>
                        <a:tabLst>
                          <a:tab pos="1584960" algn="l"/>
                          <a:tab pos="457200" algn="l"/>
                        </a:tabLst>
                      </a:pPr>
                      <a:r>
                        <a:rPr lang="en-GB" sz="2400" dirty="0">
                          <a:solidFill>
                            <a:schemeClr val="tx1"/>
                          </a:solidFill>
                          <a:effectLst/>
                        </a:rPr>
                        <a:t>S#</a:t>
                      </a:r>
                      <a:endParaRPr lang="el-GR" sz="2400" b="1" dirty="0">
                        <a:solidFill>
                          <a:schemeClr val="tx1"/>
                        </a:solidFill>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solidFill>
                            <a:schemeClr val="tx1"/>
                          </a:solidFill>
                          <a:effectLst/>
                        </a:rPr>
                        <a:t>CITY</a:t>
                      </a:r>
                      <a:endParaRPr lang="el-GR" sz="2400" dirty="0">
                        <a:solidFill>
                          <a:schemeClr val="tx1"/>
                        </a:solidFill>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2400" dirty="0">
                          <a:solidFill>
                            <a:schemeClr val="tx1"/>
                          </a:solidFill>
                          <a:effectLst/>
                        </a:rPr>
                        <a:t>CS</a:t>
                      </a:r>
                      <a:endParaRPr lang="el-GR" sz="2400" b="1" dirty="0">
                        <a:solidFill>
                          <a:schemeClr val="tx1"/>
                        </a:solidFill>
                        <a:effectLst/>
                        <a:latin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solidFill>
                            <a:schemeClr val="tx1"/>
                          </a:solidFill>
                          <a:effectLst/>
                        </a:rPr>
                        <a:t>CITY</a:t>
                      </a:r>
                      <a:endParaRPr lang="el-GR" sz="2400" dirty="0">
                        <a:solidFill>
                          <a:schemeClr val="tx1"/>
                        </a:solidFill>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solidFill>
                            <a:schemeClr val="tx1"/>
                          </a:solidFill>
                          <a:effectLst/>
                        </a:rPr>
                        <a:t>STATUS</a:t>
                      </a:r>
                      <a:endParaRPr lang="el-GR" sz="2400" b="1" dirty="0">
                        <a:solidFill>
                          <a:schemeClr val="tx1"/>
                        </a:solidFill>
                        <a:effectLst/>
                        <a:latin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368630">
                <a:tc>
                  <a:txBody>
                    <a:bodyPr/>
                    <a:lstStyle/>
                    <a:p>
                      <a:pPr marL="0" marR="0">
                        <a:spcBef>
                          <a:spcPts val="0"/>
                        </a:spcBef>
                        <a:spcAft>
                          <a:spcPts val="0"/>
                        </a:spcAft>
                      </a:pPr>
                      <a:r>
                        <a:rPr lang="en-GB" sz="2400" dirty="0">
                          <a:effectLst/>
                        </a:rPr>
                        <a:t> </a:t>
                      </a:r>
                      <a:endParaRPr lang="el-GR" sz="2400" dirty="0">
                        <a:effectLst/>
                        <a:latin typeface="Times New Roman"/>
                        <a:ea typeface="Times New Roman"/>
                      </a:endParaRPr>
                    </a:p>
                  </a:txBody>
                  <a:tcPr marL="46079" marR="46079"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effectLst/>
                        </a:rPr>
                        <a:t>S1</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London</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 </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effectLst/>
                        </a:rPr>
                        <a:t>Athens</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30</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368630">
                <a:tc>
                  <a:txBody>
                    <a:bodyPr/>
                    <a:lstStyle/>
                    <a:p>
                      <a:pPr marL="0" marR="0">
                        <a:spcBef>
                          <a:spcPts val="0"/>
                        </a:spcBef>
                        <a:spcAft>
                          <a:spcPts val="0"/>
                        </a:spcAft>
                      </a:pPr>
                      <a:r>
                        <a:rPr lang="en-GB" sz="2400" dirty="0">
                          <a:effectLst/>
                        </a:rPr>
                        <a:t> </a:t>
                      </a:r>
                      <a:endParaRPr lang="el-GR" sz="2400" dirty="0">
                        <a:effectLst/>
                        <a:latin typeface="Times New Roman"/>
                        <a:ea typeface="Times New Roman"/>
                      </a:endParaRPr>
                    </a:p>
                  </a:txBody>
                  <a:tcPr marL="46079" marR="46079"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effectLst/>
                        </a:rPr>
                        <a:t>S2</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Paris</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 </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effectLst/>
                        </a:rPr>
                        <a:t>London</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20</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184315">
                <a:tc>
                  <a:txBody>
                    <a:bodyPr/>
                    <a:lstStyle/>
                    <a:p>
                      <a:pPr marL="0" marR="0">
                        <a:spcBef>
                          <a:spcPts val="0"/>
                        </a:spcBef>
                        <a:spcAft>
                          <a:spcPts val="0"/>
                        </a:spcAft>
                      </a:pPr>
                      <a:r>
                        <a:rPr lang="en-GB" sz="2400" dirty="0">
                          <a:effectLst/>
                        </a:rPr>
                        <a:t> </a:t>
                      </a:r>
                      <a:endParaRPr lang="el-GR" sz="2400" dirty="0">
                        <a:effectLst/>
                        <a:latin typeface="Times New Roman"/>
                        <a:ea typeface="Times New Roman"/>
                      </a:endParaRPr>
                    </a:p>
                  </a:txBody>
                  <a:tcPr marL="46079" marR="46079"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effectLst/>
                        </a:rPr>
                        <a:t>S3</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Paris</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 </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effectLst/>
                        </a:rPr>
                        <a:t>Paris</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10</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368630">
                <a:tc>
                  <a:txBody>
                    <a:bodyPr/>
                    <a:lstStyle/>
                    <a:p>
                      <a:pPr marL="0" marR="0">
                        <a:spcBef>
                          <a:spcPts val="0"/>
                        </a:spcBef>
                        <a:spcAft>
                          <a:spcPts val="0"/>
                        </a:spcAft>
                      </a:pPr>
                      <a:r>
                        <a:rPr lang="en-GB" sz="2400" dirty="0">
                          <a:effectLst/>
                        </a:rPr>
                        <a:t> </a:t>
                      </a:r>
                      <a:endParaRPr lang="el-GR" sz="2400" dirty="0">
                        <a:effectLst/>
                        <a:latin typeface="Times New Roman"/>
                        <a:ea typeface="Times New Roman"/>
                      </a:endParaRPr>
                    </a:p>
                  </a:txBody>
                  <a:tcPr marL="46079" marR="46079"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effectLst/>
                        </a:rPr>
                        <a:t>S4</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London</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 </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effectLst/>
                        </a:rPr>
                        <a:t>Rome</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l-GR" sz="2400" dirty="0">
                          <a:effectLst/>
                        </a:rPr>
                        <a:t>50</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368630">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46079" marR="46079"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GB" sz="2400" dirty="0">
                          <a:effectLst/>
                        </a:rPr>
                        <a:t>S</a:t>
                      </a:r>
                      <a:r>
                        <a:rPr lang="el-GR" sz="2400" dirty="0">
                          <a:effectLst/>
                        </a:rPr>
                        <a:t>5</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2400" dirty="0">
                          <a:effectLst/>
                        </a:rPr>
                        <a:t>Athens</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46079" marR="46079"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46079" marR="46079"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46079" marR="46079"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l-GR" sz="2400" dirty="0">
                          <a:effectLst/>
                        </a:rPr>
                        <a:t> </a:t>
                      </a:r>
                      <a:endParaRPr lang="el-GR" sz="2400" dirty="0">
                        <a:effectLst/>
                        <a:latin typeface="Times New Roman"/>
                        <a:ea typeface="Times New Roman"/>
                      </a:endParaRPr>
                    </a:p>
                  </a:txBody>
                  <a:tcPr marL="0" marR="0" marT="0" marB="0" anchor="ctr">
                    <a:solidFill>
                      <a:schemeClr val="bg1"/>
                    </a:solidFill>
                  </a:tcPr>
                </a:tc>
              </a:tr>
            </a:tbl>
          </a:graphicData>
        </a:graphic>
      </p:graphicFrame>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16632"/>
            <a:ext cx="7772400" cy="1421884"/>
          </a:xfrm>
        </p:spPr>
        <p:txBody>
          <a:bodyPr>
            <a:noAutofit/>
          </a:bodyPr>
          <a:lstStyle/>
          <a:p>
            <a:pPr algn="ctr"/>
            <a:r>
              <a:rPr lang="el-GR" altLang="el-GR" sz="4400" dirty="0" smtClean="0">
                <a:latin typeface="+mn-lt"/>
                <a:cs typeface="Times New Roman" pitchFamily="18" charset="0"/>
              </a:rPr>
              <a:t>Συναρτησιακές εξαρτήσεις στις σχέσεις </a:t>
            </a:r>
            <a:r>
              <a:rPr lang="en-US" altLang="el-GR" sz="4400" dirty="0" smtClean="0">
                <a:latin typeface="+mn-lt"/>
                <a:cs typeface="Times New Roman" pitchFamily="18" charset="0"/>
              </a:rPr>
              <a:t>SC</a:t>
            </a:r>
            <a:r>
              <a:rPr lang="el-GR" altLang="el-GR" sz="4400" dirty="0" smtClean="0">
                <a:latin typeface="+mn-lt"/>
                <a:cs typeface="Times New Roman" pitchFamily="18" charset="0"/>
              </a:rPr>
              <a:t> και </a:t>
            </a:r>
            <a:r>
              <a:rPr lang="en-US" altLang="el-GR" sz="4400" dirty="0" smtClean="0">
                <a:latin typeface="+mn-lt"/>
                <a:cs typeface="Times New Roman" pitchFamily="18" charset="0"/>
              </a:rPr>
              <a:t>CS</a:t>
            </a:r>
            <a:endParaRPr lang="en-US" altLang="el-GR" sz="4400" dirty="0">
              <a:latin typeface="+mn-lt"/>
              <a:cs typeface="Times New Roman" pitchFamily="18" charset="0"/>
            </a:endParaRPr>
          </a:p>
        </p:txBody>
      </p:sp>
      <p:grpSp>
        <p:nvGrpSpPr>
          <p:cNvPr id="2" name="Ομάδα 1" descr="Διάγραμμα Συναρτησιακών εξαρτήσεων στις σχέσεις SC και CS."/>
          <p:cNvGrpSpPr/>
          <p:nvPr/>
        </p:nvGrpSpPr>
        <p:grpSpPr>
          <a:xfrm>
            <a:off x="819472" y="2533908"/>
            <a:ext cx="7618413" cy="760413"/>
            <a:chOff x="819472" y="2533908"/>
            <a:chExt cx="7618413" cy="760413"/>
          </a:xfrm>
        </p:grpSpPr>
        <p:sp>
          <p:nvSpPr>
            <p:cNvPr id="7" name="Text Box 3"/>
            <p:cNvSpPr txBox="1">
              <a:spLocks noChangeArrowheads="1"/>
            </p:cNvSpPr>
            <p:nvPr>
              <p:custDataLst>
                <p:tags r:id="rId2"/>
              </p:custDataLst>
            </p:nvPr>
          </p:nvSpPr>
          <p:spPr bwMode="auto">
            <a:xfrm>
              <a:off x="819472" y="2610108"/>
              <a:ext cx="762000" cy="684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800" dirty="0">
                  <a:solidFill>
                    <a:schemeClr val="tx2"/>
                  </a:solidFill>
                  <a:latin typeface="Times New Roman" pitchFamily="18" charset="0"/>
                </a:rPr>
                <a:t>S#</a:t>
              </a:r>
            </a:p>
          </p:txBody>
        </p:sp>
        <p:sp>
          <p:nvSpPr>
            <p:cNvPr id="8" name="Text Box 4"/>
            <p:cNvSpPr txBox="1">
              <a:spLocks noChangeArrowheads="1"/>
            </p:cNvSpPr>
            <p:nvPr>
              <p:custDataLst>
                <p:tags r:id="rId3"/>
              </p:custDataLst>
            </p:nvPr>
          </p:nvSpPr>
          <p:spPr bwMode="auto">
            <a:xfrm>
              <a:off x="2343472" y="2610108"/>
              <a:ext cx="12192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CITY</a:t>
              </a:r>
            </a:p>
          </p:txBody>
        </p:sp>
        <p:sp>
          <p:nvSpPr>
            <p:cNvPr id="12" name="Text Box 5"/>
            <p:cNvSpPr txBox="1">
              <a:spLocks noChangeArrowheads="1"/>
            </p:cNvSpPr>
            <p:nvPr>
              <p:custDataLst>
                <p:tags r:id="rId4"/>
              </p:custDataLst>
            </p:nvPr>
          </p:nvSpPr>
          <p:spPr bwMode="auto">
            <a:xfrm>
              <a:off x="4858072" y="2610108"/>
              <a:ext cx="1219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CITY</a:t>
              </a:r>
            </a:p>
          </p:txBody>
        </p:sp>
        <p:sp>
          <p:nvSpPr>
            <p:cNvPr id="13" name="Text Box 6"/>
            <p:cNvSpPr txBox="1">
              <a:spLocks noChangeArrowheads="1"/>
            </p:cNvSpPr>
            <p:nvPr>
              <p:custDataLst>
                <p:tags r:id="rId5"/>
              </p:custDataLst>
            </p:nvPr>
          </p:nvSpPr>
          <p:spPr bwMode="auto">
            <a:xfrm>
              <a:off x="7066285" y="2533908"/>
              <a:ext cx="1371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STATUS</a:t>
              </a:r>
            </a:p>
          </p:txBody>
        </p:sp>
        <p:sp>
          <p:nvSpPr>
            <p:cNvPr id="14" name="Line 7"/>
            <p:cNvSpPr>
              <a:spLocks noChangeShapeType="1"/>
            </p:cNvSpPr>
            <p:nvPr/>
          </p:nvSpPr>
          <p:spPr bwMode="auto">
            <a:xfrm>
              <a:off x="1581472" y="2914908"/>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dirty="0"/>
            </a:p>
          </p:txBody>
        </p:sp>
        <p:sp>
          <p:nvSpPr>
            <p:cNvPr id="15" name="Line 8"/>
            <p:cNvSpPr>
              <a:spLocks noChangeShapeType="1"/>
            </p:cNvSpPr>
            <p:nvPr/>
          </p:nvSpPr>
          <p:spPr bwMode="auto">
            <a:xfrm>
              <a:off x="6077272" y="2838708"/>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dirty="0"/>
            </a:p>
          </p:txBody>
        </p:sp>
      </p:grpSp>
      <p:sp>
        <p:nvSpPr>
          <p:cNvPr id="6" name="Rectangle 2"/>
          <p:cNvSpPr>
            <a:spLocks noChangeArrowheads="1"/>
          </p:cNvSpPr>
          <p:nvPr/>
        </p:nvSpPr>
        <p:spPr bwMode="auto">
          <a:xfrm>
            <a:off x="362272" y="4057908"/>
            <a:ext cx="8324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l-GR" altLang="el-GR" sz="2800" dirty="0" smtClean="0">
                <a:latin typeface="+mn-lt"/>
              </a:rPr>
              <a:t>Οι σχέσεις </a:t>
            </a:r>
            <a:r>
              <a:rPr lang="en-US" altLang="el-GR" sz="2800" dirty="0" smtClean="0">
                <a:latin typeface="+mn-lt"/>
                <a:cs typeface="Times New Roman" pitchFamily="18" charset="0"/>
              </a:rPr>
              <a:t>SC</a:t>
            </a:r>
            <a:r>
              <a:rPr lang="el-GR" altLang="el-GR" sz="2800" dirty="0" smtClean="0">
                <a:latin typeface="+mn-lt"/>
                <a:cs typeface="Times New Roman" pitchFamily="18" charset="0"/>
              </a:rPr>
              <a:t> και </a:t>
            </a:r>
            <a:r>
              <a:rPr lang="en-US" altLang="el-GR" sz="2800" dirty="0" smtClean="0">
                <a:latin typeface="+mn-lt"/>
                <a:cs typeface="Times New Roman" pitchFamily="18" charset="0"/>
              </a:rPr>
              <a:t>CS</a:t>
            </a:r>
            <a:r>
              <a:rPr lang="en-US" altLang="el-GR" sz="2800" dirty="0" smtClean="0">
                <a:latin typeface="+mn-lt"/>
              </a:rPr>
              <a:t> </a:t>
            </a:r>
            <a:r>
              <a:rPr lang="el-GR" altLang="el-GR" sz="2800" dirty="0" smtClean="0">
                <a:latin typeface="+mn-lt"/>
              </a:rPr>
              <a:t>είναι σε 3ΚΜ.</a:t>
            </a:r>
            <a:endParaRPr lang="el-GR" altLang="el-GR" sz="2800" dirty="0">
              <a:latin typeface="+mn-lt"/>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5"/>
            <a:ext cx="8352928"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latin typeface="+mn-lt"/>
                <a:cs typeface="Times New Roman" pitchFamily="18" charset="0"/>
              </a:rPr>
              <a:t>Διατήρηση των εξαρτήσεων</a:t>
            </a:r>
            <a:endParaRPr lang="el-GR" altLang="el-GR" dirty="0">
              <a:latin typeface="+mn-lt"/>
              <a:cs typeface="Times New Roman" pitchFamily="18" charset="0"/>
            </a:endParaRPr>
          </a:p>
        </p:txBody>
      </p:sp>
      <p:sp>
        <p:nvSpPr>
          <p:cNvPr id="10" name="Ορθογώνιο 9"/>
          <p:cNvSpPr/>
          <p:nvPr>
            <p:custDataLst>
              <p:tags r:id="rId2"/>
            </p:custDataLst>
          </p:nvPr>
        </p:nvSpPr>
        <p:spPr>
          <a:xfrm>
            <a:off x="467544" y="1268760"/>
            <a:ext cx="8208912" cy="4893647"/>
          </a:xfrm>
          <a:prstGeom prst="rect">
            <a:avLst/>
          </a:prstGeom>
        </p:spPr>
        <p:txBody>
          <a:bodyPr wrap="square">
            <a:spAutoFit/>
          </a:bodyPr>
          <a:lstStyle/>
          <a:p>
            <a:pPr algn="just">
              <a:spcBef>
                <a:spcPct val="0"/>
              </a:spcBef>
              <a:buClrTx/>
              <a:buSzTx/>
              <a:buFontTx/>
              <a:buNone/>
            </a:pPr>
            <a:r>
              <a:rPr lang="el-GR" altLang="el-GR" sz="2400" dirty="0" smtClean="0">
                <a:cs typeface="Times New Roman" pitchFamily="18" charset="0"/>
              </a:rPr>
              <a:t>Οι προβολές </a:t>
            </a:r>
            <a:r>
              <a:rPr lang="en-US" altLang="el-GR" sz="2400" dirty="0" smtClean="0">
                <a:cs typeface="Times New Roman" pitchFamily="18" charset="0"/>
              </a:rPr>
              <a:t>R</a:t>
            </a:r>
            <a:r>
              <a:rPr lang="el-GR" altLang="el-GR" sz="2400" dirty="0" smtClean="0">
                <a:cs typeface="Times New Roman" pitchFamily="18" charset="0"/>
              </a:rPr>
              <a:t>1 και </a:t>
            </a:r>
            <a:r>
              <a:rPr lang="en-US" altLang="el-GR" sz="2400" dirty="0" smtClean="0">
                <a:cs typeface="Times New Roman" pitchFamily="18" charset="0"/>
              </a:rPr>
              <a:t>R</a:t>
            </a:r>
            <a:r>
              <a:rPr lang="el-GR" altLang="el-GR" sz="2400" dirty="0" smtClean="0">
                <a:cs typeface="Times New Roman" pitchFamily="18" charset="0"/>
              </a:rPr>
              <a:t>2 μιας σχέσης </a:t>
            </a:r>
            <a:r>
              <a:rPr lang="en-US" altLang="el-GR" sz="2400" dirty="0" smtClean="0">
                <a:cs typeface="Times New Roman" pitchFamily="18" charset="0"/>
              </a:rPr>
              <a:t>R</a:t>
            </a:r>
            <a:r>
              <a:rPr lang="el-GR" altLang="el-GR" sz="2400" dirty="0" smtClean="0">
                <a:cs typeface="Times New Roman" pitchFamily="18" charset="0"/>
              </a:rPr>
              <a:t> είναι ανεξάρτητες αν και μόνο αν:</a:t>
            </a:r>
          </a:p>
          <a:p>
            <a:pPr marL="342900" indent="-342900" algn="just">
              <a:spcBef>
                <a:spcPct val="0"/>
              </a:spcBef>
              <a:buClrTx/>
              <a:buSzTx/>
              <a:buFont typeface="Wingdings" panose="05000000000000000000" pitchFamily="2" charset="2"/>
              <a:buChar char="§"/>
            </a:pPr>
            <a:r>
              <a:rPr lang="el-GR" altLang="el-GR" sz="2400" dirty="0" smtClean="0">
                <a:cs typeface="Times New Roman" pitchFamily="18" charset="0"/>
              </a:rPr>
              <a:t>Κάθε συναρτησιακή εξάρτηση στην </a:t>
            </a:r>
            <a:r>
              <a:rPr lang="en-US" altLang="el-GR" sz="2400" dirty="0" smtClean="0">
                <a:cs typeface="Times New Roman" pitchFamily="18" charset="0"/>
              </a:rPr>
              <a:t>R</a:t>
            </a:r>
            <a:r>
              <a:rPr lang="el-GR" altLang="el-GR" sz="2400" dirty="0" smtClean="0">
                <a:cs typeface="Times New Roman" pitchFamily="18" charset="0"/>
              </a:rPr>
              <a:t> είναι λογική συνέπεια των συναρτησιακών εξαρτήσεων στις </a:t>
            </a:r>
            <a:r>
              <a:rPr lang="en-US" altLang="el-GR" sz="2400" dirty="0" smtClean="0">
                <a:cs typeface="Times New Roman" pitchFamily="18" charset="0"/>
              </a:rPr>
              <a:t>R</a:t>
            </a:r>
            <a:r>
              <a:rPr lang="el-GR" altLang="el-GR" sz="2400" dirty="0" smtClean="0">
                <a:cs typeface="Times New Roman" pitchFamily="18" charset="0"/>
              </a:rPr>
              <a:t>1 και </a:t>
            </a:r>
            <a:r>
              <a:rPr lang="en-US" altLang="el-GR" sz="2400" dirty="0" smtClean="0">
                <a:cs typeface="Times New Roman" pitchFamily="18" charset="0"/>
              </a:rPr>
              <a:t>R</a:t>
            </a:r>
            <a:r>
              <a:rPr lang="el-GR" altLang="el-GR" sz="2400" dirty="0" smtClean="0">
                <a:cs typeface="Times New Roman" pitchFamily="18" charset="0"/>
              </a:rPr>
              <a:t>2.</a:t>
            </a:r>
          </a:p>
          <a:p>
            <a:pPr marL="342900" indent="-342900" algn="just">
              <a:spcBef>
                <a:spcPct val="0"/>
              </a:spcBef>
              <a:buClrTx/>
              <a:buSzTx/>
              <a:buFont typeface="Wingdings" panose="05000000000000000000" pitchFamily="2" charset="2"/>
              <a:buChar char="§"/>
            </a:pPr>
            <a:r>
              <a:rPr lang="el-GR" altLang="el-GR" sz="2400" dirty="0" smtClean="0">
                <a:cs typeface="Times New Roman" pitchFamily="18" charset="0"/>
              </a:rPr>
              <a:t>Τα κοινά γνωρίσματα των </a:t>
            </a:r>
            <a:r>
              <a:rPr lang="en-US" altLang="el-GR" sz="2400" dirty="0" smtClean="0">
                <a:cs typeface="Times New Roman" pitchFamily="18" charset="0"/>
              </a:rPr>
              <a:t>R</a:t>
            </a:r>
            <a:r>
              <a:rPr lang="el-GR" altLang="el-GR" sz="2400" dirty="0" smtClean="0">
                <a:cs typeface="Times New Roman" pitchFamily="18" charset="0"/>
              </a:rPr>
              <a:t>1 και </a:t>
            </a:r>
            <a:r>
              <a:rPr lang="en-US" altLang="el-GR" sz="2400" dirty="0" smtClean="0">
                <a:cs typeface="Times New Roman" pitchFamily="18" charset="0"/>
              </a:rPr>
              <a:t>R</a:t>
            </a:r>
            <a:r>
              <a:rPr lang="el-GR" altLang="el-GR" sz="2400" dirty="0" smtClean="0">
                <a:cs typeface="Times New Roman" pitchFamily="18" charset="0"/>
              </a:rPr>
              <a:t>2 αποτελούν υποψήφιο κλειδί για μια τουλάχιστον από τις δύο.</a:t>
            </a:r>
          </a:p>
          <a:p>
            <a:pPr algn="just">
              <a:spcBef>
                <a:spcPct val="0"/>
              </a:spcBef>
              <a:buClrTx/>
              <a:buSzTx/>
              <a:buFontTx/>
              <a:buNone/>
            </a:pPr>
            <a:r>
              <a:rPr lang="el-GR" altLang="el-GR" sz="2400" dirty="0" smtClean="0">
                <a:cs typeface="Times New Roman" pitchFamily="18" charset="0"/>
              </a:rPr>
              <a:t> </a:t>
            </a:r>
          </a:p>
          <a:p>
            <a:pPr algn="just">
              <a:spcBef>
                <a:spcPct val="0"/>
              </a:spcBef>
              <a:buClrTx/>
              <a:buSzTx/>
              <a:buFontTx/>
              <a:buNone/>
            </a:pPr>
            <a:r>
              <a:rPr lang="el-GR" altLang="el-GR" sz="2400" dirty="0" smtClean="0">
                <a:cs typeface="Times New Roman" pitchFamily="18" charset="0"/>
              </a:rPr>
              <a:t>Μια σχέση που δεν μπορεί να αναλυθεί σε ανεξάρτητες προβολές λέγεται </a:t>
            </a:r>
            <a:r>
              <a:rPr lang="el-GR" altLang="el-GR" sz="2400" b="1" dirty="0" smtClean="0">
                <a:solidFill>
                  <a:srgbClr val="FF66FF"/>
                </a:solidFill>
                <a:cs typeface="Times New Roman" pitchFamily="18" charset="0"/>
              </a:rPr>
              <a:t>ατομική</a:t>
            </a:r>
            <a:r>
              <a:rPr lang="el-GR" altLang="el-GR" sz="2400" dirty="0" smtClean="0">
                <a:cs typeface="Times New Roman" pitchFamily="18" charset="0"/>
              </a:rPr>
              <a:t>.</a:t>
            </a:r>
          </a:p>
          <a:p>
            <a:pPr algn="just">
              <a:spcBef>
                <a:spcPct val="0"/>
              </a:spcBef>
              <a:buClrTx/>
              <a:buSzTx/>
              <a:buFontTx/>
              <a:buNone/>
            </a:pPr>
            <a:r>
              <a:rPr lang="el-GR" altLang="el-GR" sz="2400" dirty="0" smtClean="0">
                <a:cs typeface="Times New Roman" pitchFamily="18" charset="0"/>
              </a:rPr>
              <a:t> </a:t>
            </a:r>
          </a:p>
          <a:p>
            <a:pPr algn="just">
              <a:spcBef>
                <a:spcPct val="0"/>
              </a:spcBef>
              <a:buClrTx/>
              <a:buSzTx/>
              <a:buFontTx/>
              <a:buNone/>
            </a:pPr>
            <a:r>
              <a:rPr lang="el-GR" altLang="el-GR" sz="2400" dirty="0" smtClean="0">
                <a:cs typeface="Times New Roman" pitchFamily="18" charset="0"/>
              </a:rPr>
              <a:t>Η ιδέα ότι η διαδικασία </a:t>
            </a:r>
            <a:r>
              <a:rPr lang="el-GR" altLang="el-GR" sz="2400" dirty="0" err="1" smtClean="0">
                <a:cs typeface="Times New Roman" pitchFamily="18" charset="0"/>
              </a:rPr>
              <a:t>κανονικοποίησης</a:t>
            </a:r>
            <a:r>
              <a:rPr lang="el-GR" altLang="el-GR" sz="2400" dirty="0" smtClean="0">
                <a:cs typeface="Times New Roman" pitchFamily="18" charset="0"/>
              </a:rPr>
              <a:t> πρέπει να αναλύει τις σχέσεις σε προβολές που να είναι ανεξάρτητες, είναι γνωστή ως </a:t>
            </a:r>
            <a:r>
              <a:rPr lang="el-GR" altLang="el-GR" sz="2400" b="1" dirty="0" smtClean="0">
                <a:solidFill>
                  <a:schemeClr val="hlink"/>
                </a:solidFill>
                <a:cs typeface="Times New Roman" pitchFamily="18" charset="0"/>
              </a:rPr>
              <a:t>διατήρηση των εξαρτήσεων</a:t>
            </a:r>
            <a:r>
              <a:rPr lang="el-GR" altLang="el-GR" sz="2400" dirty="0" smtClean="0">
                <a:cs typeface="Times New Roman" pitchFamily="18" charset="0"/>
              </a:rPr>
              <a:t>.</a:t>
            </a:r>
            <a:endParaRPr lang="el-GR" altLang="el-GR" sz="2400" dirty="0">
              <a:cs typeface="Times New Roman" pitchFamily="18" charset="0"/>
            </a:endParaRP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2738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latin typeface="+mn-lt"/>
                <a:cs typeface="Times New Roman" pitchFamily="18" charset="0"/>
              </a:rPr>
              <a:t>Προβλήματα </a:t>
            </a:r>
            <a:r>
              <a:rPr lang="el-GR" altLang="el-GR" dirty="0" smtClean="0">
                <a:latin typeface="+mn-lt"/>
              </a:rPr>
              <a:t>στην 3ΚΜ</a:t>
            </a:r>
            <a:endParaRPr lang="el-GR" altLang="el-GR" sz="4000" dirty="0">
              <a:latin typeface="+mn-lt"/>
              <a:cs typeface="Times New Roman" pitchFamily="18" charset="0"/>
            </a:endParaRPr>
          </a:p>
        </p:txBody>
      </p:sp>
      <p:sp>
        <p:nvSpPr>
          <p:cNvPr id="8" name="Rectangle 4"/>
          <p:cNvSpPr txBox="1">
            <a:spLocks noChangeArrowheads="1"/>
          </p:cNvSpPr>
          <p:nvPr>
            <p:custDataLst>
              <p:tags r:id="rId2"/>
            </p:custDataLst>
          </p:nvPr>
        </p:nvSpPr>
        <p:spPr>
          <a:xfrm>
            <a:off x="467545" y="1988840"/>
            <a:ext cx="8208912" cy="279764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buClrTx/>
              <a:buSzTx/>
              <a:buFontTx/>
              <a:buNone/>
            </a:pPr>
            <a:r>
              <a:rPr lang="el-GR" altLang="el-GR" sz="2800" dirty="0" smtClean="0">
                <a:cs typeface="Times New Roman" pitchFamily="18" charset="0"/>
              </a:rPr>
              <a:t>Η 3ΚΜ δεν αντιμετώπιζε ικανοποιητικά την περίπτωση μιας σχέσης που έχει δύο (ή περισσότερα) υποψήφια κλειδιά, τέτοια ώστε:</a:t>
            </a:r>
          </a:p>
          <a:p>
            <a:pPr algn="just">
              <a:spcBef>
                <a:spcPct val="0"/>
              </a:spcBef>
              <a:buClrTx/>
              <a:buSzTx/>
              <a:buFontTx/>
              <a:buNone/>
            </a:pPr>
            <a:r>
              <a:rPr lang="el-GR" altLang="el-GR" sz="2800" dirty="0" smtClean="0">
                <a:cs typeface="Times New Roman" pitchFamily="18" charset="0"/>
              </a:rPr>
              <a:t>  </a:t>
            </a:r>
            <a:r>
              <a:rPr lang="el-GR" altLang="el-GR" sz="2800" dirty="0" smtClean="0"/>
              <a:t>		α. </a:t>
            </a:r>
            <a:r>
              <a:rPr lang="el-GR" altLang="el-GR" sz="2800" dirty="0" smtClean="0">
                <a:cs typeface="Times New Roman" pitchFamily="18" charset="0"/>
              </a:rPr>
              <a:t>τα δύο υποψήφια κλειδιά να είναι σύνθετα,</a:t>
            </a:r>
          </a:p>
          <a:p>
            <a:pPr algn="just">
              <a:spcBef>
                <a:spcPct val="0"/>
              </a:spcBef>
              <a:buClrTx/>
              <a:buSzTx/>
              <a:buFontTx/>
              <a:buNone/>
            </a:pPr>
            <a:r>
              <a:rPr lang="el-GR" altLang="el-GR" sz="2800" dirty="0" smtClean="0"/>
              <a:t>		β. </a:t>
            </a:r>
            <a:r>
              <a:rPr lang="el-GR" altLang="el-GR" sz="2800" dirty="0" smtClean="0">
                <a:cs typeface="Times New Roman" pitchFamily="18" charset="0"/>
              </a:rPr>
              <a:t>να επικαλύπτονται (δηλαδή να έχουν ένα τουλάχιστον κοινό γνώρισμα).</a:t>
            </a:r>
          </a:p>
          <a:p>
            <a:pPr>
              <a:spcBef>
                <a:spcPct val="0"/>
              </a:spcBef>
              <a:buClrTx/>
              <a:buSzTx/>
              <a:buFontTx/>
              <a:buNone/>
            </a:pP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16215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dirty="0" smtClean="0">
                <a:latin typeface="+mn-lt"/>
                <a:cs typeface="Times New Roman" pitchFamily="18" charset="0"/>
              </a:rPr>
              <a:t>Κανονική μορφή </a:t>
            </a:r>
            <a:r>
              <a:rPr lang="en-US" altLang="el-GR" dirty="0" smtClean="0">
                <a:latin typeface="+mn-lt"/>
                <a:cs typeface="Times New Roman" pitchFamily="18" charset="0"/>
              </a:rPr>
              <a:t>Boyce</a:t>
            </a:r>
            <a:r>
              <a:rPr lang="el-GR" altLang="el-GR" dirty="0" smtClean="0">
                <a:latin typeface="+mn-lt"/>
                <a:cs typeface="Times New Roman" pitchFamily="18" charset="0"/>
              </a:rPr>
              <a:t>/</a:t>
            </a:r>
            <a:r>
              <a:rPr lang="en-US" altLang="el-GR" dirty="0" err="1" smtClean="0">
                <a:latin typeface="+mn-lt"/>
                <a:cs typeface="Times New Roman" pitchFamily="18" charset="0"/>
              </a:rPr>
              <a:t>Codd</a:t>
            </a:r>
            <a:r>
              <a:rPr lang="el-GR" altLang="el-GR" dirty="0" smtClean="0">
                <a:latin typeface="+mn-lt"/>
                <a:cs typeface="Times New Roman" pitchFamily="18" charset="0"/>
              </a:rPr>
              <a:t> </a:t>
            </a:r>
            <a:endParaRPr lang="el-GR" altLang="el-GR" dirty="0">
              <a:latin typeface="+mn-lt"/>
            </a:endParaRPr>
          </a:p>
        </p:txBody>
      </p:sp>
      <p:sp>
        <p:nvSpPr>
          <p:cNvPr id="9" name="Rectangle 2"/>
          <p:cNvSpPr txBox="1">
            <a:spLocks noChangeArrowheads="1"/>
          </p:cNvSpPr>
          <p:nvPr>
            <p:custDataLst>
              <p:tags r:id="rId2"/>
            </p:custDataLst>
          </p:nvPr>
        </p:nvSpPr>
        <p:spPr>
          <a:xfrm>
            <a:off x="467544" y="1484784"/>
            <a:ext cx="8208912" cy="417646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buNone/>
            </a:pPr>
            <a:r>
              <a:rPr lang="el-GR" altLang="el-GR" sz="2800" dirty="0" smtClean="0">
                <a:cs typeface="Times New Roman" pitchFamily="18" charset="0"/>
              </a:rPr>
              <a:t>(άτυπος ορισμός)</a:t>
            </a:r>
          </a:p>
          <a:p>
            <a:pPr algn="just">
              <a:spcBef>
                <a:spcPct val="0"/>
              </a:spcBef>
              <a:buNone/>
            </a:pPr>
            <a:r>
              <a:rPr lang="el-GR" altLang="el-GR" sz="2800" dirty="0" smtClean="0">
                <a:cs typeface="Times New Roman" pitchFamily="18" charset="0"/>
              </a:rPr>
              <a:t>Μια σχέση είναι σε </a:t>
            </a:r>
            <a:r>
              <a:rPr lang="en-US" altLang="el-GR" sz="2800" dirty="0" smtClean="0">
                <a:cs typeface="Times New Roman" pitchFamily="18" charset="0"/>
              </a:rPr>
              <a:t>ΚΜ-BC</a:t>
            </a:r>
            <a:r>
              <a:rPr lang="el-GR" altLang="el-GR" sz="2800" dirty="0" smtClean="0">
                <a:cs typeface="Times New Roman" pitchFamily="18" charset="0"/>
              </a:rPr>
              <a:t> αν και μόνο αν τα μόνα ορίζοντα μέλη είναι υποψήφια κλειδιά.</a:t>
            </a:r>
          </a:p>
          <a:p>
            <a:pPr algn="just">
              <a:spcBef>
                <a:spcPct val="0"/>
              </a:spcBef>
              <a:buNone/>
            </a:pPr>
            <a:r>
              <a:rPr lang="el-GR" altLang="el-GR" sz="2800" b="1" dirty="0" smtClean="0">
                <a:cs typeface="Times New Roman" pitchFamily="18" charset="0"/>
              </a:rPr>
              <a:t> </a:t>
            </a:r>
            <a:endParaRPr lang="el-GR" altLang="el-GR" sz="2800" dirty="0" smtClean="0">
              <a:cs typeface="Times New Roman" pitchFamily="18" charset="0"/>
            </a:endParaRPr>
          </a:p>
          <a:p>
            <a:pPr algn="just">
              <a:spcBef>
                <a:spcPct val="0"/>
              </a:spcBef>
              <a:buNone/>
            </a:pPr>
            <a:r>
              <a:rPr lang="el-GR" altLang="el-GR" sz="2800" dirty="0" smtClean="0"/>
              <a:t>(τυπικός ορισμός)</a:t>
            </a:r>
          </a:p>
          <a:p>
            <a:pPr algn="just">
              <a:spcBef>
                <a:spcPct val="0"/>
              </a:spcBef>
              <a:buNone/>
            </a:pPr>
            <a:r>
              <a:rPr lang="el-GR" altLang="el-GR" sz="2800" dirty="0" smtClean="0">
                <a:cs typeface="Times New Roman" pitchFamily="18" charset="0"/>
              </a:rPr>
              <a:t>Μια σχέση είναι σε </a:t>
            </a:r>
            <a:r>
              <a:rPr lang="en-US" altLang="el-GR" sz="2800" dirty="0" smtClean="0">
                <a:cs typeface="Times New Roman" pitchFamily="18" charset="0"/>
              </a:rPr>
              <a:t>ΚΜ-BC</a:t>
            </a:r>
            <a:r>
              <a:rPr lang="el-GR" altLang="el-GR" sz="2800" dirty="0" smtClean="0">
                <a:cs typeface="Times New Roman" pitchFamily="18" charset="0"/>
              </a:rPr>
              <a:t> αν και μόνο αν κάθε μη τετριμμένη και μη αναγώγιμη αριστερά συναρτησιακή εξάρτηση έχει ένα υποψήφιο κλειδί ως ορίζον μέλος.</a:t>
            </a:r>
            <a:endParaRPr lang="el-GR" altLang="el-GR" sz="2800" dirty="0">
              <a:cs typeface="Times New Roman" pitchFamily="18" charset="0"/>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188467"/>
          </a:xfrm>
        </p:spPr>
        <p:txBody>
          <a:bodyPr>
            <a:normAutofit/>
          </a:bodyPr>
          <a:lstStyle/>
          <a:p>
            <a:pPr>
              <a:spcBef>
                <a:spcPct val="50000"/>
              </a:spcBef>
            </a:pPr>
            <a:r>
              <a:rPr lang="el-GR" altLang="el-GR" dirty="0" smtClean="0">
                <a:latin typeface="+mn-lt"/>
                <a:cs typeface="Times New Roman" pitchFamily="18" charset="0"/>
              </a:rPr>
              <a:t>Παρ</a:t>
            </a:r>
            <a:r>
              <a:rPr lang="el-GR" altLang="el-GR" dirty="0" smtClean="0">
                <a:latin typeface="+mn-lt"/>
              </a:rPr>
              <a:t>ά</a:t>
            </a:r>
            <a:r>
              <a:rPr lang="el-GR" altLang="el-GR" dirty="0" smtClean="0">
                <a:latin typeface="+mn-lt"/>
                <a:cs typeface="Times New Roman" pitchFamily="18" charset="0"/>
              </a:rPr>
              <a:t>δε</a:t>
            </a:r>
            <a:r>
              <a:rPr lang="el-GR" altLang="el-GR" dirty="0" smtClean="0">
                <a:latin typeface="+mn-lt"/>
              </a:rPr>
              <a:t>ι</a:t>
            </a:r>
            <a:r>
              <a:rPr lang="el-GR" altLang="el-GR" dirty="0" smtClean="0">
                <a:latin typeface="+mn-lt"/>
                <a:cs typeface="Times New Roman" pitchFamily="18" charset="0"/>
              </a:rPr>
              <a:t>γμα</a:t>
            </a:r>
            <a:endParaRPr lang="el-GR" altLang="el-GR" dirty="0">
              <a:latin typeface="+mn-lt"/>
            </a:endParaRPr>
          </a:p>
        </p:txBody>
      </p:sp>
      <p:sp>
        <p:nvSpPr>
          <p:cNvPr id="8" name="Text Box 2" descr="Έστω η σχέση των προμηθευτών&#10;S, S#, S NAME, STATUS, CITY,&#10;Τα γνωρίσματα S# και S NAME είναι και τα δύο υποψήφια κλειδιά.&#10;S, S#, S NAME, STATUS, CITY,&#10;        CANDIDATE KEY, S#,&#10;        CANDIDATE KEY, S NAME,&#10;Τα γνωρίσματα STATUS και CITY είναι ανεξάρτητα μεταξύ τους.&#10;"/>
          <p:cNvSpPr txBox="1">
            <a:spLocks noChangeArrowheads="1"/>
          </p:cNvSpPr>
          <p:nvPr>
            <p:custDataLst>
              <p:tags r:id="rId2"/>
            </p:custDataLst>
          </p:nvPr>
        </p:nvSpPr>
        <p:spPr bwMode="auto">
          <a:xfrm>
            <a:off x="467544" y="1628800"/>
            <a:ext cx="8280920" cy="3924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a:spcBef>
                <a:spcPct val="50000"/>
              </a:spcBef>
            </a:pPr>
            <a:r>
              <a:rPr lang="el-GR" altLang="el-GR" sz="2400" dirty="0">
                <a:latin typeface="+mn-lt"/>
                <a:cs typeface="Times New Roman" pitchFamily="18" charset="0"/>
              </a:rPr>
              <a:t>Έστω η σχέση των προμηθευτών</a:t>
            </a:r>
            <a:endParaRPr lang="en-GB" altLang="el-GR" sz="2400" dirty="0">
              <a:latin typeface="+mn-lt"/>
              <a:cs typeface="Times New Roman" pitchFamily="18" charset="0"/>
            </a:endParaRPr>
          </a:p>
          <a:p>
            <a:pPr algn="just">
              <a:spcBef>
                <a:spcPct val="50000"/>
              </a:spcBef>
            </a:pPr>
            <a:r>
              <a:rPr lang="en-GB" altLang="el-GR" sz="2400" dirty="0">
                <a:latin typeface="+mn-lt"/>
                <a:cs typeface="Times New Roman" pitchFamily="18" charset="0"/>
              </a:rPr>
              <a:t>S (S#, SNAME, STATUS, CITY)</a:t>
            </a:r>
          </a:p>
          <a:p>
            <a:pPr algn="just">
              <a:spcBef>
                <a:spcPct val="50000"/>
              </a:spcBef>
            </a:pPr>
            <a:r>
              <a:rPr lang="el-GR" altLang="el-GR" sz="2400" dirty="0">
                <a:latin typeface="+mn-lt"/>
                <a:cs typeface="Times New Roman" pitchFamily="18" charset="0"/>
              </a:rPr>
              <a:t>Τα γνωρίσματα </a:t>
            </a:r>
            <a:r>
              <a:rPr lang="en-GB" altLang="el-GR" sz="2400" dirty="0">
                <a:latin typeface="+mn-lt"/>
                <a:cs typeface="Times New Roman" pitchFamily="18" charset="0"/>
              </a:rPr>
              <a:t>S</a:t>
            </a:r>
            <a:r>
              <a:rPr lang="el-GR" altLang="el-GR" sz="2400" dirty="0">
                <a:latin typeface="+mn-lt"/>
                <a:cs typeface="Times New Roman" pitchFamily="18" charset="0"/>
              </a:rPr>
              <a:t># και </a:t>
            </a:r>
            <a:r>
              <a:rPr lang="en-GB" altLang="el-GR" sz="2400" dirty="0">
                <a:latin typeface="+mn-lt"/>
                <a:cs typeface="Times New Roman" pitchFamily="18" charset="0"/>
              </a:rPr>
              <a:t>SNAME</a:t>
            </a:r>
            <a:r>
              <a:rPr lang="el-GR" altLang="el-GR" sz="2400" dirty="0">
                <a:latin typeface="+mn-lt"/>
                <a:cs typeface="Times New Roman" pitchFamily="18" charset="0"/>
              </a:rPr>
              <a:t> είναι και τα δύο υποψήφια κλειδιά.</a:t>
            </a:r>
            <a:endParaRPr lang="en-GB" altLang="el-GR" sz="2400" dirty="0">
              <a:latin typeface="+mn-lt"/>
              <a:cs typeface="Times New Roman" pitchFamily="18" charset="0"/>
            </a:endParaRPr>
          </a:p>
          <a:p>
            <a:pPr algn="just">
              <a:spcBef>
                <a:spcPct val="50000"/>
              </a:spcBef>
            </a:pPr>
            <a:r>
              <a:rPr lang="en-GB" altLang="el-GR" sz="2400" dirty="0">
                <a:latin typeface="+mn-lt"/>
                <a:cs typeface="Times New Roman" pitchFamily="18" charset="0"/>
              </a:rPr>
              <a:t>S (S#, SNAME, STATUS, CITY)</a:t>
            </a:r>
          </a:p>
          <a:p>
            <a:pPr algn="just">
              <a:spcBef>
                <a:spcPct val="50000"/>
              </a:spcBef>
            </a:pPr>
            <a:r>
              <a:rPr lang="en-GB" altLang="el-GR" sz="2400" dirty="0">
                <a:latin typeface="+mn-lt"/>
                <a:cs typeface="Times New Roman" pitchFamily="18" charset="0"/>
              </a:rPr>
              <a:t>        CANDIDATE KEY (S#)</a:t>
            </a:r>
          </a:p>
          <a:p>
            <a:pPr algn="just">
              <a:spcBef>
                <a:spcPct val="50000"/>
              </a:spcBef>
            </a:pPr>
            <a:r>
              <a:rPr lang="en-GB" altLang="el-GR" sz="2400" dirty="0">
                <a:latin typeface="+mn-lt"/>
                <a:cs typeface="Times New Roman" pitchFamily="18" charset="0"/>
              </a:rPr>
              <a:t>        CANDIDATE KEY (SNAME)</a:t>
            </a:r>
          </a:p>
          <a:p>
            <a:pPr algn="just">
              <a:spcBef>
                <a:spcPct val="50000"/>
              </a:spcBef>
            </a:pPr>
            <a:r>
              <a:rPr lang="el-GR" altLang="el-GR" sz="2400" dirty="0">
                <a:latin typeface="+mn-lt"/>
                <a:cs typeface="Times New Roman" pitchFamily="18" charset="0"/>
              </a:rPr>
              <a:t>Τα γνωρίσματα </a:t>
            </a:r>
            <a:r>
              <a:rPr lang="en-GB" altLang="el-GR" sz="2400" dirty="0">
                <a:latin typeface="+mn-lt"/>
                <a:cs typeface="Times New Roman" pitchFamily="18" charset="0"/>
              </a:rPr>
              <a:t>STATUS</a:t>
            </a:r>
            <a:r>
              <a:rPr lang="el-GR" altLang="el-GR" sz="2400" dirty="0">
                <a:latin typeface="+mn-lt"/>
                <a:cs typeface="Times New Roman" pitchFamily="18" charset="0"/>
              </a:rPr>
              <a:t> και </a:t>
            </a:r>
            <a:r>
              <a:rPr lang="en-GB" altLang="el-GR" sz="2400" dirty="0">
                <a:latin typeface="+mn-lt"/>
                <a:cs typeface="Times New Roman" pitchFamily="18" charset="0"/>
              </a:rPr>
              <a:t>CITY</a:t>
            </a:r>
            <a:r>
              <a:rPr lang="el-GR" altLang="el-GR" sz="2400" dirty="0">
                <a:latin typeface="+mn-lt"/>
                <a:cs typeface="Times New Roman" pitchFamily="18" charset="0"/>
              </a:rPr>
              <a:t> είναι ανεξάρτητα μεταξύ τους.</a:t>
            </a:r>
            <a:endParaRPr lang="en-GB" altLang="el-GR" sz="2400" dirty="0">
              <a:latin typeface="+mn-lt"/>
              <a:cs typeface="Times New Roman" pitchFamily="18" charset="0"/>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404491"/>
          </a:xfrm>
        </p:spPr>
        <p:txBody>
          <a:bodyPr>
            <a:noAutofit/>
          </a:bodyPr>
          <a:lstStyle/>
          <a:p>
            <a:pPr>
              <a:spcBef>
                <a:spcPct val="50000"/>
              </a:spcBef>
            </a:pPr>
            <a:r>
              <a:rPr lang="el-GR" altLang="el-GR" sz="4000" dirty="0" smtClean="0">
                <a:latin typeface="+mn-lt"/>
                <a:cs typeface="Times New Roman" pitchFamily="18" charset="0"/>
              </a:rPr>
              <a:t>Το διάγραμμα των συναρτησιακών εξαρτήσεων </a:t>
            </a:r>
            <a:r>
              <a:rPr lang="el-GR" altLang="el-GR" sz="4000" dirty="0" smtClean="0">
                <a:latin typeface="+mn-lt"/>
              </a:rPr>
              <a:t>στη σχέση </a:t>
            </a:r>
            <a:r>
              <a:rPr lang="en-US" altLang="el-GR" sz="4000" dirty="0" smtClean="0">
                <a:latin typeface="+mn-lt"/>
              </a:rPr>
              <a:t>S</a:t>
            </a:r>
            <a:endParaRPr lang="en-US" altLang="el-GR" sz="4000" dirty="0">
              <a:latin typeface="+mn-lt"/>
            </a:endParaRPr>
          </a:p>
        </p:txBody>
      </p:sp>
      <p:grpSp>
        <p:nvGrpSpPr>
          <p:cNvPr id="2" name="Ομάδα 1" descr="Διάγραμμα συναρτησιακών εξαρτήσεων στη σχέση S."/>
          <p:cNvGrpSpPr/>
          <p:nvPr/>
        </p:nvGrpSpPr>
        <p:grpSpPr>
          <a:xfrm>
            <a:off x="1143000" y="1700808"/>
            <a:ext cx="6629400" cy="1762125"/>
            <a:chOff x="1143000" y="1700808"/>
            <a:chExt cx="6629400" cy="1762125"/>
          </a:xfrm>
        </p:grpSpPr>
        <p:sp>
          <p:nvSpPr>
            <p:cNvPr id="9" name="Text Box 3"/>
            <p:cNvSpPr txBox="1">
              <a:spLocks noChangeArrowheads="1"/>
            </p:cNvSpPr>
            <p:nvPr/>
          </p:nvSpPr>
          <p:spPr bwMode="auto">
            <a:xfrm>
              <a:off x="4953000" y="2158008"/>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l-GR" altLang="el-GR" sz="4400">
                <a:solidFill>
                  <a:schemeClr val="tx2"/>
                </a:solidFill>
                <a:latin typeface="Times New Roman" pitchFamily="18" charset="0"/>
              </a:endParaRPr>
            </a:p>
          </p:txBody>
        </p:sp>
        <p:sp>
          <p:nvSpPr>
            <p:cNvPr id="10" name="Text Box 4"/>
            <p:cNvSpPr txBox="1">
              <a:spLocks noChangeArrowheads="1"/>
            </p:cNvSpPr>
            <p:nvPr>
              <p:custDataLst>
                <p:tags r:id="rId2"/>
              </p:custDataLst>
            </p:nvPr>
          </p:nvSpPr>
          <p:spPr bwMode="auto">
            <a:xfrm>
              <a:off x="1143000" y="1700808"/>
              <a:ext cx="1524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a:t>
              </a:r>
            </a:p>
          </p:txBody>
        </p:sp>
        <p:sp>
          <p:nvSpPr>
            <p:cNvPr id="11" name="Text Box 7"/>
            <p:cNvSpPr txBox="1">
              <a:spLocks noChangeArrowheads="1"/>
            </p:cNvSpPr>
            <p:nvPr/>
          </p:nvSpPr>
          <p:spPr bwMode="auto">
            <a:xfrm>
              <a:off x="6324600" y="2539008"/>
              <a:ext cx="144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l-GR" altLang="el-GR" sz="4400">
                <a:solidFill>
                  <a:schemeClr val="tx2"/>
                </a:solidFill>
                <a:latin typeface="Times New Roman" pitchFamily="18" charset="0"/>
              </a:endParaRPr>
            </a:p>
          </p:txBody>
        </p:sp>
        <p:sp>
          <p:nvSpPr>
            <p:cNvPr id="12" name="Text Box 8"/>
            <p:cNvSpPr txBox="1">
              <a:spLocks noChangeArrowheads="1"/>
            </p:cNvSpPr>
            <p:nvPr>
              <p:custDataLst>
                <p:tags r:id="rId3"/>
              </p:custDataLst>
            </p:nvPr>
          </p:nvSpPr>
          <p:spPr bwMode="auto">
            <a:xfrm>
              <a:off x="1143000" y="2996208"/>
              <a:ext cx="1676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SNAME</a:t>
              </a:r>
            </a:p>
          </p:txBody>
        </p:sp>
        <p:sp>
          <p:nvSpPr>
            <p:cNvPr id="13" name="Text Box 9"/>
            <p:cNvSpPr txBox="1">
              <a:spLocks noChangeArrowheads="1"/>
            </p:cNvSpPr>
            <p:nvPr>
              <p:custDataLst>
                <p:tags r:id="rId4"/>
              </p:custDataLst>
            </p:nvPr>
          </p:nvSpPr>
          <p:spPr bwMode="auto">
            <a:xfrm>
              <a:off x="5105400" y="1853208"/>
              <a:ext cx="1752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STATUS</a:t>
              </a:r>
            </a:p>
          </p:txBody>
        </p:sp>
        <p:sp>
          <p:nvSpPr>
            <p:cNvPr id="14" name="Text Box 10"/>
            <p:cNvSpPr txBox="1">
              <a:spLocks noChangeArrowheads="1"/>
            </p:cNvSpPr>
            <p:nvPr>
              <p:custDataLst>
                <p:tags r:id="rId5"/>
              </p:custDataLst>
            </p:nvPr>
          </p:nvSpPr>
          <p:spPr bwMode="auto">
            <a:xfrm>
              <a:off x="5181600" y="2843808"/>
              <a:ext cx="1524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CITY</a:t>
              </a:r>
            </a:p>
          </p:txBody>
        </p:sp>
        <p:sp>
          <p:nvSpPr>
            <p:cNvPr id="15" name="Line 11"/>
            <p:cNvSpPr>
              <a:spLocks noChangeShapeType="1"/>
            </p:cNvSpPr>
            <p:nvPr/>
          </p:nvSpPr>
          <p:spPr bwMode="auto">
            <a:xfrm>
              <a:off x="2743200" y="1929408"/>
              <a:ext cx="2362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6" name="Line 12"/>
            <p:cNvSpPr>
              <a:spLocks noChangeShapeType="1"/>
            </p:cNvSpPr>
            <p:nvPr/>
          </p:nvSpPr>
          <p:spPr bwMode="auto">
            <a:xfrm>
              <a:off x="2895600" y="3224808"/>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7" name="Line 13"/>
            <p:cNvSpPr>
              <a:spLocks noChangeShapeType="1"/>
            </p:cNvSpPr>
            <p:nvPr/>
          </p:nvSpPr>
          <p:spPr bwMode="auto">
            <a:xfrm>
              <a:off x="3200400" y="1929408"/>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8" name="Line 14"/>
            <p:cNvSpPr>
              <a:spLocks noChangeShapeType="1"/>
            </p:cNvSpPr>
            <p:nvPr/>
          </p:nvSpPr>
          <p:spPr bwMode="auto">
            <a:xfrm>
              <a:off x="3200400" y="2996208"/>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9" name="Line 15"/>
            <p:cNvSpPr>
              <a:spLocks noChangeShapeType="1"/>
            </p:cNvSpPr>
            <p:nvPr/>
          </p:nvSpPr>
          <p:spPr bwMode="auto">
            <a:xfrm flipV="1">
              <a:off x="4267200" y="2081808"/>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20" name="Line 16"/>
            <p:cNvSpPr>
              <a:spLocks noChangeShapeType="1"/>
            </p:cNvSpPr>
            <p:nvPr/>
          </p:nvSpPr>
          <p:spPr bwMode="auto">
            <a:xfrm>
              <a:off x="4267200" y="2081808"/>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21" name="Line 17"/>
            <p:cNvSpPr>
              <a:spLocks noChangeShapeType="1"/>
            </p:cNvSpPr>
            <p:nvPr/>
          </p:nvSpPr>
          <p:spPr bwMode="auto">
            <a:xfrm>
              <a:off x="1981200" y="2158008"/>
              <a:ext cx="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grpSp>
      <p:sp>
        <p:nvSpPr>
          <p:cNvPr id="8" name="Rectangle 2"/>
          <p:cNvSpPr>
            <a:spLocks noChangeArrowheads="1"/>
          </p:cNvSpPr>
          <p:nvPr/>
        </p:nvSpPr>
        <p:spPr bwMode="auto">
          <a:xfrm>
            <a:off x="609600" y="4139208"/>
            <a:ext cx="792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a:spcBef>
                <a:spcPct val="50000"/>
              </a:spcBef>
              <a:buClrTx/>
              <a:buSzTx/>
              <a:buFontTx/>
              <a:buNone/>
            </a:pPr>
            <a:r>
              <a:rPr lang="el-GR" altLang="el-GR" sz="2400" dirty="0" smtClean="0">
                <a:latin typeface="+mn-lt"/>
                <a:cs typeface="Times New Roman" pitchFamily="18" charset="0"/>
              </a:rPr>
              <a:t>Η σχέση </a:t>
            </a:r>
            <a:r>
              <a:rPr lang="en-US" altLang="el-GR" sz="2400" dirty="0" smtClean="0">
                <a:latin typeface="+mn-lt"/>
                <a:cs typeface="Times New Roman" pitchFamily="18" charset="0"/>
              </a:rPr>
              <a:t>S</a:t>
            </a:r>
            <a:r>
              <a:rPr lang="el-GR" altLang="el-GR" sz="2400" dirty="0" smtClean="0">
                <a:latin typeface="+mn-lt"/>
                <a:cs typeface="Times New Roman" pitchFamily="18" charset="0"/>
              </a:rPr>
              <a:t> είναι σε </a:t>
            </a:r>
            <a:r>
              <a:rPr lang="en-US" altLang="el-GR" sz="2400" dirty="0" smtClean="0">
                <a:latin typeface="+mn-lt"/>
                <a:cs typeface="Times New Roman" pitchFamily="18" charset="0"/>
              </a:rPr>
              <a:t>KM-BC</a:t>
            </a:r>
            <a:r>
              <a:rPr lang="el-GR" altLang="el-GR" sz="2400" dirty="0" smtClean="0">
                <a:latin typeface="+mn-lt"/>
                <a:cs typeface="Times New Roman" pitchFamily="18" charset="0"/>
              </a:rPr>
              <a:t>. </a:t>
            </a:r>
          </a:p>
          <a:p>
            <a:pPr algn="just">
              <a:spcBef>
                <a:spcPct val="50000"/>
              </a:spcBef>
              <a:buClrTx/>
              <a:buSzTx/>
              <a:buFontTx/>
              <a:buNone/>
            </a:pPr>
            <a:r>
              <a:rPr lang="el-GR" altLang="el-GR" sz="2400" dirty="0" smtClean="0">
                <a:latin typeface="+mn-lt"/>
                <a:cs typeface="Times New Roman" pitchFamily="18" charset="0"/>
              </a:rPr>
              <a:t>Τα μόνα ορίζοντα μέλη είναι υποψήφια κλειδιά, δηλαδή τα μόνα βέλη είναι βέλη που ξεκινούν από αυτά τα υποψήφια κλειδιά. </a:t>
            </a:r>
            <a:endParaRPr lang="el-GR" altLang="el-GR" sz="2400" dirty="0">
              <a:latin typeface="+mn-lt"/>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08112"/>
          </a:xfrm>
        </p:spPr>
        <p:txBody>
          <a:bodyPr>
            <a:noAutofit/>
          </a:bodyPr>
          <a:lstStyle/>
          <a:p>
            <a:r>
              <a:rPr lang="el-GR" altLang="el-GR" dirty="0" smtClean="0">
                <a:latin typeface="+mn-lt"/>
                <a:cs typeface="Times New Roman" pitchFamily="18" charset="0"/>
              </a:rPr>
              <a:t>Παράδειγμα 1</a:t>
            </a:r>
            <a:endParaRPr lang="el-GR" dirty="0">
              <a:latin typeface="+mn-lt"/>
            </a:endParaRPr>
          </a:p>
        </p:txBody>
      </p:sp>
      <p:sp>
        <p:nvSpPr>
          <p:cNvPr id="4" name="Ορθογώνιο 3" descr="Δίνεται η σχέση:&#10;S SP,  άγκιστρο, S#, S NAME, P#, QTY, άγκιστρο,&#10;Τα υποψήφια κλειδιά είναι τα S#, P# και S NAME, P#. &#10;Η σχέση δεν είναι σε ΚΜ παύλα BC. &#10;ΓΙΑΤΙ;&#10; &#10;Η λύση είναι να αναλύσουμε τη σχέση S SP σε δύο προβολές:&#10;SS, άγκιστρο, S#, S NAME, άγκιστρο και SP, άγκιστρο, S#, P#, QTY, άγκιστρο,&#10;ή εναλλακτικά στις προβολές: &#10;SS, άγκιστρο, S#, S NAME, άγκιστρο και SP, άγκιστρο, S NAME, P#, QTY, άγκιστρο,&#10;Όλες αυτές οι προβολές είναι σε KM παύλα BC.&#10;"/>
          <p:cNvSpPr/>
          <p:nvPr>
            <p:custDataLst>
              <p:tags r:id="rId2"/>
            </p:custDataLst>
          </p:nvPr>
        </p:nvSpPr>
        <p:spPr>
          <a:xfrm>
            <a:off x="467545" y="1340768"/>
            <a:ext cx="8208912" cy="4154984"/>
          </a:xfrm>
          <a:prstGeom prst="rect">
            <a:avLst/>
          </a:prstGeom>
        </p:spPr>
        <p:txBody>
          <a:bodyPr wrap="square">
            <a:spAutoFit/>
          </a:bodyPr>
          <a:lstStyle/>
          <a:p>
            <a:pPr algn="just">
              <a:spcBef>
                <a:spcPct val="0"/>
              </a:spcBef>
              <a:buClrTx/>
              <a:buSzTx/>
              <a:buFontTx/>
              <a:buNone/>
            </a:pPr>
            <a:r>
              <a:rPr lang="el-GR" altLang="el-GR" sz="2400" dirty="0">
                <a:cs typeface="Times New Roman" pitchFamily="18" charset="0"/>
              </a:rPr>
              <a:t>Δίνεται η σχέση:</a:t>
            </a:r>
            <a:endParaRPr lang="en-GB" altLang="el-GR" sz="2400" dirty="0">
              <a:cs typeface="Times New Roman" pitchFamily="18" charset="0"/>
            </a:endParaRPr>
          </a:p>
          <a:p>
            <a:pPr algn="just">
              <a:spcBef>
                <a:spcPct val="0"/>
              </a:spcBef>
              <a:buClrTx/>
              <a:buSzTx/>
              <a:buFontTx/>
              <a:buNone/>
            </a:pPr>
            <a:r>
              <a:rPr lang="en-GB" altLang="el-GR" sz="2400" dirty="0">
                <a:cs typeface="Times New Roman" pitchFamily="18" charset="0"/>
              </a:rPr>
              <a:t>SSP  {S#, SNAME, P#, QTY}</a:t>
            </a:r>
          </a:p>
          <a:p>
            <a:pPr algn="just">
              <a:spcBef>
                <a:spcPct val="0"/>
              </a:spcBef>
              <a:buClrTx/>
              <a:buSzTx/>
              <a:buFontTx/>
              <a:buNone/>
            </a:pPr>
            <a:r>
              <a:rPr lang="el-GR" altLang="el-GR" sz="2400" dirty="0">
                <a:cs typeface="Times New Roman" pitchFamily="18" charset="0"/>
              </a:rPr>
              <a:t>Τα υποψήφια κλειδιά είναι τα {</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 και {</a:t>
            </a:r>
            <a:r>
              <a:rPr lang="en-GB" altLang="el-GR" sz="2400" dirty="0">
                <a:cs typeface="Times New Roman" pitchFamily="18" charset="0"/>
              </a:rPr>
              <a:t>SNAME</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 </a:t>
            </a:r>
            <a:endParaRPr lang="en-GB" altLang="el-GR" sz="2400" dirty="0">
              <a:cs typeface="Times New Roman" pitchFamily="18" charset="0"/>
            </a:endParaRPr>
          </a:p>
          <a:p>
            <a:pPr algn="just">
              <a:spcBef>
                <a:spcPct val="0"/>
              </a:spcBef>
              <a:buClrTx/>
              <a:buSzTx/>
              <a:buFontTx/>
              <a:buNone/>
            </a:pPr>
            <a:r>
              <a:rPr lang="el-GR" altLang="el-GR" sz="2400" dirty="0">
                <a:cs typeface="Times New Roman" pitchFamily="18" charset="0"/>
              </a:rPr>
              <a:t>Η σχέση δεν είναι σε ΚΜ-</a:t>
            </a:r>
            <a:r>
              <a:rPr lang="en-GB" altLang="el-GR" sz="2400" dirty="0">
                <a:cs typeface="Times New Roman" pitchFamily="18" charset="0"/>
              </a:rPr>
              <a:t>BC</a:t>
            </a:r>
            <a:r>
              <a:rPr lang="el-GR" altLang="el-GR" sz="2400" dirty="0">
                <a:cs typeface="Times New Roman" pitchFamily="18" charset="0"/>
              </a:rPr>
              <a:t>. </a:t>
            </a:r>
            <a:endParaRPr lang="en-GB" altLang="el-GR" sz="2400" dirty="0">
              <a:cs typeface="Times New Roman" pitchFamily="18" charset="0"/>
            </a:endParaRPr>
          </a:p>
          <a:p>
            <a:pPr algn="just">
              <a:spcBef>
                <a:spcPct val="0"/>
              </a:spcBef>
              <a:buClrTx/>
              <a:buSzTx/>
              <a:buFontTx/>
              <a:buNone/>
            </a:pPr>
            <a:r>
              <a:rPr lang="el-GR" altLang="el-GR" sz="2400" dirty="0">
                <a:cs typeface="Times New Roman" pitchFamily="18" charset="0"/>
              </a:rPr>
              <a:t>ΓΙΑΤΙ;</a:t>
            </a:r>
            <a:endParaRPr lang="en-GB" altLang="el-GR" sz="2400" dirty="0">
              <a:cs typeface="Times New Roman" pitchFamily="18" charset="0"/>
            </a:endParaRPr>
          </a:p>
          <a:p>
            <a:pPr algn="just">
              <a:spcBef>
                <a:spcPct val="0"/>
              </a:spcBef>
              <a:buClrTx/>
              <a:buSzTx/>
              <a:buFontTx/>
              <a:buNone/>
            </a:pPr>
            <a:r>
              <a:rPr lang="el-GR" altLang="el-GR" sz="2400" dirty="0">
                <a:cs typeface="Times New Roman" pitchFamily="18" charset="0"/>
              </a:rPr>
              <a:t> </a:t>
            </a:r>
            <a:endParaRPr lang="en-GB" altLang="el-GR" sz="2400" dirty="0">
              <a:cs typeface="Times New Roman" pitchFamily="18" charset="0"/>
            </a:endParaRPr>
          </a:p>
          <a:p>
            <a:pPr algn="just">
              <a:spcBef>
                <a:spcPct val="0"/>
              </a:spcBef>
              <a:buClrTx/>
              <a:buSzTx/>
              <a:buFontTx/>
              <a:buNone/>
            </a:pPr>
            <a:r>
              <a:rPr lang="el-GR" altLang="el-GR" sz="2400" dirty="0">
                <a:cs typeface="Times New Roman" pitchFamily="18" charset="0"/>
              </a:rPr>
              <a:t>Η λύση είναι να αναλύσουμε τη σχέση </a:t>
            </a:r>
            <a:r>
              <a:rPr lang="en-GB" altLang="el-GR" sz="2400" dirty="0">
                <a:cs typeface="Times New Roman" pitchFamily="18" charset="0"/>
              </a:rPr>
              <a:t>SSP</a:t>
            </a:r>
            <a:r>
              <a:rPr lang="el-GR" altLang="el-GR" sz="2400" dirty="0">
                <a:cs typeface="Times New Roman" pitchFamily="18" charset="0"/>
              </a:rPr>
              <a:t> σε δύο προβολές:</a:t>
            </a:r>
            <a:endParaRPr lang="en-GB" altLang="el-GR" sz="2400" dirty="0">
              <a:cs typeface="Times New Roman" pitchFamily="18" charset="0"/>
            </a:endParaRPr>
          </a:p>
          <a:p>
            <a:pPr algn="just">
              <a:spcBef>
                <a:spcPct val="0"/>
              </a:spcBef>
              <a:buClrTx/>
              <a:buSzTx/>
              <a:buFontTx/>
              <a:buNone/>
            </a:pPr>
            <a:r>
              <a:rPr lang="en-GB" altLang="el-GR" sz="2400" dirty="0">
                <a:cs typeface="Times New Roman" pitchFamily="18" charset="0"/>
              </a:rPr>
              <a:t>SS</a:t>
            </a:r>
            <a:r>
              <a:rPr lang="el-GR" altLang="el-GR" sz="2400" dirty="0">
                <a:cs typeface="Times New Roman" pitchFamily="18" charset="0"/>
              </a:rPr>
              <a:t> {</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SNAME</a:t>
            </a:r>
            <a:r>
              <a:rPr lang="el-GR" altLang="el-GR" sz="2400" dirty="0">
                <a:cs typeface="Times New Roman" pitchFamily="18" charset="0"/>
              </a:rPr>
              <a:t>} και </a:t>
            </a:r>
            <a:r>
              <a:rPr lang="en-GB" altLang="el-GR" sz="2400" dirty="0">
                <a:cs typeface="Times New Roman" pitchFamily="18" charset="0"/>
              </a:rPr>
              <a:t>SP</a:t>
            </a:r>
            <a:r>
              <a:rPr lang="el-GR" altLang="el-GR" sz="2400" dirty="0">
                <a:cs typeface="Times New Roman" pitchFamily="18" charset="0"/>
              </a:rPr>
              <a:t> {</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 </a:t>
            </a:r>
            <a:r>
              <a:rPr lang="en-GB" altLang="el-GR" sz="2400" dirty="0">
                <a:cs typeface="Times New Roman" pitchFamily="18" charset="0"/>
              </a:rPr>
              <a:t>QTY</a:t>
            </a:r>
            <a:r>
              <a:rPr lang="el-GR" altLang="el-GR" sz="2400" dirty="0">
                <a:cs typeface="Times New Roman" pitchFamily="18" charset="0"/>
              </a:rPr>
              <a:t>}</a:t>
            </a:r>
            <a:endParaRPr lang="en-GB" altLang="el-GR" sz="2400" dirty="0">
              <a:cs typeface="Times New Roman" pitchFamily="18" charset="0"/>
            </a:endParaRPr>
          </a:p>
          <a:p>
            <a:pPr algn="just">
              <a:spcBef>
                <a:spcPct val="0"/>
              </a:spcBef>
              <a:buClrTx/>
              <a:buSzTx/>
              <a:buFontTx/>
              <a:buNone/>
            </a:pPr>
            <a:r>
              <a:rPr lang="el-GR" altLang="el-GR" sz="2400" dirty="0">
                <a:cs typeface="Times New Roman" pitchFamily="18" charset="0"/>
              </a:rPr>
              <a:t>ή εναλλακτικά στις προβολές: </a:t>
            </a:r>
            <a:endParaRPr lang="en-GB" altLang="el-GR" sz="2400" dirty="0">
              <a:cs typeface="Times New Roman" pitchFamily="18" charset="0"/>
            </a:endParaRPr>
          </a:p>
          <a:p>
            <a:pPr algn="just">
              <a:spcBef>
                <a:spcPct val="0"/>
              </a:spcBef>
              <a:buClrTx/>
              <a:buSzTx/>
              <a:buFontTx/>
              <a:buNone/>
            </a:pPr>
            <a:r>
              <a:rPr lang="en-GB" altLang="el-GR" sz="2400" dirty="0">
                <a:cs typeface="Times New Roman" pitchFamily="18" charset="0"/>
              </a:rPr>
              <a:t>SS</a:t>
            </a:r>
            <a:r>
              <a:rPr lang="el-GR" altLang="el-GR" sz="2400" dirty="0">
                <a:cs typeface="Times New Roman" pitchFamily="18" charset="0"/>
              </a:rPr>
              <a:t> {</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SNAME</a:t>
            </a:r>
            <a:r>
              <a:rPr lang="el-GR" altLang="el-GR" sz="2400" dirty="0">
                <a:cs typeface="Times New Roman" pitchFamily="18" charset="0"/>
              </a:rPr>
              <a:t>} και </a:t>
            </a:r>
            <a:r>
              <a:rPr lang="en-GB" altLang="el-GR" sz="2400" dirty="0">
                <a:cs typeface="Times New Roman" pitchFamily="18" charset="0"/>
              </a:rPr>
              <a:t>SP</a:t>
            </a:r>
            <a:r>
              <a:rPr lang="el-GR" altLang="el-GR" sz="2400" dirty="0">
                <a:cs typeface="Times New Roman" pitchFamily="18" charset="0"/>
              </a:rPr>
              <a:t> {</a:t>
            </a:r>
            <a:r>
              <a:rPr lang="en-GB" altLang="el-GR" sz="2400" dirty="0">
                <a:cs typeface="Times New Roman" pitchFamily="18" charset="0"/>
              </a:rPr>
              <a:t>SNAME</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 </a:t>
            </a:r>
            <a:r>
              <a:rPr lang="en-GB" altLang="el-GR" sz="2400" dirty="0">
                <a:cs typeface="Times New Roman" pitchFamily="18" charset="0"/>
              </a:rPr>
              <a:t>QTY</a:t>
            </a:r>
            <a:r>
              <a:rPr lang="el-GR" altLang="el-GR" sz="2400" dirty="0">
                <a:cs typeface="Times New Roman" pitchFamily="18" charset="0"/>
              </a:rPr>
              <a:t>}</a:t>
            </a:r>
            <a:endParaRPr lang="en-GB" altLang="el-GR" sz="2400" dirty="0">
              <a:cs typeface="Times New Roman" pitchFamily="18" charset="0"/>
            </a:endParaRPr>
          </a:p>
          <a:p>
            <a:pPr algn="just">
              <a:spcBef>
                <a:spcPct val="0"/>
              </a:spcBef>
              <a:buClrTx/>
              <a:buSzTx/>
              <a:buFontTx/>
              <a:buNone/>
            </a:pPr>
            <a:r>
              <a:rPr lang="el-GR" altLang="el-GR" sz="2400" dirty="0">
                <a:cs typeface="Times New Roman" pitchFamily="18" charset="0"/>
              </a:rPr>
              <a:t>Όλες αυτές οι προβολές είναι σε </a:t>
            </a:r>
            <a:r>
              <a:rPr lang="en-GB" altLang="el-GR" sz="2400" dirty="0">
                <a:cs typeface="Times New Roman" pitchFamily="18" charset="0"/>
              </a:rPr>
              <a:t>KM</a:t>
            </a:r>
            <a:r>
              <a:rPr lang="el-GR" altLang="el-GR" sz="2400" dirty="0">
                <a:cs typeface="Times New Roman" pitchFamily="18" charset="0"/>
              </a:rPr>
              <a:t>-</a:t>
            </a:r>
            <a:r>
              <a:rPr lang="en-GB" altLang="el-GR" sz="2400" dirty="0">
                <a:cs typeface="Times New Roman" pitchFamily="18" charset="0"/>
              </a:rPr>
              <a:t>BC</a:t>
            </a:r>
            <a:r>
              <a:rPr lang="el-GR" altLang="el-GR" sz="2400" dirty="0">
                <a:cs typeface="Times New Roman" pitchFamily="18" charset="0"/>
              </a:rPr>
              <a:t>.</a:t>
            </a:r>
            <a:endParaRPr lang="en-GB"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08912" cy="1152128"/>
          </a:xfrm>
        </p:spPr>
        <p:txBody>
          <a:bodyPr>
            <a:noAutofit/>
          </a:bodyPr>
          <a:lstStyle/>
          <a:p>
            <a:r>
              <a:rPr lang="el-GR" altLang="el-GR" dirty="0" smtClean="0">
                <a:latin typeface="+mn-lt"/>
                <a:cs typeface="Times New Roman" pitchFamily="18" charset="0"/>
              </a:rPr>
              <a:t>Παράδειγμα 2 (1 από </a:t>
            </a:r>
            <a:r>
              <a:rPr lang="en-US" altLang="el-GR" dirty="0">
                <a:latin typeface="+mn-lt"/>
                <a:cs typeface="Times New Roman" pitchFamily="18" charset="0"/>
              </a:rPr>
              <a:t>3</a:t>
            </a:r>
            <a:r>
              <a:rPr lang="el-GR" altLang="el-GR" dirty="0" smtClean="0">
                <a:latin typeface="+mn-lt"/>
                <a:cs typeface="Times New Roman" pitchFamily="18" charset="0"/>
              </a:rPr>
              <a:t>)</a:t>
            </a:r>
            <a:endParaRPr lang="el-GR" dirty="0">
              <a:latin typeface="+mn-lt"/>
            </a:endParaRPr>
          </a:p>
        </p:txBody>
      </p:sp>
      <p:sp>
        <p:nvSpPr>
          <p:cNvPr id="8" name="Content Placeholder 2"/>
          <p:cNvSpPr>
            <a:spLocks noGrp="1"/>
          </p:cNvSpPr>
          <p:nvPr>
            <p:ph idx="4294967295"/>
          </p:nvPr>
        </p:nvSpPr>
        <p:spPr>
          <a:xfrm>
            <a:off x="467545" y="1196752"/>
            <a:ext cx="8280920" cy="1656184"/>
          </a:xfrm>
        </p:spPr>
        <p:txBody>
          <a:bodyPr>
            <a:noAutofit/>
          </a:bodyPr>
          <a:lstStyle/>
          <a:p>
            <a:pPr indent="19050" algn="just">
              <a:spcBef>
                <a:spcPct val="0"/>
              </a:spcBef>
              <a:buNone/>
            </a:pPr>
            <a:r>
              <a:rPr lang="el-GR" altLang="el-GR" sz="2400" dirty="0" smtClean="0">
                <a:cs typeface="Times New Roman" pitchFamily="18" charset="0"/>
              </a:rPr>
              <a:t>Δίνεται η σχέση </a:t>
            </a:r>
            <a:r>
              <a:rPr lang="en-US" altLang="el-GR" sz="2400" dirty="0" smtClean="0">
                <a:cs typeface="Times New Roman" pitchFamily="18" charset="0"/>
              </a:rPr>
              <a:t>SJT</a:t>
            </a:r>
            <a:r>
              <a:rPr lang="el-GR" altLang="el-GR" sz="2400" dirty="0" smtClean="0">
                <a:cs typeface="Times New Roman" pitchFamily="18" charset="0"/>
              </a:rPr>
              <a:t>, με γνωρίσματα </a:t>
            </a:r>
            <a:r>
              <a:rPr lang="en-US" altLang="el-GR" sz="2400" dirty="0" smtClean="0">
                <a:cs typeface="Times New Roman" pitchFamily="18" charset="0"/>
              </a:rPr>
              <a:t>S</a:t>
            </a:r>
            <a:r>
              <a:rPr lang="el-GR" altLang="el-GR" sz="2400" dirty="0" smtClean="0">
                <a:cs typeface="Times New Roman" pitchFamily="18" charset="0"/>
              </a:rPr>
              <a:t>, </a:t>
            </a:r>
            <a:r>
              <a:rPr lang="en-US" altLang="el-GR" sz="2400" dirty="0" smtClean="0">
                <a:cs typeface="Times New Roman" pitchFamily="18" charset="0"/>
              </a:rPr>
              <a:t>J</a:t>
            </a:r>
            <a:r>
              <a:rPr lang="el-GR" altLang="el-GR" sz="2400" dirty="0" smtClean="0">
                <a:cs typeface="Times New Roman" pitchFamily="18" charset="0"/>
              </a:rPr>
              <a:t> και </a:t>
            </a:r>
            <a:r>
              <a:rPr lang="en-US" altLang="el-GR" sz="2400" dirty="0" smtClean="0">
                <a:cs typeface="Times New Roman" pitchFamily="18" charset="0"/>
              </a:rPr>
              <a:t>Τ</a:t>
            </a:r>
            <a:r>
              <a:rPr lang="el-GR" altLang="el-GR" sz="2400" dirty="0" smtClean="0">
                <a:cs typeface="Times New Roman" pitchFamily="18" charset="0"/>
              </a:rPr>
              <a:t>, που αντιπροσωπεύουν σπουδαστές, θέματα και καθηγητές αντίστοιχα. </a:t>
            </a:r>
            <a:endParaRPr lang="el-GR" altLang="el-GR" sz="2400" dirty="0" smtClean="0"/>
          </a:p>
          <a:p>
            <a:pPr algn="just">
              <a:spcBef>
                <a:spcPct val="0"/>
              </a:spcBef>
              <a:buClrTx/>
              <a:buSzTx/>
              <a:buFontTx/>
              <a:buNone/>
            </a:pPr>
            <a:r>
              <a:rPr lang="el-GR" altLang="el-GR" sz="2400" dirty="0" smtClean="0">
                <a:cs typeface="Times New Roman" pitchFamily="18" charset="0"/>
              </a:rPr>
              <a:t>		</a:t>
            </a:r>
            <a:r>
              <a:rPr lang="en-US" altLang="el-GR" sz="2400" b="1" dirty="0" smtClean="0">
                <a:cs typeface="Times New Roman" pitchFamily="18" charset="0"/>
              </a:rPr>
              <a:t>SJT</a:t>
            </a:r>
            <a:endParaRPr lang="en-US" altLang="el-GR" sz="2400" b="1" dirty="0"/>
          </a:p>
        </p:txBody>
      </p:sp>
      <p:graphicFrame>
        <p:nvGraphicFramePr>
          <p:cNvPr id="2" name="Πίνακας 1" descr="Πίνακας σχέσεων συναρτησιακής εξάρτησης."/>
          <p:cNvGraphicFramePr>
            <a:graphicFrameLocks noGrp="1"/>
          </p:cNvGraphicFramePr>
          <p:nvPr>
            <p:custDataLst>
              <p:tags r:id="rId2"/>
            </p:custDataLst>
            <p:extLst>
              <p:ext uri="{D42A27DB-BD31-4B8C-83A1-F6EECF244321}">
                <p14:modId xmlns:p14="http://schemas.microsoft.com/office/powerpoint/2010/main" val="3774372411"/>
              </p:ext>
            </p:extLst>
          </p:nvPr>
        </p:nvGraphicFramePr>
        <p:xfrm>
          <a:off x="2256482" y="2492896"/>
          <a:ext cx="5040560" cy="1863084"/>
        </p:xfrm>
        <a:graphic>
          <a:graphicData uri="http://schemas.openxmlformats.org/drawingml/2006/table">
            <a:tbl>
              <a:tblPr firstRow="1">
                <a:tableStyleId>{5C22544A-7EE6-4342-B048-85BDC9FD1C3A}</a:tableStyleId>
              </a:tblPr>
              <a:tblGrid>
                <a:gridCol w="1018836"/>
                <a:gridCol w="1717467"/>
                <a:gridCol w="2304257"/>
              </a:tblGrid>
              <a:tr h="267854">
                <a:tc>
                  <a:txBody>
                    <a:bodyPr/>
                    <a:lstStyle/>
                    <a:p>
                      <a:pPr marL="0" marR="0" algn="ctr">
                        <a:spcBef>
                          <a:spcPts val="0"/>
                        </a:spcBef>
                        <a:spcAft>
                          <a:spcPts val="0"/>
                        </a:spcAft>
                      </a:pPr>
                      <a:r>
                        <a:rPr lang="en-GB" sz="2000" dirty="0">
                          <a:solidFill>
                            <a:schemeClr val="tx1"/>
                          </a:solidFill>
                          <a:effectLst/>
                        </a:rPr>
                        <a:t>S</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2000" dirty="0">
                          <a:solidFill>
                            <a:schemeClr val="tx1"/>
                          </a:solidFill>
                          <a:effectLst/>
                        </a:rPr>
                        <a:t>J</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2000" dirty="0">
                          <a:solidFill>
                            <a:schemeClr val="tx1"/>
                          </a:solidFill>
                          <a:effectLst/>
                        </a:rPr>
                        <a:t>T</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116">
                <a:tc>
                  <a:txBody>
                    <a:bodyPr/>
                    <a:lstStyle/>
                    <a:p>
                      <a:pPr marL="0" marR="0" algn="ctr">
                        <a:spcBef>
                          <a:spcPts val="0"/>
                        </a:spcBef>
                        <a:spcAft>
                          <a:spcPts val="0"/>
                        </a:spcAft>
                      </a:pPr>
                      <a:r>
                        <a:rPr lang="en-GB" sz="2000">
                          <a:solidFill>
                            <a:schemeClr val="tx1"/>
                          </a:solidFill>
                          <a:effectLst/>
                        </a:rPr>
                        <a:t>Smith</a:t>
                      </a:r>
                      <a:endParaRPr lang="el-GR" sz="200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l-GR" sz="2000" dirty="0">
                          <a:solidFill>
                            <a:schemeClr val="tx1"/>
                          </a:solidFill>
                          <a:effectLst/>
                        </a:rPr>
                        <a:t>Μαθηματικά</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l-GR" sz="2000" dirty="0" err="1">
                          <a:solidFill>
                            <a:schemeClr val="tx1"/>
                          </a:solidFill>
                          <a:effectLst/>
                        </a:rPr>
                        <a:t>Καθηγ</a:t>
                      </a:r>
                      <a:r>
                        <a:rPr lang="el-GR" sz="2000" dirty="0">
                          <a:solidFill>
                            <a:schemeClr val="tx1"/>
                          </a:solidFill>
                          <a:effectLst/>
                        </a:rPr>
                        <a:t>. </a:t>
                      </a:r>
                      <a:r>
                        <a:rPr lang="en-GB" sz="2000" dirty="0">
                          <a:solidFill>
                            <a:schemeClr val="tx1"/>
                          </a:solidFill>
                          <a:effectLst/>
                        </a:rPr>
                        <a:t>White</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004">
                <a:tc>
                  <a:txBody>
                    <a:bodyPr/>
                    <a:lstStyle/>
                    <a:p>
                      <a:pPr marL="0" marR="0" algn="ctr">
                        <a:spcBef>
                          <a:spcPts val="0"/>
                        </a:spcBef>
                        <a:spcAft>
                          <a:spcPts val="0"/>
                        </a:spcAft>
                      </a:pPr>
                      <a:r>
                        <a:rPr lang="en-GB" sz="2000">
                          <a:solidFill>
                            <a:schemeClr val="tx1"/>
                          </a:solidFill>
                          <a:effectLst/>
                        </a:rPr>
                        <a:t>Smith</a:t>
                      </a:r>
                      <a:endParaRPr lang="el-GR" sz="200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l-GR" sz="2000">
                          <a:solidFill>
                            <a:schemeClr val="tx1"/>
                          </a:solidFill>
                          <a:effectLst/>
                        </a:rPr>
                        <a:t>Φυσική</a:t>
                      </a:r>
                      <a:endParaRPr lang="el-GR" sz="200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l-GR" sz="2000" dirty="0" err="1">
                          <a:solidFill>
                            <a:schemeClr val="tx1"/>
                          </a:solidFill>
                          <a:effectLst/>
                        </a:rPr>
                        <a:t>Καθηγ</a:t>
                      </a:r>
                      <a:r>
                        <a:rPr lang="en-GB" sz="2000" dirty="0">
                          <a:solidFill>
                            <a:schemeClr val="tx1"/>
                          </a:solidFill>
                          <a:effectLst/>
                        </a:rPr>
                        <a:t>. Green</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004">
                <a:tc>
                  <a:txBody>
                    <a:bodyPr/>
                    <a:lstStyle/>
                    <a:p>
                      <a:pPr marL="0" marR="0" algn="ctr">
                        <a:spcBef>
                          <a:spcPts val="0"/>
                        </a:spcBef>
                        <a:spcAft>
                          <a:spcPts val="0"/>
                        </a:spcAft>
                      </a:pPr>
                      <a:r>
                        <a:rPr lang="en-GB" sz="2000">
                          <a:solidFill>
                            <a:schemeClr val="tx1"/>
                          </a:solidFill>
                          <a:effectLst/>
                        </a:rPr>
                        <a:t>Jones</a:t>
                      </a:r>
                      <a:endParaRPr lang="el-GR" sz="200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l-GR" sz="2000">
                          <a:solidFill>
                            <a:schemeClr val="tx1"/>
                          </a:solidFill>
                          <a:effectLst/>
                        </a:rPr>
                        <a:t>Μαθηματικά</a:t>
                      </a:r>
                      <a:endParaRPr lang="el-GR" sz="200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l-GR" sz="2000" dirty="0" err="1">
                          <a:solidFill>
                            <a:schemeClr val="tx1"/>
                          </a:solidFill>
                          <a:effectLst/>
                        </a:rPr>
                        <a:t>Καθηγ</a:t>
                      </a:r>
                      <a:r>
                        <a:rPr lang="el-GR" sz="2000" dirty="0">
                          <a:solidFill>
                            <a:schemeClr val="tx1"/>
                          </a:solidFill>
                          <a:effectLst/>
                        </a:rPr>
                        <a:t>. </a:t>
                      </a:r>
                      <a:r>
                        <a:rPr lang="en-GB" sz="2000" dirty="0">
                          <a:solidFill>
                            <a:schemeClr val="tx1"/>
                          </a:solidFill>
                          <a:effectLst/>
                        </a:rPr>
                        <a:t>White</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6160">
                <a:tc>
                  <a:txBody>
                    <a:bodyPr/>
                    <a:lstStyle/>
                    <a:p>
                      <a:pPr marL="0" marR="0" algn="ctr">
                        <a:spcBef>
                          <a:spcPts val="0"/>
                        </a:spcBef>
                        <a:spcAft>
                          <a:spcPts val="0"/>
                        </a:spcAft>
                      </a:pPr>
                      <a:r>
                        <a:rPr lang="en-GB" sz="2000" dirty="0">
                          <a:solidFill>
                            <a:schemeClr val="tx1"/>
                          </a:solidFill>
                          <a:effectLst/>
                        </a:rPr>
                        <a:t>Jones</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l-GR" sz="2000" dirty="0">
                          <a:solidFill>
                            <a:schemeClr val="tx1"/>
                          </a:solidFill>
                          <a:effectLst/>
                        </a:rPr>
                        <a:t>Φυσική</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l-GR" sz="2000" dirty="0" err="1">
                          <a:solidFill>
                            <a:schemeClr val="tx1"/>
                          </a:solidFill>
                          <a:effectLst/>
                        </a:rPr>
                        <a:t>Καθηγ</a:t>
                      </a:r>
                      <a:r>
                        <a:rPr lang="el-GR" sz="2000" dirty="0">
                          <a:solidFill>
                            <a:schemeClr val="tx1"/>
                          </a:solidFill>
                          <a:effectLst/>
                        </a:rPr>
                        <a:t>. </a:t>
                      </a:r>
                      <a:r>
                        <a:rPr lang="en-GB" sz="2000" dirty="0">
                          <a:solidFill>
                            <a:schemeClr val="tx1"/>
                          </a:solidFill>
                          <a:effectLst/>
                        </a:rPr>
                        <a:t>Brown</a:t>
                      </a:r>
                      <a:endParaRPr lang="el-GR" sz="2000" dirty="0">
                        <a:solidFill>
                          <a:schemeClr val="tx1"/>
                        </a:solidFill>
                        <a:effectLst/>
                        <a:latin typeface="Times New Roman"/>
                        <a:ea typeface="Times New Roman"/>
                      </a:endParaRPr>
                    </a:p>
                  </a:txBody>
                  <a:tcPr marL="29349" marR="29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Παράδειγμα 2 </a:t>
            </a:r>
            <a:r>
              <a:rPr lang="el-GR" altLang="el-GR" dirty="0" smtClean="0">
                <a:cs typeface="Times New Roman" pitchFamily="18" charset="0"/>
              </a:rPr>
              <a:t>(2 </a:t>
            </a:r>
            <a:r>
              <a:rPr lang="el-GR" altLang="el-GR" dirty="0">
                <a:cs typeface="Times New Roman" pitchFamily="18" charset="0"/>
              </a:rPr>
              <a:t>από </a:t>
            </a:r>
            <a:r>
              <a:rPr lang="en-US" altLang="el-GR" dirty="0" smtClean="0">
                <a:cs typeface="Times New Roman" pitchFamily="18" charset="0"/>
              </a:rPr>
              <a:t>3</a:t>
            </a:r>
            <a:r>
              <a:rPr lang="el-GR" altLang="el-GR" dirty="0" smtClean="0">
                <a:cs typeface="Times New Roman" pitchFamily="18" charset="0"/>
              </a:rPr>
              <a:t>)</a:t>
            </a:r>
            <a:endParaRPr lang="el-GR" dirty="0">
              <a:latin typeface="+mn-lt"/>
            </a:endParaRPr>
          </a:p>
        </p:txBody>
      </p:sp>
      <p:sp>
        <p:nvSpPr>
          <p:cNvPr id="6" name="Rectangle 4" descr="Η σημασία μιας συστοιχίας της σχέσης SJT είναι ότι ο σπουδαστής s διδάσκεται το θέμα j από τον καθηγητή t.&#10;Ας υποθέσουμε ακόμη ότι ισχύουν οι εξής δεσμεύσεις:&#10;Για το κάθε θέμα, ο κάθε σπουδαστής αυτού του θέματος διδάσκεται μόνο από έναν καθηγητή.&#10;Ο κάθε καθηγητής διδάσκει μόνο ένα θέμα (αλλά το κάθε θέμα διδάσκεται από πολλούς καθηγητές).&#10;"/>
          <p:cNvSpPr txBox="1">
            <a:spLocks noChangeArrowheads="1"/>
          </p:cNvSpPr>
          <p:nvPr/>
        </p:nvSpPr>
        <p:spPr>
          <a:xfrm>
            <a:off x="467545" y="1628800"/>
            <a:ext cx="8280920" cy="43204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50000"/>
              </a:spcBef>
              <a:buClrTx/>
              <a:buSzTx/>
              <a:buFontTx/>
              <a:buNone/>
            </a:pPr>
            <a:r>
              <a:rPr lang="el-GR" altLang="el-GR" sz="2800" dirty="0">
                <a:cs typeface="Times New Roman" pitchFamily="18" charset="0"/>
              </a:rPr>
              <a:t>Η σημασία μιας συστοιχίας της σχέσης </a:t>
            </a:r>
            <a:r>
              <a:rPr lang="en-GB" altLang="el-GR" sz="2800" dirty="0">
                <a:cs typeface="Times New Roman" pitchFamily="18" charset="0"/>
              </a:rPr>
              <a:t>SJT</a:t>
            </a:r>
            <a:r>
              <a:rPr lang="el-GR" altLang="el-GR" sz="2800" dirty="0">
                <a:cs typeface="Times New Roman" pitchFamily="18" charset="0"/>
              </a:rPr>
              <a:t> είναι ότι ο σπουδαστής </a:t>
            </a:r>
            <a:r>
              <a:rPr lang="en-GB" altLang="el-GR" sz="2800" dirty="0">
                <a:cs typeface="Times New Roman" pitchFamily="18" charset="0"/>
              </a:rPr>
              <a:t>s</a:t>
            </a:r>
            <a:r>
              <a:rPr lang="el-GR" altLang="el-GR" sz="2800" dirty="0">
                <a:cs typeface="Times New Roman" pitchFamily="18" charset="0"/>
              </a:rPr>
              <a:t> διδάσκεται το θέμα </a:t>
            </a:r>
            <a:r>
              <a:rPr lang="en-GB" altLang="el-GR" sz="2800" dirty="0">
                <a:cs typeface="Times New Roman" pitchFamily="18" charset="0"/>
              </a:rPr>
              <a:t>j</a:t>
            </a:r>
            <a:r>
              <a:rPr lang="el-GR" altLang="el-GR" sz="2800" dirty="0">
                <a:cs typeface="Times New Roman" pitchFamily="18" charset="0"/>
              </a:rPr>
              <a:t> από τον καθηγητή </a:t>
            </a:r>
            <a:r>
              <a:rPr lang="en-GB" altLang="el-GR" sz="2800" dirty="0">
                <a:cs typeface="Times New Roman" pitchFamily="18" charset="0"/>
              </a:rPr>
              <a:t>t</a:t>
            </a:r>
            <a:r>
              <a:rPr lang="el-GR" altLang="el-GR" sz="2800" dirty="0">
                <a:cs typeface="Times New Roman" pitchFamily="18" charset="0"/>
              </a:rPr>
              <a:t>.</a:t>
            </a:r>
            <a:endParaRPr lang="en-GB" altLang="el-GR" sz="2800" dirty="0">
              <a:cs typeface="Times New Roman" pitchFamily="18" charset="0"/>
            </a:endParaRPr>
          </a:p>
          <a:p>
            <a:pPr algn="just">
              <a:spcBef>
                <a:spcPct val="50000"/>
              </a:spcBef>
              <a:buClrTx/>
              <a:buSzTx/>
              <a:buFontTx/>
              <a:buNone/>
            </a:pPr>
            <a:r>
              <a:rPr lang="el-GR" altLang="el-GR" sz="2800" dirty="0">
                <a:cs typeface="Times New Roman" pitchFamily="18" charset="0"/>
              </a:rPr>
              <a:t>Ας υποθέσουμε ακόμη ότι ισχύουν οι εξής δεσμεύσεις:</a:t>
            </a:r>
            <a:endParaRPr lang="en-GB" altLang="el-GR" sz="2800" dirty="0">
              <a:cs typeface="Times New Roman" pitchFamily="18" charset="0"/>
            </a:endParaRPr>
          </a:p>
          <a:p>
            <a:pPr algn="just">
              <a:spcBef>
                <a:spcPct val="50000"/>
              </a:spcBef>
              <a:buClrTx/>
              <a:buSzTx/>
              <a:buFontTx/>
              <a:buNone/>
            </a:pPr>
            <a:r>
              <a:rPr lang="el-GR" altLang="el-GR" sz="2800" dirty="0">
                <a:cs typeface="Times New Roman" pitchFamily="18" charset="0"/>
              </a:rPr>
              <a:t>Για το κάθε θέμα, ο κάθε σπουδαστής αυτού του θέματος διδάσκεται μόνο από έναν καθηγητή.</a:t>
            </a:r>
          </a:p>
          <a:p>
            <a:pPr algn="just">
              <a:spcBef>
                <a:spcPct val="50000"/>
              </a:spcBef>
              <a:buClrTx/>
              <a:buSzTx/>
              <a:buFontTx/>
              <a:buNone/>
            </a:pPr>
            <a:r>
              <a:rPr lang="el-GR" altLang="el-GR" sz="2800" dirty="0">
                <a:cs typeface="Times New Roman" pitchFamily="18" charset="0"/>
              </a:rPr>
              <a:t>Ο κάθε καθηγητής διδάσκει μόνο ένα θέμα (αλλά το κάθε θέμα διδάσκεται από πολλούς καθηγητές).</a:t>
            </a:r>
            <a:endParaRPr lang="en-GB" alt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r>
              <a:rPr lang="el-GR" altLang="el-GR" dirty="0">
                <a:cs typeface="Times New Roman" pitchFamily="18" charset="0"/>
              </a:rPr>
              <a:t>Παράδειγμα </a:t>
            </a:r>
            <a:r>
              <a:rPr lang="en-US" altLang="el-GR" dirty="0" smtClean="0">
                <a:cs typeface="Times New Roman" pitchFamily="18" charset="0"/>
              </a:rPr>
              <a:t>2</a:t>
            </a:r>
            <a:r>
              <a:rPr lang="el-GR" altLang="el-GR" dirty="0" smtClean="0">
                <a:cs typeface="Times New Roman" pitchFamily="18" charset="0"/>
              </a:rPr>
              <a:t> (</a:t>
            </a:r>
            <a:r>
              <a:rPr lang="en-US" altLang="el-GR" dirty="0" smtClean="0">
                <a:cs typeface="Times New Roman" pitchFamily="18" charset="0"/>
              </a:rPr>
              <a:t>3</a:t>
            </a:r>
            <a:r>
              <a:rPr lang="el-GR" altLang="el-GR" dirty="0" smtClean="0">
                <a:cs typeface="Times New Roman" pitchFamily="18" charset="0"/>
              </a:rPr>
              <a:t> </a:t>
            </a:r>
            <a:r>
              <a:rPr lang="el-GR" altLang="el-GR" dirty="0">
                <a:cs typeface="Times New Roman" pitchFamily="18" charset="0"/>
              </a:rPr>
              <a:t>από </a:t>
            </a:r>
            <a:r>
              <a:rPr lang="en-US" altLang="el-GR" dirty="0" smtClean="0">
                <a:cs typeface="Times New Roman" pitchFamily="18" charset="0"/>
              </a:rPr>
              <a:t>3</a:t>
            </a:r>
            <a:r>
              <a:rPr lang="el-GR" altLang="el-GR" dirty="0" smtClean="0">
                <a:cs typeface="Times New Roman" pitchFamily="18" charset="0"/>
              </a:rPr>
              <a:t>)</a:t>
            </a:r>
            <a:endParaRPr lang="en-US" altLang="el-GR" dirty="0">
              <a:latin typeface="+mn-lt"/>
              <a:cs typeface="Times New Roman" pitchFamily="18" charset="0"/>
            </a:endParaRPr>
          </a:p>
        </p:txBody>
      </p:sp>
      <p:grpSp>
        <p:nvGrpSpPr>
          <p:cNvPr id="2" name="Ομάδα 1" descr="Διάγραμμα Συναρτησιακών εξαρτήσεων στη σχέση SJT."/>
          <p:cNvGrpSpPr/>
          <p:nvPr/>
        </p:nvGrpSpPr>
        <p:grpSpPr>
          <a:xfrm>
            <a:off x="1026368" y="1733095"/>
            <a:ext cx="6858000" cy="1981200"/>
            <a:chOff x="1026368" y="1733095"/>
            <a:chExt cx="6858000" cy="1981200"/>
          </a:xfrm>
        </p:grpSpPr>
        <p:sp>
          <p:nvSpPr>
            <p:cNvPr id="7" name="Text Box 3"/>
            <p:cNvSpPr txBox="1">
              <a:spLocks noChangeArrowheads="1"/>
            </p:cNvSpPr>
            <p:nvPr/>
          </p:nvSpPr>
          <p:spPr bwMode="auto">
            <a:xfrm>
              <a:off x="1026368" y="1733095"/>
              <a:ext cx="990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l-GR" altLang="el-GR" sz="4400">
                <a:solidFill>
                  <a:schemeClr val="tx2"/>
                </a:solidFill>
                <a:latin typeface="Times New Roman" pitchFamily="18" charset="0"/>
              </a:endParaRPr>
            </a:p>
          </p:txBody>
        </p:sp>
        <p:sp>
          <p:nvSpPr>
            <p:cNvPr id="8" name="Text Box 4"/>
            <p:cNvSpPr txBox="1">
              <a:spLocks noChangeArrowheads="1"/>
            </p:cNvSpPr>
            <p:nvPr/>
          </p:nvSpPr>
          <p:spPr bwMode="auto">
            <a:xfrm>
              <a:off x="4836368" y="1733095"/>
              <a:ext cx="990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l-GR" altLang="el-GR" sz="4400">
                <a:solidFill>
                  <a:schemeClr val="tx2"/>
                </a:solidFill>
                <a:latin typeface="Times New Roman" pitchFamily="18" charset="0"/>
              </a:endParaRPr>
            </a:p>
          </p:txBody>
        </p:sp>
        <p:sp>
          <p:nvSpPr>
            <p:cNvPr id="9" name="Text Box 5"/>
            <p:cNvSpPr txBox="1">
              <a:spLocks noChangeArrowheads="1"/>
            </p:cNvSpPr>
            <p:nvPr>
              <p:custDataLst>
                <p:tags r:id="rId1"/>
              </p:custDataLst>
            </p:nvPr>
          </p:nvSpPr>
          <p:spPr bwMode="auto">
            <a:xfrm>
              <a:off x="1331168" y="2037895"/>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a:t>
              </a:r>
            </a:p>
          </p:txBody>
        </p:sp>
        <p:sp>
          <p:nvSpPr>
            <p:cNvPr id="11" name="Text Box 6"/>
            <p:cNvSpPr txBox="1">
              <a:spLocks noChangeArrowheads="1"/>
            </p:cNvSpPr>
            <p:nvPr>
              <p:custDataLst>
                <p:tags r:id="rId2"/>
              </p:custDataLst>
            </p:nvPr>
          </p:nvSpPr>
          <p:spPr bwMode="auto">
            <a:xfrm>
              <a:off x="5064968" y="1961695"/>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a:t>
              </a:r>
            </a:p>
          </p:txBody>
        </p:sp>
        <p:sp>
          <p:nvSpPr>
            <p:cNvPr id="12" name="Text Box 7"/>
            <p:cNvSpPr txBox="1">
              <a:spLocks noChangeArrowheads="1"/>
            </p:cNvSpPr>
            <p:nvPr>
              <p:custDataLst>
                <p:tags r:id="rId3"/>
              </p:custDataLst>
            </p:nvPr>
          </p:nvSpPr>
          <p:spPr bwMode="auto">
            <a:xfrm>
              <a:off x="1331168" y="3028495"/>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J</a:t>
              </a:r>
            </a:p>
          </p:txBody>
        </p:sp>
        <p:sp>
          <p:nvSpPr>
            <p:cNvPr id="13" name="Text Box 8"/>
            <p:cNvSpPr txBox="1">
              <a:spLocks noChangeArrowheads="1"/>
            </p:cNvSpPr>
            <p:nvPr>
              <p:custDataLst>
                <p:tags r:id="rId4"/>
              </p:custDataLst>
            </p:nvPr>
          </p:nvSpPr>
          <p:spPr bwMode="auto">
            <a:xfrm>
              <a:off x="5064968" y="3028495"/>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T</a:t>
              </a:r>
            </a:p>
          </p:txBody>
        </p:sp>
        <p:sp>
          <p:nvSpPr>
            <p:cNvPr id="14" name="Text Box 9"/>
            <p:cNvSpPr txBox="1">
              <a:spLocks noChangeArrowheads="1"/>
            </p:cNvSpPr>
            <p:nvPr>
              <p:custDataLst>
                <p:tags r:id="rId5"/>
              </p:custDataLst>
            </p:nvPr>
          </p:nvSpPr>
          <p:spPr bwMode="auto">
            <a:xfrm>
              <a:off x="3159968" y="2342695"/>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T</a:t>
              </a:r>
            </a:p>
          </p:txBody>
        </p:sp>
        <p:sp>
          <p:nvSpPr>
            <p:cNvPr id="15" name="Text Box 10"/>
            <p:cNvSpPr txBox="1">
              <a:spLocks noChangeArrowheads="1"/>
            </p:cNvSpPr>
            <p:nvPr>
              <p:custDataLst>
                <p:tags r:id="rId6"/>
              </p:custDataLst>
            </p:nvPr>
          </p:nvSpPr>
          <p:spPr bwMode="auto">
            <a:xfrm>
              <a:off x="7198568" y="2342695"/>
              <a:ext cx="685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J</a:t>
              </a:r>
            </a:p>
          </p:txBody>
        </p:sp>
        <p:sp>
          <p:nvSpPr>
            <p:cNvPr id="16" name="Line 11"/>
            <p:cNvSpPr>
              <a:spLocks noChangeShapeType="1"/>
            </p:cNvSpPr>
            <p:nvPr/>
          </p:nvSpPr>
          <p:spPr bwMode="auto">
            <a:xfrm>
              <a:off x="2016968" y="2495095"/>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7" name="Line 12"/>
            <p:cNvSpPr>
              <a:spLocks noChangeShapeType="1"/>
            </p:cNvSpPr>
            <p:nvPr/>
          </p:nvSpPr>
          <p:spPr bwMode="auto">
            <a:xfrm>
              <a:off x="3388568" y="2799895"/>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8" name="Line 13"/>
            <p:cNvSpPr>
              <a:spLocks noChangeShapeType="1"/>
            </p:cNvSpPr>
            <p:nvPr/>
          </p:nvSpPr>
          <p:spPr bwMode="auto">
            <a:xfrm flipH="1">
              <a:off x="1788368" y="3333295"/>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9" name="Line 14"/>
            <p:cNvSpPr>
              <a:spLocks noChangeShapeType="1"/>
            </p:cNvSpPr>
            <p:nvPr/>
          </p:nvSpPr>
          <p:spPr bwMode="auto">
            <a:xfrm>
              <a:off x="5826968" y="2647495"/>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grpSp>
      <p:sp>
        <p:nvSpPr>
          <p:cNvPr id="6" name="Rectangle 2" descr="Τα υποψήφια κλειδιά είναι ο συνδυασμός {S, J} και {S, T}.&#10;Η σχέση είναι σε 3ΚΜ και όχι σε KM-BC. &#10;H σχέση πάσχει από κάποιες ανωμαλίες ενημέρωσης. &#10;&#10;Πώς μπορεί να ξεπεραστεί το πρόβλημα;&#10;"/>
          <p:cNvSpPr>
            <a:spLocks noChangeArrowheads="1"/>
          </p:cNvSpPr>
          <p:nvPr/>
        </p:nvSpPr>
        <p:spPr bwMode="auto">
          <a:xfrm>
            <a:off x="467544" y="4008107"/>
            <a:ext cx="8219256"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a:spcBef>
                <a:spcPct val="0"/>
              </a:spcBef>
              <a:buClrTx/>
              <a:buSzTx/>
              <a:buFontTx/>
              <a:buNone/>
            </a:pPr>
            <a:r>
              <a:rPr lang="el-GR" altLang="el-GR" sz="2400" dirty="0" smtClean="0">
                <a:latin typeface="Times New Roman" pitchFamily="18" charset="0"/>
                <a:cs typeface="Times New Roman" pitchFamily="18" charset="0"/>
              </a:rPr>
              <a:t>Τα </a:t>
            </a:r>
            <a:r>
              <a:rPr lang="el-GR" altLang="el-GR" sz="2400" dirty="0">
                <a:latin typeface="Times New Roman" pitchFamily="18" charset="0"/>
                <a:cs typeface="Times New Roman" pitchFamily="18" charset="0"/>
              </a:rPr>
              <a:t>υποψήφια κλειδιά είναι ο συνδυασμός {</a:t>
            </a:r>
            <a:r>
              <a:rPr lang="en-GB" altLang="el-GR" sz="2400" dirty="0">
                <a:latin typeface="Times New Roman" pitchFamily="18" charset="0"/>
                <a:cs typeface="Times New Roman" pitchFamily="18" charset="0"/>
              </a:rPr>
              <a:t>S</a:t>
            </a:r>
            <a:r>
              <a:rPr lang="el-GR" altLang="el-GR" sz="2400" dirty="0">
                <a:latin typeface="Times New Roman" pitchFamily="18" charset="0"/>
                <a:cs typeface="Times New Roman" pitchFamily="18" charset="0"/>
              </a:rPr>
              <a:t>, </a:t>
            </a:r>
            <a:r>
              <a:rPr lang="en-GB" altLang="el-GR" sz="2400" dirty="0">
                <a:latin typeface="Times New Roman" pitchFamily="18" charset="0"/>
                <a:cs typeface="Times New Roman" pitchFamily="18" charset="0"/>
              </a:rPr>
              <a:t>J</a:t>
            </a:r>
            <a:r>
              <a:rPr lang="el-GR" altLang="el-GR" sz="2400" dirty="0">
                <a:latin typeface="Times New Roman" pitchFamily="18" charset="0"/>
                <a:cs typeface="Times New Roman" pitchFamily="18" charset="0"/>
              </a:rPr>
              <a:t>} και {</a:t>
            </a:r>
            <a:r>
              <a:rPr lang="en-GB" altLang="el-GR" sz="2400" dirty="0">
                <a:latin typeface="Times New Roman" pitchFamily="18" charset="0"/>
                <a:cs typeface="Times New Roman" pitchFamily="18" charset="0"/>
              </a:rPr>
              <a:t>S</a:t>
            </a:r>
            <a:r>
              <a:rPr lang="el-GR" altLang="el-GR" sz="2400" dirty="0">
                <a:latin typeface="Times New Roman" pitchFamily="18" charset="0"/>
                <a:cs typeface="Times New Roman" pitchFamily="18" charset="0"/>
              </a:rPr>
              <a:t>, </a:t>
            </a:r>
            <a:r>
              <a:rPr lang="en-GB" altLang="el-GR" sz="2400" dirty="0">
                <a:latin typeface="Times New Roman" pitchFamily="18" charset="0"/>
                <a:cs typeface="Times New Roman" pitchFamily="18" charset="0"/>
              </a:rPr>
              <a:t>T</a:t>
            </a:r>
            <a:r>
              <a:rPr lang="el-GR" altLang="el-GR" sz="2400" dirty="0" smtClean="0">
                <a:latin typeface="Times New Roman" pitchFamily="18" charset="0"/>
                <a:cs typeface="Times New Roman" pitchFamily="18" charset="0"/>
              </a:rPr>
              <a:t>}.</a:t>
            </a:r>
            <a:endParaRPr lang="en-GB" altLang="el-GR" sz="2400" dirty="0">
              <a:latin typeface="Times New Roman" pitchFamily="18" charset="0"/>
              <a:cs typeface="Times New Roman" pitchFamily="18" charset="0"/>
            </a:endParaRPr>
          </a:p>
          <a:p>
            <a:pPr algn="just">
              <a:spcBef>
                <a:spcPct val="0"/>
              </a:spcBef>
              <a:buClrTx/>
              <a:buSzTx/>
              <a:buFontTx/>
              <a:buNone/>
            </a:pPr>
            <a:r>
              <a:rPr lang="el-GR" altLang="el-GR" sz="2400" dirty="0">
                <a:latin typeface="Times New Roman" pitchFamily="18" charset="0"/>
                <a:cs typeface="Times New Roman" pitchFamily="18" charset="0"/>
              </a:rPr>
              <a:t>Η σχέση είναι σε 3ΚΜ και όχι σε </a:t>
            </a:r>
            <a:r>
              <a:rPr lang="en-GB" altLang="el-GR" sz="2400" dirty="0">
                <a:latin typeface="Times New Roman" pitchFamily="18" charset="0"/>
                <a:cs typeface="Times New Roman" pitchFamily="18" charset="0"/>
              </a:rPr>
              <a:t>KM</a:t>
            </a:r>
            <a:r>
              <a:rPr lang="el-GR" altLang="el-GR" sz="2400" dirty="0">
                <a:latin typeface="Times New Roman" pitchFamily="18" charset="0"/>
                <a:cs typeface="Times New Roman" pitchFamily="18" charset="0"/>
              </a:rPr>
              <a:t>-</a:t>
            </a:r>
            <a:r>
              <a:rPr lang="en-GB" altLang="el-GR" sz="2400" dirty="0">
                <a:latin typeface="Times New Roman" pitchFamily="18" charset="0"/>
                <a:cs typeface="Times New Roman" pitchFamily="18" charset="0"/>
              </a:rPr>
              <a:t>BC</a:t>
            </a:r>
            <a:r>
              <a:rPr lang="el-GR" altLang="el-GR" sz="2400" dirty="0">
                <a:latin typeface="Times New Roman" pitchFamily="18" charset="0"/>
                <a:cs typeface="Times New Roman" pitchFamily="18" charset="0"/>
              </a:rPr>
              <a:t>. </a:t>
            </a:r>
            <a:endParaRPr lang="en-GB" altLang="el-GR" sz="2400" dirty="0">
              <a:latin typeface="Times New Roman" pitchFamily="18" charset="0"/>
              <a:cs typeface="Times New Roman" pitchFamily="18" charset="0"/>
            </a:endParaRPr>
          </a:p>
          <a:p>
            <a:pPr algn="just">
              <a:spcBef>
                <a:spcPct val="0"/>
              </a:spcBef>
              <a:buClrTx/>
              <a:buSzTx/>
              <a:buFontTx/>
              <a:buNone/>
            </a:pPr>
            <a:r>
              <a:rPr lang="en-GB" altLang="el-GR" sz="2400" dirty="0" smtClean="0">
                <a:latin typeface="Times New Roman" pitchFamily="18" charset="0"/>
                <a:cs typeface="Times New Roman" pitchFamily="18" charset="0"/>
              </a:rPr>
              <a:t>H</a:t>
            </a:r>
            <a:r>
              <a:rPr lang="el-GR" altLang="el-GR" sz="2400" dirty="0" smtClean="0">
                <a:latin typeface="Times New Roman" pitchFamily="18" charset="0"/>
                <a:cs typeface="Times New Roman" pitchFamily="18" charset="0"/>
              </a:rPr>
              <a:t> </a:t>
            </a:r>
            <a:r>
              <a:rPr lang="el-GR" altLang="el-GR" sz="2400" dirty="0">
                <a:latin typeface="Times New Roman" pitchFamily="18" charset="0"/>
                <a:cs typeface="Times New Roman" pitchFamily="18" charset="0"/>
              </a:rPr>
              <a:t>σχέση πάσχει από κάποιες ανωμαλίες ενημέρωσης. </a:t>
            </a:r>
            <a:endParaRPr lang="en-GB" altLang="el-GR" sz="2400" dirty="0">
              <a:latin typeface="Times New Roman" pitchFamily="18" charset="0"/>
              <a:cs typeface="Times New Roman" pitchFamily="18" charset="0"/>
            </a:endParaRPr>
          </a:p>
          <a:p>
            <a:pPr algn="just">
              <a:spcBef>
                <a:spcPct val="0"/>
              </a:spcBef>
              <a:buClrTx/>
              <a:buSzTx/>
              <a:buFontTx/>
              <a:buNone/>
            </a:pPr>
            <a:endParaRPr lang="en-GB" altLang="el-GR" sz="2400" dirty="0">
              <a:latin typeface="Times New Roman" pitchFamily="18" charset="0"/>
              <a:cs typeface="Times New Roman" pitchFamily="18" charset="0"/>
            </a:endParaRPr>
          </a:p>
          <a:p>
            <a:pPr algn="just">
              <a:spcBef>
                <a:spcPct val="0"/>
              </a:spcBef>
              <a:buClrTx/>
              <a:buSzTx/>
              <a:buFontTx/>
              <a:buNone/>
            </a:pPr>
            <a:r>
              <a:rPr lang="el-GR" altLang="el-GR" sz="2400" dirty="0">
                <a:latin typeface="Times New Roman" pitchFamily="18" charset="0"/>
              </a:rPr>
              <a:t>Πώς μπορεί να ξεπεραστεί το πρόβλημα;</a:t>
            </a:r>
            <a:endParaRPr lang="en-GB" altLang="el-GR" sz="2400" dirty="0">
              <a:latin typeface="Times New Roman" pitchFamily="18" charset="0"/>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
        <p:nvSpPr>
          <p:cNvPr id="20" name="Rectangle 2" descr="Έχουμε δύο επικαλυπτόμενα κλειδιά, τα {S, J} και {J, P}, επειδή &#10;(α) αν μας δοθεί ένας σπουδαστής και ένα θέμα, τότε υπάρχει ακριβώς μια αντίστοιχη θέση, και επίσης &#10;(β) αν μας δοθεί ένα θέμα και μια θέση, υπάρχει ακριβώς ένας αντίστοιχος σπουδαστής.&#10;&#10;Η σχέση είναι σε KM-BC."/>
          <p:cNvSpPr>
            <a:spLocks noChangeArrowheads="1"/>
          </p:cNvSpPr>
          <p:nvPr/>
        </p:nvSpPr>
        <p:spPr bwMode="auto">
          <a:xfrm>
            <a:off x="395536" y="838711"/>
            <a:ext cx="86106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endParaRPr lang="el-GR" altLang="el-GR" sz="2400" dirty="0" smtClean="0">
              <a:latin typeface="+mn-lt"/>
              <a:cs typeface="Times New Roman" pitchFamily="18" charset="0"/>
            </a:endParaRPr>
          </a:p>
          <a:p>
            <a:pPr algn="just" eaLnBrk="1" hangingPunct="1">
              <a:spcBef>
                <a:spcPct val="0"/>
              </a:spcBef>
              <a:buClrTx/>
              <a:buSzTx/>
              <a:buFontTx/>
              <a:buNone/>
            </a:pPr>
            <a:r>
              <a:rPr lang="el-GR" altLang="el-GR" sz="2400" dirty="0"/>
              <a:t>Συναρτησιακές εξαρτήσεις στη σχέση </a:t>
            </a:r>
            <a:r>
              <a:rPr lang="en-US" altLang="el-GR" sz="2400" dirty="0" smtClean="0"/>
              <a:t>SJT</a:t>
            </a:r>
            <a:r>
              <a:rPr lang="el-GR" altLang="el-GR" sz="2400" dirty="0" smtClean="0"/>
              <a:t>:</a:t>
            </a:r>
          </a:p>
        </p:txBody>
      </p:sp>
    </p:spTree>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97185"/>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cs typeface="Times New Roman" pitchFamily="18" charset="0"/>
              </a:rPr>
              <a:t>Παράδειγμα 3 (1 από 2)</a:t>
            </a:r>
            <a:endParaRPr lang="el-GR" dirty="0">
              <a:latin typeface="+mn-lt"/>
            </a:endParaRPr>
          </a:p>
        </p:txBody>
      </p:sp>
      <p:sp>
        <p:nvSpPr>
          <p:cNvPr id="8" name="Θέση περιεχομένου 4" descr="Έστω μια σχέση EXAM (εξετάσεις), με γνωρίσματα S (σπουδαστής), J (θέμα) και P (θέση). &#10;&#10;Η σημασία μιας συστοιχίας της EXAM είναι ότι ο σπουδαστής s εξετάστηκε στο θέμα j και πήρε τη θέση p στη λίστα της τάξης. &#10;&#10;Έστω ότι ισχύει η παρακάτω δέσμευση:&#10;Δεν υπάρχουν ισοβαθμίες, δηλαδή δεν υπάρχουν δύο σπουδαστές που πήραν την ίδια θέση στο ίδιο θέμα.&#10;"/>
          <p:cNvSpPr>
            <a:spLocks noGrp="1"/>
          </p:cNvSpPr>
          <p:nvPr>
            <p:ph idx="1"/>
          </p:nvPr>
        </p:nvSpPr>
        <p:spPr>
          <a:xfrm>
            <a:off x="467544" y="1484784"/>
            <a:ext cx="8280920" cy="4536504"/>
          </a:xfrm>
        </p:spPr>
        <p:txBody>
          <a:bodyPr>
            <a:noAutofit/>
          </a:bodyPr>
          <a:lstStyle/>
          <a:p>
            <a:pPr algn="just">
              <a:spcBef>
                <a:spcPct val="0"/>
              </a:spcBef>
              <a:buClrTx/>
              <a:buSzTx/>
              <a:buFontTx/>
              <a:buNone/>
            </a:pPr>
            <a:r>
              <a:rPr lang="el-GR" altLang="el-GR" sz="2800" dirty="0">
                <a:cs typeface="Times New Roman" pitchFamily="18" charset="0"/>
              </a:rPr>
              <a:t>Έστω μια σχέση </a:t>
            </a:r>
            <a:r>
              <a:rPr lang="en-GB" altLang="el-GR" sz="2800" dirty="0">
                <a:cs typeface="Times New Roman" pitchFamily="18" charset="0"/>
              </a:rPr>
              <a:t>EXAM</a:t>
            </a:r>
            <a:r>
              <a:rPr lang="el-GR" altLang="el-GR" sz="2800" dirty="0">
                <a:cs typeface="Times New Roman" pitchFamily="18" charset="0"/>
              </a:rPr>
              <a:t> (εξετάσεις), με γνωρίσματα </a:t>
            </a:r>
            <a:r>
              <a:rPr lang="en-GB" altLang="el-GR" sz="2800" dirty="0">
                <a:cs typeface="Times New Roman" pitchFamily="18" charset="0"/>
              </a:rPr>
              <a:t>S</a:t>
            </a:r>
            <a:r>
              <a:rPr lang="el-GR" altLang="el-GR" sz="2800" dirty="0">
                <a:cs typeface="Times New Roman" pitchFamily="18" charset="0"/>
              </a:rPr>
              <a:t> (σπουδαστής), </a:t>
            </a:r>
            <a:r>
              <a:rPr lang="en-GB" altLang="el-GR" sz="2800" dirty="0">
                <a:cs typeface="Times New Roman" pitchFamily="18" charset="0"/>
              </a:rPr>
              <a:t>J</a:t>
            </a:r>
            <a:r>
              <a:rPr lang="el-GR" altLang="el-GR" sz="2800" dirty="0">
                <a:cs typeface="Times New Roman" pitchFamily="18" charset="0"/>
              </a:rPr>
              <a:t> (θέμα) και </a:t>
            </a:r>
            <a:r>
              <a:rPr lang="en-GB" altLang="el-GR" sz="2800" dirty="0">
                <a:cs typeface="Times New Roman" pitchFamily="18" charset="0"/>
              </a:rPr>
              <a:t>P</a:t>
            </a:r>
            <a:r>
              <a:rPr lang="el-GR" altLang="el-GR" sz="2800" dirty="0">
                <a:cs typeface="Times New Roman" pitchFamily="18" charset="0"/>
              </a:rPr>
              <a:t> (θέση). </a:t>
            </a:r>
            <a:endParaRPr lang="el-GR" altLang="el-GR" sz="2800" dirty="0"/>
          </a:p>
          <a:p>
            <a:pPr algn="just">
              <a:spcBef>
                <a:spcPct val="0"/>
              </a:spcBef>
              <a:buClrTx/>
              <a:buSzTx/>
              <a:buFontTx/>
              <a:buNone/>
            </a:pPr>
            <a:endParaRPr lang="el-GR" altLang="el-GR" sz="2800" dirty="0"/>
          </a:p>
          <a:p>
            <a:pPr algn="just">
              <a:spcBef>
                <a:spcPct val="0"/>
              </a:spcBef>
              <a:buClrTx/>
              <a:buSzTx/>
              <a:buFontTx/>
              <a:buNone/>
            </a:pPr>
            <a:r>
              <a:rPr lang="el-GR" altLang="el-GR" sz="2800" dirty="0">
                <a:cs typeface="Times New Roman" pitchFamily="18" charset="0"/>
              </a:rPr>
              <a:t>Η σημασία μιας συστοιχίας της </a:t>
            </a:r>
            <a:r>
              <a:rPr lang="en-GB" altLang="el-GR" sz="2800" dirty="0">
                <a:cs typeface="Times New Roman" pitchFamily="18" charset="0"/>
              </a:rPr>
              <a:t>EXAM</a:t>
            </a:r>
            <a:r>
              <a:rPr lang="el-GR" altLang="el-GR" sz="2800" dirty="0">
                <a:cs typeface="Times New Roman" pitchFamily="18" charset="0"/>
              </a:rPr>
              <a:t> είναι ότι ο σπουδαστής </a:t>
            </a:r>
            <a:r>
              <a:rPr lang="en-GB" altLang="el-GR" sz="2800" dirty="0">
                <a:cs typeface="Times New Roman" pitchFamily="18" charset="0"/>
              </a:rPr>
              <a:t>s</a:t>
            </a:r>
            <a:r>
              <a:rPr lang="el-GR" altLang="el-GR" sz="2800" dirty="0">
                <a:cs typeface="Times New Roman" pitchFamily="18" charset="0"/>
              </a:rPr>
              <a:t> εξετάστηκε στο θέμα </a:t>
            </a:r>
            <a:r>
              <a:rPr lang="en-GB" altLang="el-GR" sz="2800" dirty="0">
                <a:cs typeface="Times New Roman" pitchFamily="18" charset="0"/>
              </a:rPr>
              <a:t>j</a:t>
            </a:r>
            <a:r>
              <a:rPr lang="el-GR" altLang="el-GR" sz="2800" dirty="0">
                <a:cs typeface="Times New Roman" pitchFamily="18" charset="0"/>
              </a:rPr>
              <a:t> και πήρε τη θέση </a:t>
            </a:r>
            <a:r>
              <a:rPr lang="en-GB" altLang="el-GR" sz="2800" dirty="0">
                <a:cs typeface="Times New Roman" pitchFamily="18" charset="0"/>
              </a:rPr>
              <a:t>p</a:t>
            </a:r>
            <a:r>
              <a:rPr lang="el-GR" altLang="el-GR" sz="2800" dirty="0">
                <a:cs typeface="Times New Roman" pitchFamily="18" charset="0"/>
              </a:rPr>
              <a:t> στη λίστα της τάξης. </a:t>
            </a:r>
            <a:endParaRPr lang="el-GR" altLang="el-GR" sz="2800" dirty="0"/>
          </a:p>
          <a:p>
            <a:pPr algn="just">
              <a:spcBef>
                <a:spcPct val="0"/>
              </a:spcBef>
              <a:buClrTx/>
              <a:buSzTx/>
              <a:buFontTx/>
              <a:buNone/>
            </a:pPr>
            <a:endParaRPr lang="el-GR" altLang="el-GR" sz="2800" dirty="0"/>
          </a:p>
          <a:p>
            <a:pPr algn="just">
              <a:spcBef>
                <a:spcPct val="0"/>
              </a:spcBef>
              <a:buClrTx/>
              <a:buSzTx/>
              <a:buFontTx/>
              <a:buNone/>
            </a:pPr>
            <a:r>
              <a:rPr lang="el-GR" altLang="el-GR" sz="2800" dirty="0">
                <a:cs typeface="Times New Roman" pitchFamily="18" charset="0"/>
              </a:rPr>
              <a:t>Έστω ότι ισχύει η παρακάτω δέσμευση:</a:t>
            </a:r>
            <a:endParaRPr lang="en-GB" altLang="el-GR" sz="2800" dirty="0">
              <a:cs typeface="Times New Roman" pitchFamily="18" charset="0"/>
            </a:endParaRPr>
          </a:p>
          <a:p>
            <a:pPr algn="just">
              <a:spcBef>
                <a:spcPct val="0"/>
              </a:spcBef>
              <a:buClrTx/>
              <a:buSzTx/>
              <a:buFontTx/>
              <a:buNone/>
            </a:pPr>
            <a:r>
              <a:rPr lang="el-GR" altLang="el-GR" sz="2800" dirty="0">
                <a:cs typeface="Times New Roman" pitchFamily="18" charset="0"/>
              </a:rPr>
              <a:t>Δεν υπάρχουν ισοβαθμίες, </a:t>
            </a:r>
            <a:r>
              <a:rPr lang="el-GR" altLang="el-GR" sz="2800" dirty="0" smtClean="0">
                <a:cs typeface="Times New Roman" pitchFamily="18" charset="0"/>
              </a:rPr>
              <a:t>δηλαδή </a:t>
            </a:r>
            <a:r>
              <a:rPr lang="el-GR" altLang="el-GR" sz="2800" dirty="0">
                <a:cs typeface="Times New Roman" pitchFamily="18" charset="0"/>
              </a:rPr>
              <a:t>δεν υπάρχουν δύο σπουδαστές που πήραν την ίδια θέση στο ίδιο θέμα.</a:t>
            </a:r>
            <a:endParaRPr lang="en-GB" altLang="el-GR" sz="2800" dirty="0">
              <a:cs typeface="Times New Roman" pitchFamily="18"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150713"/>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Παράδειγμα </a:t>
            </a:r>
            <a:r>
              <a:rPr lang="el-GR" altLang="el-GR" dirty="0" smtClean="0">
                <a:cs typeface="Times New Roman" pitchFamily="18" charset="0"/>
              </a:rPr>
              <a:t>3 (2 </a:t>
            </a:r>
            <a:r>
              <a:rPr lang="el-GR" altLang="el-GR" dirty="0">
                <a:cs typeface="Times New Roman" pitchFamily="18" charset="0"/>
              </a:rPr>
              <a:t>από 2</a:t>
            </a:r>
            <a:r>
              <a:rPr lang="el-GR" altLang="el-GR" dirty="0" smtClean="0">
                <a:cs typeface="Times New Roman" pitchFamily="18" charset="0"/>
              </a:rPr>
              <a:t>)</a:t>
            </a:r>
            <a:endParaRPr lang="en-US" dirty="0">
              <a:latin typeface="+mn-lt"/>
            </a:endParaRPr>
          </a:p>
        </p:txBody>
      </p:sp>
      <p:grpSp>
        <p:nvGrpSpPr>
          <p:cNvPr id="2" name="Ομάδα 1" descr="Διάγραμμα Συναρτησιακών εξαρτήσεων στη σχέση EXAM."/>
          <p:cNvGrpSpPr/>
          <p:nvPr/>
        </p:nvGrpSpPr>
        <p:grpSpPr>
          <a:xfrm>
            <a:off x="1187624" y="1887564"/>
            <a:ext cx="6697960" cy="1981200"/>
            <a:chOff x="1337320" y="1556792"/>
            <a:chExt cx="6697960" cy="1981200"/>
          </a:xfrm>
        </p:grpSpPr>
        <p:sp>
          <p:nvSpPr>
            <p:cNvPr id="8" name="Text Box 3"/>
            <p:cNvSpPr txBox="1">
              <a:spLocks noChangeArrowheads="1"/>
            </p:cNvSpPr>
            <p:nvPr/>
          </p:nvSpPr>
          <p:spPr bwMode="auto">
            <a:xfrm>
              <a:off x="1337320" y="1556792"/>
              <a:ext cx="990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l-GR" altLang="el-GR" sz="4400">
                <a:solidFill>
                  <a:schemeClr val="tx2"/>
                </a:solidFill>
                <a:latin typeface="Times New Roman" pitchFamily="18" charset="0"/>
              </a:endParaRPr>
            </a:p>
          </p:txBody>
        </p:sp>
        <p:sp>
          <p:nvSpPr>
            <p:cNvPr id="9" name="Text Box 4"/>
            <p:cNvSpPr txBox="1">
              <a:spLocks noChangeArrowheads="1"/>
            </p:cNvSpPr>
            <p:nvPr>
              <p:custDataLst>
                <p:tags r:id="rId1"/>
              </p:custDataLst>
            </p:nvPr>
          </p:nvSpPr>
          <p:spPr bwMode="auto">
            <a:xfrm>
              <a:off x="1642120" y="1861592"/>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a:t>
              </a:r>
            </a:p>
          </p:txBody>
        </p:sp>
        <p:sp>
          <p:nvSpPr>
            <p:cNvPr id="10" name="Text Box 5"/>
            <p:cNvSpPr txBox="1">
              <a:spLocks noChangeArrowheads="1"/>
            </p:cNvSpPr>
            <p:nvPr>
              <p:custDataLst>
                <p:tags r:id="rId2"/>
              </p:custDataLst>
            </p:nvPr>
          </p:nvSpPr>
          <p:spPr bwMode="auto">
            <a:xfrm>
              <a:off x="1565920" y="2699792"/>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J</a:t>
              </a:r>
            </a:p>
          </p:txBody>
        </p:sp>
        <p:sp>
          <p:nvSpPr>
            <p:cNvPr id="12" name="Text Box 6"/>
            <p:cNvSpPr txBox="1">
              <a:spLocks noChangeArrowheads="1"/>
            </p:cNvSpPr>
            <p:nvPr>
              <p:custDataLst>
                <p:tags r:id="rId3"/>
              </p:custDataLst>
            </p:nvPr>
          </p:nvSpPr>
          <p:spPr bwMode="auto">
            <a:xfrm>
              <a:off x="3394720" y="2242592"/>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P</a:t>
              </a:r>
            </a:p>
          </p:txBody>
        </p:sp>
        <p:sp>
          <p:nvSpPr>
            <p:cNvPr id="13" name="Text Box 7"/>
            <p:cNvSpPr txBox="1">
              <a:spLocks noChangeArrowheads="1"/>
            </p:cNvSpPr>
            <p:nvPr>
              <p:custDataLst>
                <p:tags r:id="rId4"/>
              </p:custDataLst>
            </p:nvPr>
          </p:nvSpPr>
          <p:spPr bwMode="auto">
            <a:xfrm>
              <a:off x="5520680" y="2695600"/>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P</a:t>
              </a:r>
            </a:p>
          </p:txBody>
        </p:sp>
        <p:sp>
          <p:nvSpPr>
            <p:cNvPr id="14" name="Text Box 8"/>
            <p:cNvSpPr txBox="1">
              <a:spLocks noChangeArrowheads="1"/>
            </p:cNvSpPr>
            <p:nvPr>
              <p:custDataLst>
                <p:tags r:id="rId5"/>
              </p:custDataLst>
            </p:nvPr>
          </p:nvSpPr>
          <p:spPr bwMode="auto">
            <a:xfrm>
              <a:off x="5520680" y="1781200"/>
              <a:ext cx="457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J</a:t>
              </a:r>
            </a:p>
          </p:txBody>
        </p:sp>
        <p:sp>
          <p:nvSpPr>
            <p:cNvPr id="15" name="Text Box 9"/>
            <p:cNvSpPr txBox="1">
              <a:spLocks noChangeArrowheads="1"/>
            </p:cNvSpPr>
            <p:nvPr>
              <p:custDataLst>
                <p:tags r:id="rId6"/>
              </p:custDataLst>
            </p:nvPr>
          </p:nvSpPr>
          <p:spPr bwMode="auto">
            <a:xfrm>
              <a:off x="7349480" y="2314600"/>
              <a:ext cx="685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GB" altLang="el-GR" sz="2400" dirty="0">
                  <a:solidFill>
                    <a:schemeClr val="tx2"/>
                  </a:solidFill>
                  <a:latin typeface="Times New Roman" pitchFamily="18" charset="0"/>
                </a:rPr>
                <a:t>S</a:t>
              </a:r>
            </a:p>
          </p:txBody>
        </p:sp>
        <p:sp>
          <p:nvSpPr>
            <p:cNvPr id="16" name="Text Box 10"/>
            <p:cNvSpPr txBox="1">
              <a:spLocks noChangeArrowheads="1"/>
            </p:cNvSpPr>
            <p:nvPr/>
          </p:nvSpPr>
          <p:spPr bwMode="auto">
            <a:xfrm>
              <a:off x="5292080" y="1628800"/>
              <a:ext cx="9906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endParaRPr lang="el-GR" altLang="el-GR" sz="4400">
                <a:solidFill>
                  <a:schemeClr val="tx2"/>
                </a:solidFill>
                <a:latin typeface="Times New Roman" pitchFamily="18" charset="0"/>
              </a:endParaRPr>
            </a:p>
          </p:txBody>
        </p:sp>
        <p:sp>
          <p:nvSpPr>
            <p:cNvPr id="17" name="Line 11"/>
            <p:cNvSpPr>
              <a:spLocks noChangeShapeType="1"/>
            </p:cNvSpPr>
            <p:nvPr/>
          </p:nvSpPr>
          <p:spPr bwMode="auto">
            <a:xfrm>
              <a:off x="2327920" y="2471192"/>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sp>
          <p:nvSpPr>
            <p:cNvPr id="18" name="Line 12"/>
            <p:cNvSpPr>
              <a:spLocks noChangeShapeType="1"/>
            </p:cNvSpPr>
            <p:nvPr/>
          </p:nvSpPr>
          <p:spPr bwMode="auto">
            <a:xfrm>
              <a:off x="6282680" y="2543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l-GR"/>
            </a:p>
          </p:txBody>
        </p:sp>
      </p:grpSp>
      <p:sp>
        <p:nvSpPr>
          <p:cNvPr id="6" name="Rectangle 2" descr="Έχουμε δύο επικαλυπτόμενα κλειδιά, τα {S, J} και {J, P}, επειδή &#10;(α) αν μας δοθεί ένας σπουδαστής και ένα θέμα, τότε υπάρχει ακριβώς μια αντίστοιχη θέση, και επίσης &#10;(β) αν μας δοθεί ένα θέμα και μια θέση, υπάρχει ακριβώς ένας αντίστοιχος σπουδαστής.&#10;&#10;Η σχέση είναι σε KM-BC."/>
          <p:cNvSpPr>
            <a:spLocks noChangeArrowheads="1"/>
          </p:cNvSpPr>
          <p:nvPr/>
        </p:nvSpPr>
        <p:spPr bwMode="auto">
          <a:xfrm>
            <a:off x="395536" y="3953109"/>
            <a:ext cx="8610600" cy="26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l-GR" altLang="el-GR" sz="2400" dirty="0" smtClean="0">
                <a:latin typeface="+mn-lt"/>
                <a:cs typeface="Times New Roman" pitchFamily="18" charset="0"/>
              </a:rPr>
              <a:t>Έχουμε </a:t>
            </a:r>
            <a:r>
              <a:rPr lang="el-GR" altLang="el-GR" sz="2400" dirty="0">
                <a:latin typeface="+mn-lt"/>
                <a:cs typeface="Times New Roman" pitchFamily="18" charset="0"/>
              </a:rPr>
              <a:t>δύο επικαλυπτόμενα κλειδιά, τα {</a:t>
            </a:r>
            <a:r>
              <a:rPr lang="en-GB" altLang="el-GR" sz="2400" dirty="0">
                <a:latin typeface="+mn-lt"/>
                <a:cs typeface="Times New Roman" pitchFamily="18" charset="0"/>
              </a:rPr>
              <a:t>S</a:t>
            </a:r>
            <a:r>
              <a:rPr lang="el-GR" altLang="el-GR" sz="2400" dirty="0">
                <a:latin typeface="+mn-lt"/>
                <a:cs typeface="Times New Roman" pitchFamily="18" charset="0"/>
              </a:rPr>
              <a:t>, </a:t>
            </a:r>
            <a:r>
              <a:rPr lang="en-GB" altLang="el-GR" sz="2400" dirty="0">
                <a:latin typeface="+mn-lt"/>
                <a:cs typeface="Times New Roman" pitchFamily="18" charset="0"/>
              </a:rPr>
              <a:t>J</a:t>
            </a:r>
            <a:r>
              <a:rPr lang="el-GR" altLang="el-GR" sz="2400" dirty="0">
                <a:latin typeface="+mn-lt"/>
                <a:cs typeface="Times New Roman" pitchFamily="18" charset="0"/>
              </a:rPr>
              <a:t>} και {</a:t>
            </a:r>
            <a:r>
              <a:rPr lang="en-GB" altLang="el-GR" sz="2400" dirty="0">
                <a:latin typeface="+mn-lt"/>
                <a:cs typeface="Times New Roman" pitchFamily="18" charset="0"/>
              </a:rPr>
              <a:t>J</a:t>
            </a:r>
            <a:r>
              <a:rPr lang="el-GR" altLang="el-GR" sz="2400" dirty="0">
                <a:latin typeface="+mn-lt"/>
                <a:cs typeface="Times New Roman" pitchFamily="18" charset="0"/>
              </a:rPr>
              <a:t>, </a:t>
            </a:r>
            <a:r>
              <a:rPr lang="en-GB" altLang="el-GR" sz="2400" dirty="0">
                <a:latin typeface="+mn-lt"/>
                <a:cs typeface="Times New Roman" pitchFamily="18" charset="0"/>
              </a:rPr>
              <a:t>P</a:t>
            </a:r>
            <a:r>
              <a:rPr lang="el-GR" altLang="el-GR" sz="2400" dirty="0">
                <a:latin typeface="+mn-lt"/>
                <a:cs typeface="Times New Roman" pitchFamily="18" charset="0"/>
              </a:rPr>
              <a:t>}, επειδή </a:t>
            </a:r>
            <a:endParaRPr lang="el-GR" altLang="el-GR" sz="2400" dirty="0">
              <a:latin typeface="+mn-lt"/>
            </a:endParaRPr>
          </a:p>
          <a:p>
            <a:pPr algn="just" eaLnBrk="1" hangingPunct="1">
              <a:spcBef>
                <a:spcPct val="0"/>
              </a:spcBef>
              <a:buClrTx/>
              <a:buSzTx/>
              <a:buFontTx/>
              <a:buNone/>
            </a:pPr>
            <a:r>
              <a:rPr lang="el-GR" altLang="el-GR" sz="2400" dirty="0">
                <a:latin typeface="+mn-lt"/>
                <a:cs typeface="Times New Roman" pitchFamily="18" charset="0"/>
              </a:rPr>
              <a:t>(α) αν μας δοθεί ένας σπουδαστής και ένα θέμα, τότε υπάρχει ακριβώς μια αντίστοιχη θέση, και επίσης </a:t>
            </a:r>
            <a:endParaRPr lang="el-GR" altLang="el-GR" sz="2400" dirty="0">
              <a:latin typeface="+mn-lt"/>
            </a:endParaRPr>
          </a:p>
          <a:p>
            <a:pPr algn="just" eaLnBrk="1" hangingPunct="1">
              <a:spcBef>
                <a:spcPct val="0"/>
              </a:spcBef>
              <a:buClrTx/>
              <a:buSzTx/>
              <a:buFontTx/>
              <a:buNone/>
            </a:pPr>
            <a:r>
              <a:rPr lang="el-GR" altLang="el-GR" sz="2400" dirty="0">
                <a:latin typeface="+mn-lt"/>
                <a:cs typeface="Times New Roman" pitchFamily="18" charset="0"/>
              </a:rPr>
              <a:t>(β) αν μας δοθεί ένα θέμα και μια θέση, υπάρχει ακριβώς ένας αντίστοιχος σπουδαστής.</a:t>
            </a:r>
            <a:endParaRPr lang="en-GB" altLang="el-GR" sz="2400" dirty="0">
              <a:latin typeface="+mn-lt"/>
              <a:cs typeface="Times New Roman" pitchFamily="18" charset="0"/>
            </a:endParaRPr>
          </a:p>
          <a:p>
            <a:pPr algn="just">
              <a:spcBef>
                <a:spcPct val="0"/>
              </a:spcBef>
              <a:buClrTx/>
              <a:buSzTx/>
              <a:buFontTx/>
              <a:buNone/>
            </a:pPr>
            <a:endParaRPr lang="el-GR" altLang="el-GR" sz="2400" dirty="0">
              <a:latin typeface="+mn-lt"/>
            </a:endParaRPr>
          </a:p>
          <a:p>
            <a:pPr algn="just">
              <a:spcBef>
                <a:spcPct val="0"/>
              </a:spcBef>
              <a:buClrTx/>
              <a:buSzTx/>
              <a:buFontTx/>
              <a:buNone/>
            </a:pPr>
            <a:r>
              <a:rPr lang="el-GR" altLang="el-GR" sz="2400" dirty="0">
                <a:latin typeface="+mn-lt"/>
                <a:cs typeface="Times New Roman" pitchFamily="18" charset="0"/>
              </a:rPr>
              <a:t>Η σχέση είναι σε </a:t>
            </a:r>
            <a:r>
              <a:rPr lang="en-GB" altLang="el-GR" sz="2400" dirty="0">
                <a:latin typeface="+mn-lt"/>
                <a:cs typeface="Times New Roman" pitchFamily="18" charset="0"/>
              </a:rPr>
              <a:t>KM</a:t>
            </a:r>
            <a:r>
              <a:rPr lang="el-GR" altLang="el-GR" sz="2400" dirty="0">
                <a:latin typeface="+mn-lt"/>
                <a:cs typeface="Times New Roman" pitchFamily="18" charset="0"/>
              </a:rPr>
              <a:t>-</a:t>
            </a:r>
            <a:r>
              <a:rPr lang="en-GB" altLang="el-GR" sz="2400" dirty="0">
                <a:latin typeface="+mn-lt"/>
                <a:cs typeface="Times New Roman" pitchFamily="18" charset="0"/>
              </a:rPr>
              <a:t>BC</a:t>
            </a:r>
            <a:r>
              <a:rPr lang="el-GR" altLang="el-GR" sz="2400" dirty="0">
                <a:latin typeface="+mn-lt"/>
              </a:rPr>
              <a:t>.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
        <p:nvSpPr>
          <p:cNvPr id="19" name="Rectangle 2" descr="Έχουμε δύο επικαλυπτόμενα κλειδιά, τα {S, J} και {J, P}, επειδή &#10;(α) αν μας δοθεί ένας σπουδαστής και ένα θέμα, τότε υπάρχει ακριβώς μια αντίστοιχη θέση, και επίσης &#10;(β) αν μας δοθεί ένα θέμα και μια θέση, υπάρχει ακριβώς ένας αντίστοιχος σπουδαστής.&#10;&#10;Η σχέση είναι σε KM-BC."/>
          <p:cNvSpPr>
            <a:spLocks noChangeArrowheads="1"/>
          </p:cNvSpPr>
          <p:nvPr/>
        </p:nvSpPr>
        <p:spPr bwMode="auto">
          <a:xfrm>
            <a:off x="395536" y="838711"/>
            <a:ext cx="86106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endParaRPr lang="el-GR" altLang="el-GR" sz="2400" dirty="0" smtClean="0">
              <a:latin typeface="+mn-lt"/>
              <a:cs typeface="Times New Roman" pitchFamily="18" charset="0"/>
            </a:endParaRPr>
          </a:p>
          <a:p>
            <a:pPr algn="just" eaLnBrk="1" hangingPunct="1">
              <a:spcBef>
                <a:spcPct val="0"/>
              </a:spcBef>
              <a:buClrTx/>
              <a:buSzTx/>
              <a:buFontTx/>
              <a:buNone/>
            </a:pPr>
            <a:r>
              <a:rPr lang="el-GR" altLang="el-GR" sz="2400" dirty="0"/>
              <a:t>Συναρτησιακές εξαρτήσεις στη σχέση </a:t>
            </a:r>
            <a:r>
              <a:rPr lang="en-US" altLang="el-GR" sz="2400" dirty="0" smtClean="0"/>
              <a:t>EXAM</a:t>
            </a:r>
            <a:r>
              <a:rPr lang="el-GR" altLang="el-GR" sz="2400" dirty="0" smtClean="0"/>
              <a:t>:</a:t>
            </a:r>
          </a:p>
        </p:txBody>
      </p:sp>
    </p:spTree>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989571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3"/>
          </p:cNvPr>
          <p:cNvPicPr>
            <a:picLocks noChangeAspect="1"/>
          </p:cNvPicPr>
          <p:nvPr/>
        </p:nvPicPr>
        <p:blipFill>
          <a:blip r:embed="rId4"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5"/>
          </p:cNvPr>
          <p:cNvPicPr>
            <a:picLocks noChangeAspect="1" noChangeArrowheads="1"/>
          </p:cNvPicPr>
          <p:nvPr/>
        </p:nvPicPr>
        <p:blipFill>
          <a:blip r:embed="rId6" cstate="print"/>
          <a:srcRect/>
          <a:stretch>
            <a:fillRect/>
          </a:stretch>
        </p:blipFill>
        <p:spPr bwMode="auto">
          <a:xfrm>
            <a:off x="3662562" y="5733256"/>
            <a:ext cx="3240360" cy="771224"/>
          </a:xfrm>
          <a:prstGeom prst="rect">
            <a:avLst/>
          </a:prstGeom>
          <a:noFill/>
        </p:spPr>
      </p:pic>
      <p:sp>
        <p:nvSpPr>
          <p:cNvPr id="5" name="Ορθογώνιο 4"/>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412776"/>
            <a:ext cx="8229600" cy="4799335"/>
          </a:xfrm>
        </p:spPr>
        <p:txBody>
          <a:bodyPr>
            <a:noAutofit/>
          </a:bodyPr>
          <a:lstStyle/>
          <a:p>
            <a:pPr marL="750888" lvl="1" indent="-514350" algn="just">
              <a:buFont typeface="Wingdings" panose="05000000000000000000" pitchFamily="2" charset="2"/>
              <a:buChar char="§"/>
            </a:pPr>
            <a:r>
              <a:rPr lang="el-GR" altLang="el-GR" dirty="0" smtClean="0"/>
              <a:t>Αναγνώριση κανονικής και μη κανονικής μορφής μιας σχέσης,</a:t>
            </a:r>
          </a:p>
          <a:p>
            <a:pPr marL="750888" lvl="1" indent="-514350" algn="just">
              <a:buFont typeface="Wingdings" panose="05000000000000000000" pitchFamily="2" charset="2"/>
              <a:buChar char="§"/>
            </a:pPr>
            <a:r>
              <a:rPr lang="el-GR" altLang="el-GR" dirty="0" smtClean="0"/>
              <a:t>Λόγοι που οδηγούμαστε από μια κανονική μορφή σε μια άλλη κανονική μορφή, </a:t>
            </a:r>
          </a:p>
          <a:p>
            <a:pPr marL="750888" lvl="1" indent="-514350" algn="just">
              <a:buFont typeface="Wingdings" panose="05000000000000000000" pitchFamily="2" charset="2"/>
              <a:buChar char="§"/>
            </a:pPr>
            <a:r>
              <a:rPr lang="el-GR" altLang="el-GR" dirty="0" smtClean="0"/>
              <a:t>Μετατροπή μιας σχέσης από μη κανονική μορφή σε </a:t>
            </a:r>
            <a:r>
              <a:rPr lang="en-US" altLang="el-GR" dirty="0" smtClean="0"/>
              <a:t>ΚΜ-BC</a:t>
            </a:r>
            <a:r>
              <a:rPr lang="el-GR" altLang="el-GR" dirty="0" smtClean="0"/>
              <a:t>.</a:t>
            </a:r>
          </a:p>
          <a:p>
            <a:pPr marL="236538" lvl="1" indent="0" algn="just">
              <a:buNone/>
            </a:pPr>
            <a:endParaRPr lang="el-GR" altLang="el-GR" dirty="0" smtClean="0"/>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236538" lvl="1" indent="0" algn="just">
              <a:buNone/>
            </a:pPr>
            <a:r>
              <a:rPr lang="el-GR" sz="2000" dirty="0" smtClean="0"/>
              <a:t/>
            </a:r>
            <a:br>
              <a:rPr lang="el-GR" sz="2000" dirty="0" smtClean="0"/>
            </a:br>
            <a:endParaRPr lang="el-GR" sz="20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2653755"/>
          </a:xfrm>
        </p:spPr>
        <p:txBody>
          <a:bodyPr>
            <a:noAutofit/>
          </a:bodyPr>
          <a:lstStyle/>
          <a:p>
            <a:pPr marL="652463" lvl="1" indent="-457200">
              <a:buFont typeface="Wingdings" panose="05000000000000000000" pitchFamily="2" charset="2"/>
              <a:buChar char="§"/>
            </a:pPr>
            <a:r>
              <a:rPr lang="el-GR" altLang="el-GR" sz="3200" dirty="0"/>
              <a:t>Μη κανονική </a:t>
            </a:r>
            <a:r>
              <a:rPr lang="el-GR" altLang="el-GR" sz="3200" dirty="0" smtClean="0"/>
              <a:t>μορφή,</a:t>
            </a:r>
            <a:endParaRPr lang="el-GR" altLang="el-GR" sz="3200" dirty="0"/>
          </a:p>
          <a:p>
            <a:pPr marL="652463" lvl="1" indent="-457200">
              <a:buFont typeface="Wingdings" panose="05000000000000000000" pitchFamily="2" charset="2"/>
              <a:buChar char="§"/>
            </a:pPr>
            <a:r>
              <a:rPr lang="el-GR" altLang="el-GR" sz="3200" dirty="0">
                <a:hlinkClick r:id="rId4" action="ppaction://hlinksldjump"/>
              </a:rPr>
              <a:t>Έννοια και ορισμός των κανονικών μορφών: 1ΚΜ, 2ΚΜ, 3ΚΜ και ΚΜ-</a:t>
            </a:r>
            <a:r>
              <a:rPr lang="en-GB" altLang="el-GR" sz="3200" dirty="0" smtClean="0">
                <a:hlinkClick r:id="rId4" action="ppaction://hlinksldjump"/>
              </a:rPr>
              <a:t>BC</a:t>
            </a:r>
            <a:r>
              <a:rPr lang="el-GR" altLang="el-GR" sz="3200" dirty="0" smtClean="0">
                <a:hlinkClick r:id="rId4" action="ppaction://hlinksldjump"/>
              </a:rPr>
              <a:t>,</a:t>
            </a:r>
            <a:endParaRPr lang="el-GR" altLang="el-GR" sz="3200" dirty="0"/>
          </a:p>
          <a:p>
            <a:pPr marL="652463" lvl="1" indent="-457200">
              <a:buFont typeface="Wingdings" panose="05000000000000000000" pitchFamily="2" charset="2"/>
              <a:buChar char="§"/>
            </a:pPr>
            <a:r>
              <a:rPr lang="el-GR" altLang="el-GR" sz="3200" dirty="0"/>
              <a:t>Σχέση των κανονικών μορφών μεταξύ </a:t>
            </a:r>
            <a:r>
              <a:rPr lang="el-GR" altLang="el-GR" sz="3200" dirty="0" smtClean="0"/>
              <a:t>τους.</a:t>
            </a:r>
            <a:endParaRPr lang="el-GR" altLang="el-GR" sz="32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dirty="0">
                <a:latin typeface="+mn-lt"/>
                <a:cs typeface="Times New Roman" pitchFamily="18" charset="0"/>
              </a:rPr>
              <a:t>Παραδοχή</a:t>
            </a:r>
            <a:endParaRPr lang="el-GR" dirty="0">
              <a:latin typeface="+mn-lt"/>
            </a:endParaRPr>
          </a:p>
        </p:txBody>
      </p:sp>
      <p:sp>
        <p:nvSpPr>
          <p:cNvPr id="23" name="Rectangle 3"/>
          <p:cNvSpPr>
            <a:spLocks noGrp="1" noChangeArrowheads="1"/>
          </p:cNvSpPr>
          <p:nvPr>
            <p:ph idx="1"/>
          </p:nvPr>
        </p:nvSpPr>
        <p:spPr>
          <a:xfrm>
            <a:off x="457200" y="2276872"/>
            <a:ext cx="8229600" cy="1152128"/>
          </a:xfrm>
        </p:spPr>
        <p:txBody>
          <a:bodyPr>
            <a:noAutofit/>
          </a:bodyPr>
          <a:lstStyle/>
          <a:p>
            <a:pPr marL="0" indent="0" algn="ctr">
              <a:spcBef>
                <a:spcPct val="0"/>
              </a:spcBef>
              <a:buClrTx/>
              <a:buSzTx/>
              <a:buFontTx/>
              <a:buNone/>
            </a:pPr>
            <a:r>
              <a:rPr lang="el-GR" altLang="el-GR" sz="2800" dirty="0" smtClean="0">
                <a:cs typeface="Times New Roman" pitchFamily="18" charset="0"/>
              </a:rPr>
              <a:t>Η κάθε σχέση έχει ακριβώς ένα υποψήφιο κλειδί, που είναι επομένως το πρωτεύον κλειδί.</a:t>
            </a:r>
            <a:br>
              <a:rPr lang="el-GR" altLang="el-GR" sz="2800" dirty="0" smtClean="0">
                <a:cs typeface="Times New Roman" pitchFamily="18" charset="0"/>
              </a:rPr>
            </a:br>
            <a:endParaRPr lang="el-GR" altLang="el-GR" sz="2800" dirty="0">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296144"/>
          </a:xfrm>
        </p:spPr>
        <p:txBody>
          <a:bodyPr>
            <a:noAutofit/>
          </a:bodyPr>
          <a:lstStyle/>
          <a:p>
            <a:r>
              <a:rPr lang="el-GR" altLang="el-GR" dirty="0">
                <a:latin typeface="+mn-lt"/>
                <a:cs typeface="Times New Roman" pitchFamily="18" charset="0"/>
              </a:rPr>
              <a:t>Πρώτη κανονική μορφή</a:t>
            </a:r>
            <a:endParaRPr lang="el-GR" dirty="0">
              <a:latin typeface="+mn-lt"/>
            </a:endParaRPr>
          </a:p>
        </p:txBody>
      </p:sp>
      <p:sp>
        <p:nvSpPr>
          <p:cNvPr id="20" name="Rectangle 17"/>
          <p:cNvSpPr txBox="1">
            <a:spLocks noChangeArrowheads="1"/>
          </p:cNvSpPr>
          <p:nvPr/>
        </p:nvSpPr>
        <p:spPr>
          <a:xfrm>
            <a:off x="467544" y="1554113"/>
            <a:ext cx="8219256" cy="4611191"/>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defRPr/>
            </a:pPr>
            <a:r>
              <a:rPr lang="el-GR" sz="2800" dirty="0" smtClean="0">
                <a:cs typeface="Times New Roman" pitchFamily="18" charset="0"/>
              </a:rPr>
              <a:t>Μια σχέση είναι σε 1ΚΜ αν και μόνο αν όλα τα υποκείμενα πεδία ορισμού περιέχουν μόνο </a:t>
            </a:r>
            <a:r>
              <a:rPr lang="el-GR" sz="2800" dirty="0" err="1" smtClean="0">
                <a:cs typeface="Times New Roman" pitchFamily="18" charset="0"/>
              </a:rPr>
              <a:t>βαθμωτές</a:t>
            </a:r>
            <a:r>
              <a:rPr lang="el-GR" sz="2800" dirty="0" smtClean="0">
                <a:cs typeface="Times New Roman" pitchFamily="18" charset="0"/>
              </a:rPr>
              <a:t> τιμές.</a:t>
            </a:r>
          </a:p>
          <a:p>
            <a:pPr marL="457200" indent="-457200" algn="l">
              <a:buFont typeface="Wingdings" panose="05000000000000000000" pitchFamily="2" charset="2"/>
              <a:buChar char="§"/>
              <a:defRPr/>
            </a:pPr>
            <a:endParaRPr lang="el-GR" sz="2800" dirty="0" smtClean="0">
              <a:cs typeface="Times New Roman" pitchFamily="18" charset="0"/>
            </a:endParaRPr>
          </a:p>
          <a:p>
            <a:pPr marL="457200" indent="-457200" algn="l">
              <a:buFont typeface="Wingdings" panose="05000000000000000000" pitchFamily="2" charset="2"/>
              <a:buChar char="§"/>
              <a:defRPr/>
            </a:pPr>
            <a:r>
              <a:rPr lang="el-GR" sz="2800" u="sng" dirty="0" smtClean="0">
                <a:cs typeface="Times New Roman" pitchFamily="18" charset="0"/>
              </a:rPr>
              <a:t>Συμπέρασμα</a:t>
            </a:r>
            <a:r>
              <a:rPr lang="el-GR" sz="2800" dirty="0" smtClean="0">
                <a:cs typeface="Times New Roman" pitchFamily="18" charset="0"/>
              </a:rPr>
              <a:t>: Οποιαδήποτε </a:t>
            </a:r>
            <a:r>
              <a:rPr lang="el-GR" sz="2800" dirty="0" err="1" smtClean="0">
                <a:cs typeface="Times New Roman" pitchFamily="18" charset="0"/>
              </a:rPr>
              <a:t>κανονικοποιημένη</a:t>
            </a:r>
            <a:r>
              <a:rPr lang="el-GR" sz="2800" dirty="0" smtClean="0">
                <a:cs typeface="Times New Roman" pitchFamily="18" charset="0"/>
              </a:rPr>
              <a:t> σχέση είναι σε 1ΚΜ.</a:t>
            </a:r>
          </a:p>
          <a:p>
            <a:pPr marL="457200" indent="-457200" algn="l">
              <a:buFont typeface="Wingdings" panose="05000000000000000000" pitchFamily="2" charset="2"/>
              <a:buChar char="§"/>
              <a:defRPr/>
            </a:pPr>
            <a:endParaRPr lang="el-GR" sz="2800" dirty="0" smtClean="0">
              <a:cs typeface="Times New Roman" pitchFamily="18" charset="0"/>
            </a:endParaRPr>
          </a:p>
          <a:p>
            <a:pPr marL="457200" indent="-457200" algn="l">
              <a:buFont typeface="Wingdings" panose="05000000000000000000" pitchFamily="2" charset="2"/>
              <a:buChar char="§"/>
              <a:defRPr/>
            </a:pPr>
            <a:r>
              <a:rPr lang="el-GR" sz="2800" dirty="0" smtClean="0">
                <a:cs typeface="Times New Roman" pitchFamily="18" charset="0"/>
              </a:rPr>
              <a:t>Μια σχέση που είναι μόνο σε πρώτη κανονική μορφή έχει μια δομή ανεπιθύμητη για πολλούς λόγους.</a:t>
            </a:r>
          </a:p>
          <a:p>
            <a:pPr marL="457200" indent="-457200" algn="l">
              <a:buFont typeface="Wingdings" panose="05000000000000000000" pitchFamily="2" charset="2"/>
              <a:buChar char="§"/>
              <a:defRPr/>
            </a:pP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80020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sz="4000" dirty="0" smtClean="0">
                <a:latin typeface="+mn-lt"/>
              </a:rPr>
              <a:t>Παράδειγμα</a:t>
            </a:r>
            <a:br>
              <a:rPr lang="el-GR" altLang="el-GR" sz="4000" dirty="0" smtClean="0">
                <a:latin typeface="+mn-lt"/>
              </a:rPr>
            </a:br>
            <a:r>
              <a:rPr lang="el-GR" altLang="el-GR" sz="4000" dirty="0" err="1" smtClean="0">
                <a:latin typeface="+mn-lt"/>
              </a:rPr>
              <a:t>Πινακοποιημένη</a:t>
            </a:r>
            <a:r>
              <a:rPr lang="el-GR" altLang="el-GR" sz="4000" dirty="0" smtClean="0">
                <a:latin typeface="+mn-lt"/>
              </a:rPr>
              <a:t> αναπαράσταση της σχέσης </a:t>
            </a:r>
            <a:r>
              <a:rPr lang="en-US" altLang="el-GR" sz="4000" dirty="0" smtClean="0">
                <a:latin typeface="+mn-lt"/>
              </a:rPr>
              <a:t>FIRST</a:t>
            </a:r>
            <a:endParaRPr lang="en-US" altLang="el-GR" sz="4000" dirty="0">
              <a:latin typeface="+mn-lt"/>
            </a:endParaRPr>
          </a:p>
        </p:txBody>
      </p:sp>
      <p:graphicFrame>
        <p:nvGraphicFramePr>
          <p:cNvPr id="8" name="Πίνακας 7" descr="Πινακοποιημένη αναπαράσταση της σχέσης FIRST."/>
          <p:cNvGraphicFramePr>
            <a:graphicFrameLocks noGrp="1"/>
          </p:cNvGraphicFramePr>
          <p:nvPr>
            <p:custDataLst>
              <p:tags r:id="rId2"/>
            </p:custDataLst>
            <p:extLst>
              <p:ext uri="{D42A27DB-BD31-4B8C-83A1-F6EECF244321}">
                <p14:modId xmlns:p14="http://schemas.microsoft.com/office/powerpoint/2010/main" val="3254829143"/>
              </p:ext>
            </p:extLst>
          </p:nvPr>
        </p:nvGraphicFramePr>
        <p:xfrm>
          <a:off x="2411760" y="1916832"/>
          <a:ext cx="4464495" cy="4281720"/>
        </p:xfrm>
        <a:graphic>
          <a:graphicData uri="http://schemas.openxmlformats.org/drawingml/2006/table">
            <a:tbl>
              <a:tblPr firstRow="1"/>
              <a:tblGrid>
                <a:gridCol w="792087"/>
                <a:gridCol w="1008112"/>
                <a:gridCol w="1152128"/>
                <a:gridCol w="720080"/>
                <a:gridCol w="792088"/>
              </a:tblGrid>
              <a:tr h="242074">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1" i="0" u="none" strike="noStrike" cap="none" normalizeH="0" baseline="0" dirty="0" smtClean="0">
                          <a:ln>
                            <a:noFill/>
                          </a:ln>
                          <a:solidFill>
                            <a:srgbClr val="003366"/>
                          </a:solidFill>
                          <a:effectLst/>
                          <a:latin typeface="+mn-lt"/>
                        </a:rPr>
                        <a:t>S#</a:t>
                      </a:r>
                      <a:endParaRPr kumimoji="0" lang="el-GR" altLang="el-GR" sz="1800" b="1"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1" i="0" u="none" strike="noStrike" cap="none" normalizeH="0" baseline="0" dirty="0" smtClean="0">
                          <a:ln>
                            <a:noFill/>
                          </a:ln>
                          <a:solidFill>
                            <a:srgbClr val="003366"/>
                          </a:solidFill>
                          <a:effectLst/>
                          <a:latin typeface="+mn-lt"/>
                        </a:rPr>
                        <a:t>STATUS</a:t>
                      </a:r>
                      <a:endParaRPr kumimoji="0" lang="el-GR" altLang="el-GR" sz="1800" b="1" i="0" u="none" strike="noStrike" cap="none" normalizeH="0" baseline="0" dirty="0" smtClean="0">
                        <a:ln>
                          <a:noFill/>
                        </a:ln>
                        <a:solidFill>
                          <a:srgbClr val="003366"/>
                        </a:solidFill>
                        <a:effectLst/>
                        <a:latin typeface="+mn-lt"/>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1" i="0" u="none" strike="noStrike" cap="none" normalizeH="0" baseline="0" smtClean="0">
                          <a:ln>
                            <a:noFill/>
                          </a:ln>
                          <a:solidFill>
                            <a:srgbClr val="003366"/>
                          </a:solidFill>
                          <a:effectLst/>
                          <a:latin typeface="+mn-lt"/>
                        </a:rPr>
                        <a:t>CITY</a:t>
                      </a:r>
                      <a:endParaRPr kumimoji="0" lang="el-GR" altLang="el-GR" sz="1800" b="1"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1" i="0" u="none" strike="noStrike" cap="none" normalizeH="0" baseline="0" smtClean="0">
                          <a:ln>
                            <a:noFill/>
                          </a:ln>
                          <a:solidFill>
                            <a:srgbClr val="003366"/>
                          </a:solidFill>
                          <a:effectLst/>
                          <a:latin typeface="+mn-lt"/>
                        </a:rPr>
                        <a:t>P#</a:t>
                      </a:r>
                      <a:endParaRPr kumimoji="0" lang="el-GR" altLang="el-GR" sz="1800" b="1"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1" i="0" u="none" strike="noStrike" cap="none" normalizeH="0" baseline="0" smtClean="0">
                          <a:ln>
                            <a:noFill/>
                          </a:ln>
                          <a:solidFill>
                            <a:srgbClr val="003366"/>
                          </a:solidFill>
                          <a:effectLst/>
                          <a:latin typeface="+mn-lt"/>
                        </a:rPr>
                        <a:t>QTY</a:t>
                      </a:r>
                      <a:endParaRPr kumimoji="0" lang="el-GR" altLang="el-GR" sz="1800" b="1"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S1</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20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London</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P1</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300</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S1</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20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London</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P2</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200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S1</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20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London</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P3</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400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S1</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20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London</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P4</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200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S1</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20</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London</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P5</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100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S1</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20</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London</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P6</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100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S2</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10</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Paris</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P1</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300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S2</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10</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Paris</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P2</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400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S3</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10</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Paris</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P2</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200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S4</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20</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London</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P2</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200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S4</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20</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London</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P4</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300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S4</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20</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London</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smtClean="0">
                          <a:ln>
                            <a:noFill/>
                          </a:ln>
                          <a:solidFill>
                            <a:srgbClr val="003366"/>
                          </a:solidFill>
                          <a:effectLst/>
                          <a:latin typeface="+mn-lt"/>
                        </a:rPr>
                        <a:t>P5</a:t>
                      </a:r>
                      <a:endParaRPr kumimoji="0" lang="el-GR" altLang="el-GR" sz="1800" b="0" i="0" u="none" strike="noStrike" cap="none" normalizeH="0" baseline="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l-GR" sz="1800" b="0" i="0" u="none" strike="noStrike" cap="none" normalizeH="0" baseline="0" dirty="0" smtClean="0">
                          <a:ln>
                            <a:noFill/>
                          </a:ln>
                          <a:solidFill>
                            <a:srgbClr val="003366"/>
                          </a:solidFill>
                          <a:effectLst/>
                          <a:latin typeface="+mn-lt"/>
                        </a:rPr>
                        <a:t>400</a:t>
                      </a:r>
                      <a:endParaRPr kumimoji="0" lang="el-GR" altLang="el-GR" sz="1800" b="0" i="0" u="none" strike="noStrike" cap="none" normalizeH="0" baseline="0" dirty="0" smtClean="0">
                        <a:ln>
                          <a:noFill/>
                        </a:ln>
                        <a:solidFill>
                          <a:srgbClr val="003366"/>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60648"/>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t>Συναρτησιακές εξαρτήσεις στη σχέση </a:t>
            </a:r>
            <a:r>
              <a:rPr lang="en-US" altLang="el-GR" dirty="0" smtClean="0"/>
              <a:t>FIRST</a:t>
            </a:r>
            <a:r>
              <a:rPr lang="el-GR" altLang="el-GR" dirty="0" smtClean="0"/>
              <a:t> (1 από 2)</a:t>
            </a:r>
            <a:endParaRPr lang="el-GR" altLang="el-GR" dirty="0"/>
          </a:p>
        </p:txBody>
      </p:sp>
      <p:sp>
        <p:nvSpPr>
          <p:cNvPr id="10" name="Rectangle 13" descr="&#10;FIRST, S#, STATUS, CITY, P#, QTY,&#10;PRIMARY KEY, S#, P#.&#10;&#10;&#10;"/>
          <p:cNvSpPr txBox="1">
            <a:spLocks noChangeArrowheads="1"/>
          </p:cNvSpPr>
          <p:nvPr>
            <p:custDataLst>
              <p:tags r:id="rId2"/>
            </p:custDataLst>
          </p:nvPr>
        </p:nvSpPr>
        <p:spPr>
          <a:xfrm>
            <a:off x="467543" y="2133303"/>
            <a:ext cx="8219257" cy="172774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buNone/>
            </a:pPr>
            <a:endParaRPr lang="en-GB" altLang="el-GR" sz="2800" dirty="0">
              <a:solidFill>
                <a:schemeClr val="accent2"/>
              </a:solidFill>
            </a:endParaRPr>
          </a:p>
          <a:p>
            <a:pPr>
              <a:spcBef>
                <a:spcPct val="0"/>
              </a:spcBef>
              <a:buNone/>
            </a:pPr>
            <a:r>
              <a:rPr lang="en-GB" altLang="el-GR" sz="2800" dirty="0">
                <a:cs typeface="Times New Roman" pitchFamily="18" charset="0"/>
              </a:rPr>
              <a:t>FIRST (S#, STATUS, CITY, P#, QTY)</a:t>
            </a:r>
            <a:endParaRPr lang="el-GR" altLang="el-GR" sz="2800" dirty="0">
              <a:cs typeface="Times New Roman" pitchFamily="18" charset="0"/>
            </a:endParaRPr>
          </a:p>
          <a:p>
            <a:pPr>
              <a:spcBef>
                <a:spcPct val="0"/>
              </a:spcBef>
              <a:buNone/>
            </a:pPr>
            <a:r>
              <a:rPr lang="en-GB" altLang="el-GR" sz="2800" dirty="0">
                <a:cs typeface="Times New Roman" pitchFamily="18" charset="0"/>
              </a:rPr>
              <a:t>PRIMARY KEY (S#, P</a:t>
            </a:r>
            <a:r>
              <a:rPr lang="en-GB" altLang="el-GR" sz="2800" dirty="0" smtClean="0">
                <a:cs typeface="Times New Roman" pitchFamily="18" charset="0"/>
              </a:rPr>
              <a:t>#)</a:t>
            </a:r>
            <a:endParaRPr lang="el-GR" altLang="el-GR" sz="2800" dirty="0"/>
          </a:p>
          <a:p>
            <a:pPr algn="ctr">
              <a:spcBef>
                <a:spcPct val="0"/>
              </a:spcBef>
              <a:buNone/>
            </a:pPr>
            <a:r>
              <a:rPr lang="el-GR" altLang="el-GR" sz="2800" dirty="0"/>
              <a:t/>
            </a:r>
            <a:br>
              <a:rPr lang="el-GR" altLang="el-GR" sz="2800" dirty="0"/>
            </a:b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a:t>
            </a:r>
            <a:r>
              <a:rPr lang="el-GR" sz="1400" dirty="0"/>
              <a:t>ανονικές μορφές 1η, 2η, 3η</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4/2014 1:05:02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8,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10,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23,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6,2,7,17,5,"/>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12,3,15,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3,2,6,10,9,"/>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2,8,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5,8,2,7,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3F930FD-0C77-40C5-AA36-3A8961E8E11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5098</TotalTime>
  <Words>1704</Words>
  <Application>Microsoft Office PowerPoint</Application>
  <PresentationFormat>Προβολή στην οθόνη (4:3)</PresentationFormat>
  <Paragraphs>443</Paragraphs>
  <Slides>30</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Βάσεις Δεδομένων Ι</vt:lpstr>
      <vt:lpstr>Άδειες Χρήσης</vt:lpstr>
      <vt:lpstr>Χρηματοδότηση </vt:lpstr>
      <vt:lpstr>Σκοποί  ενότητας</vt:lpstr>
      <vt:lpstr>Περιεχόμενα ενότητας</vt:lpstr>
      <vt:lpstr>Παραδοχή</vt:lpstr>
      <vt:lpstr>Πρώτη κανονική μορφή</vt:lpstr>
      <vt:lpstr>Παράδειγμα Πινακοποιημένη αναπαράσταση της σχέσης FIRST</vt:lpstr>
      <vt:lpstr>Συναρτησιακές εξαρτήσεις στη σχέση FIRST (1 από 2)</vt:lpstr>
      <vt:lpstr>Συναρτησιακές εξαρτήσεις στη σχέση FIRST (1 από 2)</vt:lpstr>
      <vt:lpstr>Προβλήματα</vt:lpstr>
      <vt:lpstr>Δεύτερη κανονική μορφή</vt:lpstr>
      <vt:lpstr>Παράδειγμα</vt:lpstr>
      <vt:lpstr>Συναρτησιακές εξαρτήσεις στις σχέσεις SECOND και SP</vt:lpstr>
      <vt:lpstr>Προβλήματα στην 2ΚΜ</vt:lpstr>
      <vt:lpstr>Τρίτη κανονική μορφή</vt:lpstr>
      <vt:lpstr>Παράδειγμα</vt:lpstr>
      <vt:lpstr>Συναρτησιακές εξαρτήσεις στις σχέσεις SC και CS</vt:lpstr>
      <vt:lpstr>Διατήρηση των εξαρτήσεων</vt:lpstr>
      <vt:lpstr>Προβλήματα στην 3ΚΜ</vt:lpstr>
      <vt:lpstr>Κανονική μορφή Boyce/Codd </vt:lpstr>
      <vt:lpstr>Παράδειγμα</vt:lpstr>
      <vt:lpstr>Το διάγραμμα των συναρτησιακών εξαρτήσεων στη σχέση S</vt:lpstr>
      <vt:lpstr>Παράδειγμα 1</vt:lpstr>
      <vt:lpstr>Παράδειγμα 2 (1 από 3)</vt:lpstr>
      <vt:lpstr>Παράδειγμα 2 (2 από 3)</vt:lpstr>
      <vt:lpstr>Παράδειγμα 2 (3 από 3)</vt:lpstr>
      <vt:lpstr>Παράδειγμα 3 (1 από 2)</vt:lpstr>
      <vt:lpstr>Παράδειγμα 3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Πρόσθετη κανονικοποίηση: κανονικές μορφές 1η, 2η, 3η και ΚΜ-BC</dc:title>
  <dc:creator>Γεωργία Γκαράνη</dc:creator>
  <cp:keywords>Βάσεις Δεδομένων, Πρόσθετη κανονικοποίηση: κανονικές μορφές 1η, 2η, 3η και ΚΜ-BC, Μη κανονική μορφή, Έννοια και ορισμός των κανονικών μορφών: 1ΚΜ, 2ΚΜ, 3ΚΜ και ΚΜ-BC, Σχέση των κανονικών μορφών μεταξύ τους.</cp:keywords>
  <cp:lastModifiedBy>Alex</cp:lastModifiedBy>
  <cp:revision>402</cp:revision>
  <dcterms:created xsi:type="dcterms:W3CDTF">2012-09-06T09:03:05Z</dcterms:created>
  <dcterms:modified xsi:type="dcterms:W3CDTF">2014-02-14T11:05:14Z</dcterms:modified>
</cp:coreProperties>
</file>