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2" r:id="rId16"/>
    <p:sldId id="270" r:id="rId17"/>
    <p:sldId id="273" r:id="rId18"/>
    <p:sldId id="281" r:id="rId19"/>
    <p:sldId id="317" r:id="rId20"/>
    <p:sldId id="318" r:id="rId21"/>
    <p:sldId id="319" r:id="rId22"/>
    <p:sldId id="320" r:id="rId23"/>
    <p:sldId id="321" r:id="rId24"/>
    <p:sldId id="322" r:id="rId25"/>
    <p:sldId id="280"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60" d="100"/>
          <a:sy n="60" d="100"/>
        </p:scale>
        <p:origin x="-264" y="-4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28/3/2005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hyperlink" Target="http://www.edulll.gr/" TargetMode="External"/><Relationship Id="rId5" Type="http://schemas.openxmlformats.org/officeDocument/2006/relationships/image" Target="../media/image14.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r>
              <a:rPr lang="en-US" altLang="el-GR" dirty="0" smtClean="0"/>
              <a:t> (</a:t>
            </a:r>
            <a:r>
              <a:rPr lang="el-GR" altLang="el-GR" dirty="0" smtClean="0"/>
              <a:t>Εργαστήριο)</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a:t>5</a:t>
            </a:r>
            <a:r>
              <a:rPr lang="el-GR" sz="2800" b="1" dirty="0" smtClean="0"/>
              <a:t>:</a:t>
            </a:r>
            <a:r>
              <a:rPr lang="en-US" sz="2800" b="1" dirty="0" smtClean="0"/>
              <a:t> </a:t>
            </a:r>
            <a:r>
              <a:rPr lang="el-GR" sz="2800" b="1" dirty="0" smtClean="0">
                <a:solidFill>
                  <a:prstClr val="black"/>
                </a:solidFill>
              </a:rPr>
              <a:t>Αναθέσεις </a:t>
            </a:r>
            <a:r>
              <a:rPr lang="el-GR" sz="2800" b="1" dirty="0">
                <a:solidFill>
                  <a:prstClr val="black"/>
                </a:solidFill>
              </a:rPr>
              <a:t>σε πόρους</a:t>
            </a:r>
            <a:r>
              <a:rPr lang="en-US" sz="2800" b="1" dirty="0">
                <a:solidFill>
                  <a:prstClr val="black"/>
                </a:solidFill>
              </a:rPr>
              <a:t> </a:t>
            </a:r>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Θυμόμαστε ότι</a:t>
            </a:r>
            <a:endParaRPr lang="el-GR" dirty="0"/>
          </a:p>
        </p:txBody>
      </p:sp>
      <p:sp>
        <p:nvSpPr>
          <p:cNvPr id="2" name="Ορθογώνιο 1" descr="Διάρκεια ο πραγματικός χρόνος μέχρι την ολοκλήρωση της δραστηριότητας,&#10;Εργασία η προσπάθεια (σε εργατοώρες) που απαιτείται σε μια περίοδο χρόνο για την ολοκλήρωση της εργασίας,&#10;Πλήθος πόρων οι διαθέσιμοι πόροι στους οποίους ανατίθεται η υλοποίηση της δραστηριότητας. &#10;"/>
          <p:cNvSpPr/>
          <p:nvPr/>
        </p:nvSpPr>
        <p:spPr>
          <a:xfrm>
            <a:off x="467544" y="1596856"/>
            <a:ext cx="8219256" cy="3416320"/>
          </a:xfrm>
          <a:prstGeom prst="rect">
            <a:avLst/>
          </a:prstGeom>
        </p:spPr>
        <p:txBody>
          <a:bodyPr wrap="square">
            <a:spAutoFit/>
          </a:bodyPr>
          <a:lstStyle/>
          <a:p>
            <a:pPr marL="342900" indent="-342900">
              <a:lnSpc>
                <a:spcPct val="150000"/>
              </a:lnSpc>
              <a:buClr>
                <a:schemeClr val="tx1"/>
              </a:buClr>
              <a:buFont typeface="Arial" panose="020B0604020202020204" pitchFamily="34" charset="0"/>
              <a:buChar char="•"/>
            </a:pPr>
            <a:r>
              <a:rPr lang="el-GR" altLang="el-GR" sz="2400" dirty="0">
                <a:solidFill>
                  <a:schemeClr val="hlink"/>
                </a:solidFill>
              </a:rPr>
              <a:t>Διάρκεια</a:t>
            </a:r>
            <a:r>
              <a:rPr lang="en-GB" altLang="el-GR" sz="2400" dirty="0"/>
              <a:t> </a:t>
            </a:r>
            <a:r>
              <a:rPr lang="el-GR" altLang="el-GR" sz="2400" dirty="0"/>
              <a:t>ο πραγματικός χρόνος μέχρι την ολοκλήρωση της </a:t>
            </a:r>
            <a:r>
              <a:rPr lang="el-GR" altLang="el-GR" sz="2400" dirty="0" smtClean="0"/>
              <a:t>δραστηριότητας,</a:t>
            </a:r>
            <a:endParaRPr lang="en-GB" altLang="el-GR" sz="2400" dirty="0"/>
          </a:p>
          <a:p>
            <a:pPr marL="342900" indent="-342900">
              <a:lnSpc>
                <a:spcPct val="150000"/>
              </a:lnSpc>
              <a:buClr>
                <a:schemeClr val="tx1"/>
              </a:buClr>
              <a:buFont typeface="Arial" panose="020B0604020202020204" pitchFamily="34" charset="0"/>
              <a:buChar char="•"/>
            </a:pPr>
            <a:r>
              <a:rPr lang="el-GR" altLang="el-GR" sz="2400" dirty="0">
                <a:solidFill>
                  <a:schemeClr val="hlink"/>
                </a:solidFill>
              </a:rPr>
              <a:t>Εργασία </a:t>
            </a:r>
            <a:r>
              <a:rPr lang="el-GR" altLang="el-GR" sz="2400" dirty="0"/>
              <a:t>η προσπάθεια (σε εργατοώρες) που απαιτείται σε μια περίοδο χρόνο για την ολοκλήρωση της </a:t>
            </a:r>
            <a:r>
              <a:rPr lang="el-GR" altLang="el-GR" sz="2400" dirty="0" smtClean="0"/>
              <a:t>εργασίας</a:t>
            </a:r>
            <a:r>
              <a:rPr lang="el-GR" altLang="el-GR" sz="2400" dirty="0"/>
              <a:t>,</a:t>
            </a:r>
            <a:endParaRPr lang="en-GB" altLang="el-GR" sz="2400" dirty="0"/>
          </a:p>
          <a:p>
            <a:pPr marL="342900" indent="-342900">
              <a:lnSpc>
                <a:spcPct val="150000"/>
              </a:lnSpc>
              <a:buClr>
                <a:schemeClr val="tx1"/>
              </a:buClr>
              <a:buFont typeface="Arial" panose="020B0604020202020204" pitchFamily="34" charset="0"/>
              <a:buChar char="•"/>
            </a:pPr>
            <a:r>
              <a:rPr lang="el-GR" altLang="el-GR" sz="2400" dirty="0">
                <a:solidFill>
                  <a:schemeClr val="hlink"/>
                </a:solidFill>
              </a:rPr>
              <a:t>Πλήθος πόρων </a:t>
            </a:r>
            <a:r>
              <a:rPr lang="el-GR" altLang="el-GR" sz="2400" dirty="0"/>
              <a:t>οι διαθέσιμοι πόροι στους οποίους ανατίθεται η υλοποίηση της δραστηριότητας</a:t>
            </a:r>
            <a:r>
              <a:rPr lang="en-GB" altLang="el-GR" sz="2400" dirty="0"/>
              <a:t>. </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Παράδειγμα </a:t>
            </a:r>
            <a:endParaRPr lang="el-GR" dirty="0">
              <a:latin typeface="+mn-lt"/>
            </a:endParaRPr>
          </a:p>
        </p:txBody>
      </p:sp>
      <p:sp>
        <p:nvSpPr>
          <p:cNvPr id="10" name="Rectangle 3" descr="Τρεις εργάτες εργάζονται 2 ημέρες για μια δραστηριότητα, δίνοντας 8 εργατοώρες ανά ημέρα, η εργασία (work) που βάζει κάθε πόρος είναι 16 ώρες: (2 days επί  8 hours). &#10;Η συνολική προσπάθεια που δίνουν οι πόροι είναι 24 ώρες ανά ημέρα: (3 painters επί 8 hours). &#10;Η συνολική εργασία (total work) που απαιτεί η δραστηριότητα είναι 48 ώρες: (2 d επί 8 h επί3 r). &#10;Η διάρκεια (duration) είναι 2 ημέρες:48h/(3r επί 8h). &#10;"/>
          <p:cNvSpPr txBox="1">
            <a:spLocks noChangeArrowheads="1"/>
          </p:cNvSpPr>
          <p:nvPr/>
        </p:nvSpPr>
        <p:spPr>
          <a:xfrm>
            <a:off x="467544" y="1556792"/>
            <a:ext cx="8219256"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l-GR" altLang="el-GR" sz="2400" dirty="0"/>
              <a:t>Τρεις εργάτες εργάζονται 2 ημέρες για μια δραστηριότητα, δίνοντας 8 εργατοώρες ανά ημέρα</a:t>
            </a:r>
            <a:r>
              <a:rPr lang="en-GB" altLang="el-GR" sz="2400" dirty="0"/>
              <a:t>, </a:t>
            </a:r>
            <a:r>
              <a:rPr lang="el-GR" altLang="el-GR" sz="2400" b="1" dirty="0">
                <a:solidFill>
                  <a:schemeClr val="hlink"/>
                </a:solidFill>
              </a:rPr>
              <a:t>η εργασία (</a:t>
            </a:r>
            <a:r>
              <a:rPr lang="en-GB" altLang="el-GR" sz="2400" b="1" dirty="0">
                <a:solidFill>
                  <a:schemeClr val="hlink"/>
                </a:solidFill>
              </a:rPr>
              <a:t>work</a:t>
            </a:r>
            <a:r>
              <a:rPr lang="el-GR" altLang="el-GR" sz="2400" b="1" dirty="0">
                <a:solidFill>
                  <a:schemeClr val="hlink"/>
                </a:solidFill>
              </a:rPr>
              <a:t>) που βάζει κάθε πόρος είναι </a:t>
            </a:r>
            <a:r>
              <a:rPr lang="en-GB" altLang="el-GR" sz="2400" b="1" dirty="0">
                <a:solidFill>
                  <a:schemeClr val="hlink"/>
                </a:solidFill>
              </a:rPr>
              <a:t>16 </a:t>
            </a:r>
            <a:r>
              <a:rPr lang="el-GR" altLang="el-GR" sz="2400" b="1" dirty="0">
                <a:solidFill>
                  <a:schemeClr val="hlink"/>
                </a:solidFill>
              </a:rPr>
              <a:t>ώρες</a:t>
            </a:r>
            <a:r>
              <a:rPr lang="en-GB" altLang="el-GR" sz="2400" dirty="0"/>
              <a:t>: (2 days * 8 hours). </a:t>
            </a:r>
          </a:p>
          <a:p>
            <a:r>
              <a:rPr lang="el-GR" altLang="el-GR" sz="2400" dirty="0"/>
              <a:t>Η συνολική προσπάθεια που δίνουν οι πόροι είναι </a:t>
            </a:r>
            <a:r>
              <a:rPr lang="en-GB" altLang="el-GR" sz="2400" b="1" dirty="0">
                <a:solidFill>
                  <a:schemeClr val="hlink"/>
                </a:solidFill>
              </a:rPr>
              <a:t>24 </a:t>
            </a:r>
            <a:r>
              <a:rPr lang="el-GR" altLang="el-GR" sz="2400" b="1" dirty="0">
                <a:solidFill>
                  <a:schemeClr val="hlink"/>
                </a:solidFill>
              </a:rPr>
              <a:t>ώρες ανά ημέρα</a:t>
            </a:r>
            <a:r>
              <a:rPr lang="en-GB" altLang="el-GR" sz="2400" dirty="0"/>
              <a:t>: (3 painters * 8 hours). </a:t>
            </a:r>
          </a:p>
          <a:p>
            <a:r>
              <a:rPr lang="el-GR" altLang="el-GR" sz="2400" dirty="0"/>
              <a:t>Η συνολική εργασία </a:t>
            </a:r>
            <a:r>
              <a:rPr lang="el-GR" altLang="el-GR" sz="2400" b="1" dirty="0">
                <a:solidFill>
                  <a:schemeClr val="hlink"/>
                </a:solidFill>
              </a:rPr>
              <a:t>(</a:t>
            </a:r>
            <a:r>
              <a:rPr lang="en-GB" altLang="el-GR" sz="2400" b="1" dirty="0">
                <a:solidFill>
                  <a:schemeClr val="hlink"/>
                </a:solidFill>
              </a:rPr>
              <a:t>total work</a:t>
            </a:r>
            <a:r>
              <a:rPr lang="el-GR" altLang="el-GR" sz="2400" b="1" dirty="0">
                <a:solidFill>
                  <a:schemeClr val="hlink"/>
                </a:solidFill>
              </a:rPr>
              <a:t>) που απαιτεί η δραστηριότητα είναι </a:t>
            </a:r>
            <a:r>
              <a:rPr lang="en-GB" altLang="el-GR" sz="2400" b="1" dirty="0">
                <a:solidFill>
                  <a:schemeClr val="hlink"/>
                </a:solidFill>
              </a:rPr>
              <a:t>48 </a:t>
            </a:r>
            <a:r>
              <a:rPr lang="el-GR" altLang="el-GR" sz="2400" b="1" dirty="0">
                <a:solidFill>
                  <a:schemeClr val="hlink"/>
                </a:solidFill>
              </a:rPr>
              <a:t>ώρες</a:t>
            </a:r>
            <a:r>
              <a:rPr lang="en-GB" altLang="el-GR" sz="2400" dirty="0"/>
              <a:t>: (2 d*8 h*3</a:t>
            </a:r>
            <a:r>
              <a:rPr lang="el-GR" altLang="el-GR" sz="2400" dirty="0"/>
              <a:t> </a:t>
            </a:r>
            <a:r>
              <a:rPr lang="en-US" altLang="el-GR" sz="2400" dirty="0"/>
              <a:t>r</a:t>
            </a:r>
            <a:r>
              <a:rPr lang="en-GB" altLang="el-GR" sz="2400" dirty="0"/>
              <a:t>). </a:t>
            </a:r>
          </a:p>
          <a:p>
            <a:r>
              <a:rPr lang="el-GR" altLang="el-GR" sz="2400" dirty="0"/>
              <a:t>Η διάρκεια </a:t>
            </a:r>
            <a:r>
              <a:rPr lang="el-GR" altLang="el-GR" sz="2400" b="1" dirty="0">
                <a:solidFill>
                  <a:schemeClr val="hlink"/>
                </a:solidFill>
              </a:rPr>
              <a:t>(</a:t>
            </a:r>
            <a:r>
              <a:rPr lang="en-GB" altLang="el-GR" sz="2400" b="1" dirty="0">
                <a:solidFill>
                  <a:schemeClr val="hlink"/>
                </a:solidFill>
              </a:rPr>
              <a:t>duration</a:t>
            </a:r>
            <a:r>
              <a:rPr lang="el-GR" altLang="el-GR" sz="2400" b="1" dirty="0">
                <a:solidFill>
                  <a:schemeClr val="hlink"/>
                </a:solidFill>
              </a:rPr>
              <a:t>)</a:t>
            </a:r>
            <a:r>
              <a:rPr lang="en-GB" altLang="el-GR" sz="2400" dirty="0"/>
              <a:t> </a:t>
            </a:r>
            <a:r>
              <a:rPr lang="el-GR" altLang="el-GR" sz="2400" dirty="0"/>
              <a:t>είναι </a:t>
            </a:r>
            <a:r>
              <a:rPr lang="en-GB" altLang="el-GR" sz="2400" dirty="0"/>
              <a:t>2 </a:t>
            </a:r>
            <a:r>
              <a:rPr lang="el-GR" altLang="el-GR" sz="2400" dirty="0"/>
              <a:t>ημέρες</a:t>
            </a:r>
            <a:r>
              <a:rPr lang="en-GB" altLang="el-GR" sz="2400" dirty="0"/>
              <a:t>:48h/(3</a:t>
            </a:r>
            <a:r>
              <a:rPr lang="en-US" altLang="el-GR" sz="2400" dirty="0"/>
              <a:t>r</a:t>
            </a:r>
            <a:r>
              <a:rPr lang="en-GB" altLang="el-GR" sz="2400" dirty="0"/>
              <a:t>*8h). </a:t>
            </a:r>
            <a:endParaRPr lang="el-GR" alt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t>Το πρόβλημα</a:t>
            </a:r>
            <a:endParaRPr lang="el-GR" dirty="0">
              <a:latin typeface="+mn-lt"/>
              <a:cs typeface="Times New Roman" pitchFamily="18" charset="0"/>
            </a:endParaRPr>
          </a:p>
        </p:txBody>
      </p:sp>
      <p:sp>
        <p:nvSpPr>
          <p:cNvPr id="2" name="Ορθογώνιο 1"/>
          <p:cNvSpPr/>
          <p:nvPr/>
        </p:nvSpPr>
        <p:spPr>
          <a:xfrm>
            <a:off x="467544" y="1231007"/>
            <a:ext cx="8219256" cy="4745915"/>
          </a:xfrm>
          <a:prstGeom prst="rect">
            <a:avLst/>
          </a:prstGeom>
        </p:spPr>
        <p:txBody>
          <a:bodyPr wrap="square">
            <a:spAutoFit/>
          </a:bodyPr>
          <a:lstStyle/>
          <a:p>
            <a:pPr>
              <a:lnSpc>
                <a:spcPct val="90000"/>
              </a:lnSpc>
            </a:pPr>
            <a:r>
              <a:rPr lang="el-GR" altLang="el-GR" sz="2400" dirty="0" smtClean="0"/>
              <a:t>Η </a:t>
            </a:r>
            <a:r>
              <a:rPr lang="el-GR" altLang="el-GR" sz="2400" dirty="0"/>
              <a:t>εταιρία σας ανέλαβε την υλοποίηση ενός έργου, το οποίο για την ολοκλήρωση του απαιτεί την υλοποίηση 7 επιμέρους δραστηριοτήτων. Οι σχέσεις μεταξύ των δραστηριοτήτων, η διάρκεια (σε ημέρες) κάθε μιας καθώς και ο αριθμός των εργατών που απαιτεί η κάθε δραστηριότητα δίνονται στον πίνακα που ακολουθεί</a:t>
            </a:r>
            <a:r>
              <a:rPr lang="el-GR" altLang="el-GR" sz="2400" dirty="0" smtClean="0"/>
              <a:t>.</a:t>
            </a:r>
          </a:p>
          <a:p>
            <a:pPr>
              <a:lnSpc>
                <a:spcPct val="90000"/>
              </a:lnSpc>
            </a:pPr>
            <a:endParaRPr lang="el-GR" altLang="el-GR" sz="2400" dirty="0"/>
          </a:p>
          <a:p>
            <a:pPr marL="342900" indent="-342900">
              <a:lnSpc>
                <a:spcPct val="90000"/>
              </a:lnSpc>
              <a:buClr>
                <a:schemeClr val="tx1"/>
              </a:buClr>
              <a:buFont typeface="Arial" panose="020B0604020202020204" pitchFamily="34" charset="0"/>
              <a:buChar char="•"/>
            </a:pPr>
            <a:r>
              <a:rPr lang="el-GR" altLang="el-GR" sz="2400" b="1" dirty="0">
                <a:solidFill>
                  <a:schemeClr val="hlink"/>
                </a:solidFill>
              </a:rPr>
              <a:t>Αν υποθέσουμε ότι υπάρχουν διαθέσιμοι 6 εργάτες</a:t>
            </a:r>
            <a:r>
              <a:rPr lang="el-GR" altLang="el-GR" sz="2400" dirty="0"/>
              <a:t> για πλήρη απασχόληση στο έργο, </a:t>
            </a:r>
            <a:endParaRPr lang="el-GR" altLang="el-GR" sz="2400" dirty="0" smtClean="0"/>
          </a:p>
          <a:p>
            <a:pPr marL="342900" indent="-342900">
              <a:lnSpc>
                <a:spcPct val="90000"/>
              </a:lnSpc>
              <a:buClr>
                <a:schemeClr val="tx1"/>
              </a:buClr>
              <a:buFont typeface="Arial" panose="020B0604020202020204" pitchFamily="34" charset="0"/>
              <a:buChar char="•"/>
            </a:pPr>
            <a:endParaRPr lang="el-GR" altLang="el-GR" sz="2400" b="1" u="sng" dirty="0"/>
          </a:p>
          <a:p>
            <a:pPr>
              <a:lnSpc>
                <a:spcPct val="90000"/>
              </a:lnSpc>
            </a:pPr>
            <a:r>
              <a:rPr lang="el-GR" altLang="el-GR" sz="2400" b="1" u="sng" dirty="0" smtClean="0"/>
              <a:t>Τα ζητούμενα είναι:</a:t>
            </a:r>
            <a:endParaRPr lang="el-GR" altLang="el-GR" sz="2400" dirty="0"/>
          </a:p>
          <a:p>
            <a:pPr marL="342900" indent="-342900">
              <a:lnSpc>
                <a:spcPct val="90000"/>
              </a:lnSpc>
              <a:buFont typeface="Arial" panose="020B0604020202020204" pitchFamily="34" charset="0"/>
              <a:buChar char="•"/>
            </a:pPr>
            <a:r>
              <a:rPr lang="el-GR" altLang="el-GR" sz="2400" dirty="0" smtClean="0"/>
              <a:t>Νομίζετε </a:t>
            </a:r>
            <a:r>
              <a:rPr lang="el-GR" altLang="el-GR" sz="2400" dirty="0"/>
              <a:t>ότι μπορεί να υλοποιηθεί το έργο χωρίς παράταση της διάρκειάς του; </a:t>
            </a:r>
          </a:p>
          <a:p>
            <a:pPr marL="342900" indent="-342900">
              <a:lnSpc>
                <a:spcPct val="90000"/>
              </a:lnSpc>
              <a:buFont typeface="Arial" panose="020B0604020202020204" pitchFamily="34" charset="0"/>
              <a:buChar char="•"/>
            </a:pPr>
            <a:r>
              <a:rPr lang="el-GR" altLang="el-GR" sz="2400" dirty="0"/>
              <a:t>Αν όχι, πόσο πρέπει να παραταθεί το έργο;</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Πίνακας δραστηριοτήτων</a:t>
            </a:r>
            <a:endParaRPr lang="el-GR" dirty="0">
              <a:cs typeface="Times New Roman" pitchFamily="18" charset="0"/>
            </a:endParaRPr>
          </a:p>
        </p:txBody>
      </p:sp>
      <p:graphicFrame>
        <p:nvGraphicFramePr>
          <p:cNvPr id="9" name="Group 76" descr="Για τις ανάγκες περιγραφής των δεδομένων του έργου χρησιμοποιούμε πίνακα οκτώ γραμμών και τεσσάρων στηλών. Στην πρώτη γραμμή θέτομε τους τίτλους και η πρώτη στήλη περιέχει τις δραστηριότητες κατά σειρά, 100,101,102,103,104,105 και 106. Στη δεύτερη στήλη έχουμε τις προαπαιτούμενες κατά σειρά η 100 και η 101 είναι αρχικές και δεν έχουν προαπαιτούμενη, η 102 έχει προαπαιτούμενη την 100, η 103 την 101 όπως και η 104, η 105 την 104 και η 106 τις 102, 103 και 105. Στην τρίτη στήλη έχουμε τις διάρκειες κατά σειρά, η 100 διαρκεί 3 ημέρες, η 101 διαρκεί 6 ημέρες, η 102 διαρκεί 5 ημέρες, τόσο η 103, όσο και η 104 έχουν διάρκεια 4 ημερών, η 105 διαρκεί 2 και η 106 διαρκεί 5 ημέρες. Τέλος, στην τέταρτη στήλη βάζουμε τις απαιτήσεις της κάθε δραστηριότητας σε πόρους. Για το παράδειγμά μας υποθέσαμε ότι απαιτείται ένας τύπος ανθρώπινου πόρου οποίος απασχολείται με το Τυπικό ημερολόγιο και οι απαιτήσεις για τη δραστηριότητα 100 είναι 5 πόροι σε όλη τη διάρκειά της, για την 101 4 πόροι, για την 102 2 πόροι, για την 103 3 πόροι, για την 104 2 πόροι, για την 105 1 πόρος και για την 106 2 πόροι."/>
          <p:cNvGraphicFramePr>
            <a:graphicFrameLocks noGrp="1"/>
          </p:cNvGraphicFramePr>
          <p:nvPr>
            <p:ph idx="1"/>
            <p:custDataLst>
              <p:tags r:id="rId2"/>
            </p:custDataLst>
            <p:extLst>
              <p:ext uri="{D42A27DB-BD31-4B8C-83A1-F6EECF244321}">
                <p14:modId xmlns:p14="http://schemas.microsoft.com/office/powerpoint/2010/main" val="212961823"/>
              </p:ext>
            </p:extLst>
          </p:nvPr>
        </p:nvGraphicFramePr>
        <p:xfrm>
          <a:off x="598561" y="1299491"/>
          <a:ext cx="7789863" cy="4649789"/>
        </p:xfrm>
        <a:graphic>
          <a:graphicData uri="http://schemas.openxmlformats.org/drawingml/2006/table">
            <a:tbl>
              <a:tblPr firstRow="1"/>
              <a:tblGrid>
                <a:gridCol w="2559050"/>
                <a:gridCol w="2127250"/>
                <a:gridCol w="1924050"/>
                <a:gridCol w="1179513"/>
              </a:tblGrid>
              <a:tr h="609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700" b="0" i="0" u="none" strike="noStrike" cap="none" normalizeH="0" baseline="0" dirty="0" smtClean="0">
                          <a:ln>
                            <a:noFill/>
                          </a:ln>
                          <a:solidFill>
                            <a:schemeClr val="tx1"/>
                          </a:solidFill>
                          <a:effectLst/>
                          <a:latin typeface="Arial" charset="0"/>
                        </a:rPr>
                        <a:t>Δραστηριότητα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700" b="0" i="0" u="none" strike="noStrike" cap="none" normalizeH="0" baseline="0" smtClean="0">
                          <a:ln>
                            <a:noFill/>
                          </a:ln>
                          <a:solidFill>
                            <a:schemeClr val="tx1"/>
                          </a:solidFill>
                          <a:effectLst/>
                          <a:latin typeface="Arial" charset="0"/>
                        </a:rPr>
                        <a:t>Προαπαιτ.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700" b="0" i="0" u="none" strike="noStrike" cap="none" normalizeH="0" baseline="0" smtClean="0">
                          <a:ln>
                            <a:noFill/>
                          </a:ln>
                          <a:solidFill>
                            <a:schemeClr val="tx1"/>
                          </a:solidFill>
                          <a:effectLst/>
                          <a:latin typeface="Arial" charset="0"/>
                        </a:rPr>
                        <a:t>Διάρκεια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700" b="0" i="0" u="none" strike="noStrike" cap="none" normalizeH="0" baseline="0" smtClean="0">
                          <a:ln>
                            <a:noFill/>
                          </a:ln>
                          <a:solidFill>
                            <a:schemeClr val="tx1"/>
                          </a:solidFill>
                          <a:effectLst/>
                          <a:latin typeface="Arial" charset="0"/>
                        </a:rPr>
                        <a:t>Πόροι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102-103-105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0293"/>
            <a:ext cx="8291264"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altLang="el-GR" dirty="0"/>
              <a:t>Βήμα 1: Εισάγουμε τα δεδομένα </a:t>
            </a:r>
            <a:r>
              <a:rPr lang="el-GR" altLang="el-GR" dirty="0" smtClean="0"/>
              <a:t/>
            </a:r>
            <a:br>
              <a:rPr lang="el-GR" altLang="el-GR" dirty="0" smtClean="0"/>
            </a:br>
            <a:r>
              <a:rPr lang="el-GR" altLang="el-GR" dirty="0" smtClean="0"/>
              <a:t>(1 </a:t>
            </a:r>
            <a:r>
              <a:rPr lang="el-GR" altLang="el-GR" dirty="0"/>
              <a:t>από 2)</a:t>
            </a:r>
            <a:endParaRPr lang="el-GR" dirty="0">
              <a:latin typeface="+mn-lt"/>
              <a:cs typeface="Times New Roman" pitchFamily="18" charset="0"/>
            </a:endParaRPr>
          </a:p>
        </p:txBody>
      </p:sp>
      <p:sp>
        <p:nvSpPr>
          <p:cNvPr id="10" name="Rectangle 4"/>
          <p:cNvSpPr>
            <a:spLocks noChangeArrowheads="1"/>
          </p:cNvSpPr>
          <p:nvPr/>
        </p:nvSpPr>
        <p:spPr bwMode="auto">
          <a:xfrm>
            <a:off x="467544" y="1604173"/>
            <a:ext cx="821925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150000"/>
              </a:lnSpc>
              <a:buFont typeface="Arial" panose="020B0604020202020204" pitchFamily="34" charset="0"/>
              <a:buChar char="•"/>
            </a:pPr>
            <a:r>
              <a:rPr lang="el-GR" altLang="el-GR" sz="2400" dirty="0" smtClean="0"/>
              <a:t>Ελέγχουμε </a:t>
            </a:r>
            <a:r>
              <a:rPr lang="el-GR" altLang="el-GR" sz="2400" dirty="0" smtClean="0">
                <a:solidFill>
                  <a:schemeClr val="hlink"/>
                </a:solidFill>
              </a:rPr>
              <a:t>Έργο/ Ιδιότητες/ Πληροφορίες έργου</a:t>
            </a:r>
            <a:r>
              <a:rPr lang="el-GR" altLang="el-GR" sz="2400" dirty="0" smtClean="0"/>
              <a:t> για την ημέρα έναρξης του έργου,</a:t>
            </a:r>
          </a:p>
          <a:p>
            <a:pPr marL="342900" indent="-342900">
              <a:lnSpc>
                <a:spcPct val="150000"/>
              </a:lnSpc>
              <a:buFont typeface="Arial" panose="020B0604020202020204" pitchFamily="34" charset="0"/>
              <a:buChar char="•"/>
            </a:pPr>
            <a:r>
              <a:rPr lang="el-GR" altLang="el-GR" sz="2400" dirty="0" smtClean="0"/>
              <a:t>Τοποθετούμε το </a:t>
            </a:r>
            <a:r>
              <a:rPr lang="el-GR" altLang="el-GR" sz="2400" dirty="0" smtClean="0">
                <a:solidFill>
                  <a:schemeClr val="hlink"/>
                </a:solidFill>
              </a:rPr>
              <a:t>Πόρος/ Επίπεδο/ Επιλογές ισοστάθμισης </a:t>
            </a:r>
            <a:r>
              <a:rPr lang="el-GR" altLang="el-GR" sz="2400" dirty="0" smtClean="0"/>
              <a:t>στο </a:t>
            </a:r>
            <a:r>
              <a:rPr lang="el-GR" altLang="el-GR" sz="2400" dirty="0" smtClean="0">
                <a:solidFill>
                  <a:schemeClr val="hlink"/>
                </a:solidFill>
              </a:rPr>
              <a:t>Μη αυτόματο,</a:t>
            </a:r>
          </a:p>
          <a:p>
            <a:pPr marL="342900" indent="-342900">
              <a:lnSpc>
                <a:spcPct val="150000"/>
              </a:lnSpc>
              <a:buFont typeface="Arial" panose="020B0604020202020204" pitchFamily="34" charset="0"/>
              <a:buChar char="•"/>
            </a:pPr>
            <a:r>
              <a:rPr lang="el-GR" altLang="el-GR" sz="2400" dirty="0" smtClean="0"/>
              <a:t>Εισάγουμε τα δεδομένα, αγνοώντας προς το παρόν τους πόρους.</a:t>
            </a:r>
          </a:p>
          <a:p>
            <a:pPr marL="342900" indent="-342900">
              <a:lnSpc>
                <a:spcPct val="150000"/>
              </a:lnSpc>
              <a:buFont typeface="Arial" panose="020B0604020202020204" pitchFamily="34" charset="0"/>
              <a:buChar char="•"/>
            </a:pPr>
            <a:r>
              <a:rPr lang="el-GR" altLang="el-GR" sz="2400" dirty="0" smtClean="0"/>
              <a:t>Το αποτέλεσμα είναι:</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0293"/>
            <a:ext cx="8219256"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t>Βήμα 1: Εισάγουμε τα </a:t>
            </a:r>
            <a:r>
              <a:rPr lang="el-GR" altLang="el-GR" dirty="0" smtClean="0"/>
              <a:t>δεδομένα (2 από 2)</a:t>
            </a:r>
            <a:endParaRPr lang="el-GR" dirty="0">
              <a:cs typeface="Times New Roman" pitchFamily="18" charset="0"/>
            </a:endParaRPr>
          </a:p>
        </p:txBody>
      </p:sp>
      <p:pic>
        <p:nvPicPr>
          <p:cNvPr id="8" name="Εικόνα 4" descr="Η εισαγωγή των δεδομένων χωρίς τους πόρους έχει δημιουργήσει 7 ενεργές γραμμές στον πίνακα καταχώρηση και το ανάλογο γράφημα στο χώρο του γραφήματος Gantt της όψης Γράφημα Gantt του λογισμικού μ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416776"/>
            <a:ext cx="7344816" cy="49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116633"/>
            <a:ext cx="8174484" cy="1152128"/>
          </a:xfrm>
        </p:spPr>
        <p:txBody>
          <a:bodyPr>
            <a:noAutofit/>
          </a:bodyPr>
          <a:lstStyle/>
          <a:p>
            <a:r>
              <a:rPr lang="el-GR" altLang="el-GR" dirty="0"/>
              <a:t>Βήμα 2: Δουλεύοντας με </a:t>
            </a:r>
            <a:r>
              <a:rPr lang="el-GR" altLang="el-GR" dirty="0" smtClean="0"/>
              <a:t>πόρους (1 από 2)</a:t>
            </a:r>
            <a:endParaRPr lang="el-GR" dirty="0">
              <a:latin typeface="+mn-lt"/>
              <a:cs typeface="Times New Roman" pitchFamily="18" charset="0"/>
            </a:endParaRPr>
          </a:p>
        </p:txBody>
      </p:sp>
      <p:sp>
        <p:nvSpPr>
          <p:cNvPr id="10" name="TextBox 4"/>
          <p:cNvSpPr txBox="1">
            <a:spLocks noChangeArrowheads="1"/>
          </p:cNvSpPr>
          <p:nvPr>
            <p:custDataLst>
              <p:tags r:id="rId2"/>
            </p:custDataLst>
          </p:nvPr>
        </p:nvSpPr>
        <p:spPr bwMode="auto">
          <a:xfrm>
            <a:off x="467544" y="1862822"/>
            <a:ext cx="817448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50000"/>
              </a:lnSpc>
              <a:buFont typeface="Arial" panose="020B0604020202020204" pitchFamily="34" charset="0"/>
              <a:buChar char="•"/>
            </a:pPr>
            <a:r>
              <a:rPr lang="el-GR" altLang="el-GR" sz="2400" dirty="0" smtClean="0"/>
              <a:t>Επιλέγουμε </a:t>
            </a:r>
            <a:r>
              <a:rPr lang="el-GR" altLang="el-GR" sz="2400" dirty="0" smtClean="0">
                <a:solidFill>
                  <a:schemeClr val="hlink"/>
                </a:solidFill>
              </a:rPr>
              <a:t>Εργασία/ Προβολή/ Φύλλο πόρων,</a:t>
            </a:r>
          </a:p>
          <a:p>
            <a:pPr marL="342900" indent="-342900">
              <a:lnSpc>
                <a:spcPct val="150000"/>
              </a:lnSpc>
              <a:buFont typeface="Arial" panose="020B0604020202020204" pitchFamily="34" charset="0"/>
              <a:buChar char="•"/>
            </a:pPr>
            <a:r>
              <a:rPr lang="el-GR" altLang="el-GR" sz="2400" dirty="0" smtClean="0"/>
              <a:t>Εφόσον δεν υπάρχει διάκριση μεταξύ των πόρων μπορούμε να τους εισάγουμε ως </a:t>
            </a:r>
            <a:r>
              <a:rPr lang="el-GR" altLang="el-GR" sz="2400" dirty="0" smtClean="0">
                <a:solidFill>
                  <a:schemeClr val="hlink"/>
                </a:solidFill>
              </a:rPr>
              <a:t>έναν πόρο</a:t>
            </a:r>
            <a:r>
              <a:rPr lang="el-GR" altLang="el-GR" sz="2400" dirty="0" smtClean="0"/>
              <a:t> με διαθεσιμότητα </a:t>
            </a:r>
            <a:r>
              <a:rPr lang="el-GR" altLang="el-GR" sz="2400" dirty="0" smtClean="0">
                <a:solidFill>
                  <a:schemeClr val="hlink"/>
                </a:solidFill>
              </a:rPr>
              <a:t>6 μονάδων</a:t>
            </a:r>
            <a:r>
              <a:rPr lang="el-GR" altLang="el-GR" sz="2400" dirty="0" smtClean="0"/>
              <a:t>.</a:t>
            </a:r>
          </a:p>
          <a:p>
            <a:pPr marL="342900" indent="-342900">
              <a:lnSpc>
                <a:spcPct val="150000"/>
              </a:lnSpc>
              <a:buFont typeface="Arial" panose="020B0604020202020204" pitchFamily="34" charset="0"/>
              <a:buChar char="•"/>
            </a:pPr>
            <a:r>
              <a:rPr lang="el-GR" altLang="el-GR" sz="2400" dirty="0" smtClean="0"/>
              <a:t>Το αποτέλεσμα είναι:</a:t>
            </a:r>
            <a:endParaRPr lang="el-GR" altLang="el-GR" sz="2400" dirty="0"/>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251520" y="44624"/>
            <a:ext cx="8444036" cy="1368151"/>
          </a:xfrm>
        </p:spPr>
        <p:txBody>
          <a:bodyPr>
            <a:noAutofit/>
          </a:bodyPr>
          <a:lstStyle/>
          <a:p>
            <a:pPr algn="ctr"/>
            <a:r>
              <a:rPr lang="el-GR" altLang="el-GR" sz="4400" dirty="0"/>
              <a:t>Βήμα 2: Δουλεύοντας με πόρους </a:t>
            </a:r>
            <a:r>
              <a:rPr lang="el-GR" altLang="el-GR" sz="4400" dirty="0" smtClean="0"/>
              <a:t/>
            </a:r>
            <a:br>
              <a:rPr lang="el-GR" altLang="el-GR" sz="4400" dirty="0" smtClean="0"/>
            </a:br>
            <a:r>
              <a:rPr lang="el-GR" altLang="el-GR" sz="4400" dirty="0" smtClean="0"/>
              <a:t>(2 </a:t>
            </a:r>
            <a:r>
              <a:rPr lang="el-GR" altLang="el-GR" sz="4400" dirty="0"/>
              <a:t>από 2)</a:t>
            </a:r>
            <a:endParaRPr lang="el-GR" sz="4400" dirty="0">
              <a:latin typeface="+mn-lt"/>
            </a:endParaRPr>
          </a:p>
        </p:txBody>
      </p:sp>
      <p:pic>
        <p:nvPicPr>
          <p:cNvPr id="7" name="Εικόνα 6" descr="Η επιλογή εμφάνισης της όψης Φύλλο πόρων εμφανίζει στην οθόνη του υπολογιστή έναν πίνακα, του οποίου οι στήλες, δηλαδή τα πεδία από αριστερά προς τα δεξιά είναι: η στήλη με το αναγνωριστικό η οποία με το που θα καταχωρήσουμε τον πρώτο πόρο του έργου καθίσταται ενεργή και λαμβάνει τιμή 1 και ούτω καθεξής όπως και με την καταχώρηση των δραστηριοτήτων, η στήλη Δείκτες, η στήλη Όνομα πόρου όπου και πληκτρολογούμε το όνομα του πόρου. Στην περίπτωση του παραδείγματος καθώς θεωρούμε έναν τύπο πόρου και όσες μονάδες του είναι διαθέσιμες υποθέτουμε ότι θα είναι σε όλη τη διάρκεια του έργου πληκτρολογήσαμε τη λέξη ΕΡΓΑΖΟΜΕΝΟΙ. Ακριβώς δίπλα είναι η στήλη Τύπος. Η στήλη αυτή σε κάθε περίπτωση μπορεί να λάβει 3 τιμές. Την τιμή Εργασία η οποία εμφανίζεται αμέσως μετά τη πληκτρολόγηση του ονόματος του πόρου και την οποία θα διατηρήσουμε και στο παράδειγμά μας. Εναλλακτικά οι άλλες τιμές είναι Υλικό και Κόστος. Αμέσως μετά ακολουθεί η στήλη ετικέτα υλικού η οποία ενεργοποιείται μόνο όταν στο τύπο επιλέξουμε την τιμή Υλικό. Αμέσως μετά έχουμε τη στήλη Αρχικά, η οποία ενημερώνεται άσχετα με τον τύπο του πόρου και εμφανίζει το αρχικό γράμμα του ονόματος που πληκτρολογήσαμε στη στήλη όνομα πόρου. Καθώς βέβαια πολλοί πόροι μπορεί να αρχίζουν με το ίδιο γράμμα και για αποφυγή συγχύσεων το λογισμικό μας δίνει τη δυνατότητα να αλλάξουμε την τιμή δίνοντας και περισσότερους χαρακτήρες. Στο παράδειγμά μας στη στήλη αυτή εμφανίστηκε το Ε. Ακολουθεί η στήλη Ομάδα, όπου μπορούμε να πληκτρολογήσουμε την Ομάδα πόρων στην οποία ανήκει ο συγκεκριμένος. Για το παράδειγμά μας αφήνουμε το πεδίο κενό. Στην επόμενη στήλη εμφανίζεται η διαθεσιμότητα του πόρου υπό τον τίτλο Μέγιστες μονάδες. Στην περίπτωση του παραδείγματος και καθώς έχουμε 6 διαθέσιμους πόρους πληκτρολογούμε τον αριθμό 6, οποίος δηλώνει ότι στην τρέχουσα χρονική περίοδο ο πόρος εργαζόμενοι μπορεί να δώσει κατά το πενθήμερο έξι επί οκτώ, δηλαδή 48 εργατοώρες καθημερινά. Όταν στον τύπο έχουμε Υλικό ή Κόστος η στήλη αυτή είναι μη ενεργή. Το ίδιο ισχύει και για την επόμενη στήλη, η οποία ονομάζεται Τυπική χρέωση και χρησιμοποιείται για να δηλώσουμε τη μισθολογική κλίμακα του πόρου, δηλαδή πόσο αμείβεται σε € ανά ώρα εργασίας. Για το παράδειγμα δεν θέσαμε ζήτημα αμοιβής επομένως θα εμφανίζεται η τιμή 0 €/ώρα. Γενικότερα όπου μπαίνει ζήτημα μισθολογικού κόστους μπορούμε να δηλώσουμε την αμοιβή ανά διαφορετική χρονική μονάδα, πχ ανά ημέρα, μήνα κλπ, αν αυτό είναι αναγκαίο. Ακολουθεί η στήλη χρέωση υπερωριών η οποία επίσης για το παράδειγμα έχει την τιμή 0€/ώρα και αναφέρεται σε μισθολογικό κόστος πέραν του οκταώρου. Παρόμοια είναι και η λογική της επόμενης στήλης με τίτλο Κόστος/Χρήση η οποία δεν ενεργοποιείται μόνο στο τύπο πόρου Κόστος και η οποία εμφανίζει το σωρευτικό κόστος του πόρου. Στο παράδειγμά μας η τιμή θα είναι 0€. Ακριβώς μετά ακολουθεί η στήλη με τίτλο προσαύξηση σε και η οποία λαμβάνει τις τιμές Έναρξη, Προεκτίμηση και Λήξη. Η πληροφορία εδώ αφορά στον τρόπο με τον οποίο χρεώνεται το κόστος χρησιμοποίησης του πόρου στο κόστος μιας εργασίας. Στο παράδειγμα η τιμή είναι Προεκτίμηση που δηλώνει αναλογική κατανομή του κόστους, πλην όμως είναι χωρίς νόημα γιατί ο πόρος μας δεν έχει αμοιβή. Ακολουθεί η στήλη ημερολόγιο βάσης στην οποία έχουμε τιμές μόνο για τον Τύπο πόρου Εργασία και για το παράδειγμά μας έχουμε το Τυπικό ημερολόγιο. Σημειώστε εδώ ότι αν θέλουμε να ορίσουμε ημερομηνίες αδειών του πόρου μπορούμε και πρέπει να δημιουργήσουμε ένα προσαρμοσμένο στον πόρο ημερολόγιο και να το ενεργοποιήσουμε στη στήλη αυτή. Τέλος, υπάρχει η στήλη Κωδικός στην οποία προαιρετικά μπορούμε να εισάγουμε κωδικοποίση των πόρω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84784"/>
            <a:ext cx="7272808" cy="491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sz="4000" dirty="0" smtClean="0"/>
              <a:t>Κάνουμε αναθέσεις (</a:t>
            </a:r>
            <a:r>
              <a:rPr lang="en-US" altLang="el-GR" sz="4000" dirty="0" smtClean="0"/>
              <a:t>allocation</a:t>
            </a:r>
            <a:r>
              <a:rPr lang="el-GR" altLang="el-GR" sz="4000" dirty="0" smtClean="0"/>
              <a:t>)</a:t>
            </a:r>
            <a:endParaRPr lang="el-GR" sz="4000" dirty="0"/>
          </a:p>
        </p:txBody>
      </p:sp>
      <p:pic>
        <p:nvPicPr>
          <p:cNvPr id="6" name="Εικόνα 11" descr="Για την πιο απλή διαδικασία ανάθεσης μιας δραστηριότητας σε πόρους κάναμε διπλό αριστερό κλικ στη δραστηριότητα 100 και εμφανίζεται το πλαίσιο διαλόγου Πληροφορίες εργασίας. Η τρίτη καρτέλα του αναφέρεται στους πόρους. Κάτω από το πεδίο Όνομα που στην περίπτωσή μας έχει την τιμή 100 εμφανίζεται πίνακας με 4 στήλες. Στην πρώτη στήλη με τίτλο Όνομα πόρου επιλέγουμε με το βέλος κύλισης τον πόρο που επιθυμούμε. Στην περίπτωσή μας επιλέξαμε ΕΡΓΑΖΟΜΕΝΟΙ. Ακριβώς δίπλα αφήνουμε κενή την τιμή της στήλης Κάτοχος ανάθεσης, η οποία μας πληροφορεί ποιος από τους χρήστες όρισε την ανάθεση αυτή. Δίπλα είναι η στήλη Μονάδες, στην οποία καταχωρούμε το πλήθος των πόρων που απαιτεί η δραστηριότητα 100 για να υλοποιηθεί, στην περίπτωσή μας 5 μονάδες και τέλος, υπάρχει η στήλη Κόστος που λαμβάνει αυτόματα τιμή μετά το ΟΚ ανάλογη με την αμοιβή του πόρου. Στην περίπτωσή μας το κόστος μετά την ανάθεση θα είναι μηδενικό. "/>
          <p:cNvPicPr>
            <a:picLocks noChangeAspect="1" noChangeArrowheads="1"/>
          </p:cNvPicPr>
          <p:nvPr/>
        </p:nvPicPr>
        <p:blipFill>
          <a:blip r:embed="rId3">
            <a:extLst>
              <a:ext uri="{28A0092B-C50C-407E-A947-70E740481C1C}">
                <a14:useLocalDpi xmlns:a14="http://schemas.microsoft.com/office/drawing/2010/main" val="0"/>
              </a:ext>
            </a:extLst>
          </a:blip>
          <a:srcRect l="18750" t="23560" r="19797" b="27365"/>
          <a:stretch>
            <a:fillRect/>
          </a:stretch>
        </p:blipFill>
        <p:spPr bwMode="auto">
          <a:xfrm>
            <a:off x="486863" y="1700808"/>
            <a:ext cx="8045577" cy="35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descr="."/>
          <p:cNvSpPr txBox="1">
            <a:spLocks noChangeArrowheads="1"/>
          </p:cNvSpPr>
          <p:nvPr/>
        </p:nvSpPr>
        <p:spPr bwMode="auto">
          <a:xfrm>
            <a:off x="3962400" y="3434556"/>
            <a:ext cx="2667000" cy="369888"/>
          </a:xfrm>
          <a:prstGeom prst="rect">
            <a:avLst/>
          </a:prstGeom>
          <a:solidFill>
            <a:schemeClr val="accent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dirty="0"/>
              <a:t>Η ανάγκη σε πόρους</a:t>
            </a:r>
          </a:p>
        </p:txBody>
      </p:sp>
      <p:sp>
        <p:nvSpPr>
          <p:cNvPr id="8" name="Text Box 6" descr="."/>
          <p:cNvSpPr txBox="1">
            <a:spLocks noChangeArrowheads="1"/>
          </p:cNvSpPr>
          <p:nvPr/>
        </p:nvSpPr>
        <p:spPr bwMode="auto">
          <a:xfrm>
            <a:off x="922412" y="3241675"/>
            <a:ext cx="1600200" cy="377825"/>
          </a:xfrm>
          <a:prstGeom prst="rect">
            <a:avLst/>
          </a:prstGeom>
          <a:solidFill>
            <a:schemeClr val="accent1"/>
          </a:solidFill>
          <a:ln w="9525">
            <a:solidFill>
              <a:schemeClr val="hlink"/>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dirty="0"/>
              <a:t>Ο πόρος</a:t>
            </a:r>
          </a:p>
        </p:txBody>
      </p:sp>
      <p:sp>
        <p:nvSpPr>
          <p:cNvPr id="10" name="Text Box 5" descr="."/>
          <p:cNvSpPr txBox="1">
            <a:spLocks noChangeArrowheads="1"/>
          </p:cNvSpPr>
          <p:nvPr/>
        </p:nvSpPr>
        <p:spPr bwMode="auto">
          <a:xfrm>
            <a:off x="1722512" y="2270199"/>
            <a:ext cx="2057400" cy="366713"/>
          </a:xfrm>
          <a:prstGeom prst="rect">
            <a:avLst/>
          </a:prstGeom>
          <a:solidFill>
            <a:schemeClr val="accent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dirty="0"/>
              <a:t>Η δραστηριότητα</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Επαρκούν οι πόροι</a:t>
            </a:r>
            <a:r>
              <a:rPr lang="el-GR" altLang="el-GR" sz="4000" dirty="0" smtClean="0"/>
              <a:t>; (1 από 2)</a:t>
            </a:r>
            <a:endParaRPr lang="el-GR" sz="4000" dirty="0"/>
          </a:p>
        </p:txBody>
      </p:sp>
      <p:pic>
        <p:nvPicPr>
          <p:cNvPr id="6" name="Θέση περιεχομένου 3" descr="Με την ολοκλήρωση των αναθέσεων ας συζητήσουμε πως διαμορφώνεται η όψη Γράφημα Gantt. Στη στήλη δείκτες και για τις πρώτες πέντε δραστηριότητες εμφανίζεται ένα κόκκινο ανθρωπάκι, το οποίο δηλώνει ότι οι αναθέσεις που κάναμε στις δραστηριότητες αυτές είναι περισσότερες από τη διαθεσιμότητα των πόρων."/>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89856"/>
            <a:ext cx="8153400" cy="4343400"/>
          </a:xfrm>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Επαρκούν οι πόροι; </a:t>
            </a:r>
            <a:r>
              <a:rPr lang="el-GR" altLang="el-GR" sz="4000" dirty="0" smtClean="0"/>
              <a:t>(2 </a:t>
            </a:r>
            <a:r>
              <a:rPr lang="el-GR" altLang="el-GR" sz="4000" dirty="0"/>
              <a:t>από 2)</a:t>
            </a:r>
            <a:endParaRPr lang="el-GR" sz="4000" dirty="0"/>
          </a:p>
        </p:txBody>
      </p:sp>
      <p:pic>
        <p:nvPicPr>
          <p:cNvPr id="6" name="Εικόνα 8" descr="Για τον εντοπισμό της επάρκειας ή μη των πόρων επιλέξαμε την όψη Γράφημα πόρων. Η οθόνη χωρίζεται σε δύο τμήματα. Το μικρότερο αριστερά, εμφανίζει ένα υπόμνημα με το όνομα του πόρου, στην περίπτωσή μας ΕΡΓΑΖΟΜΕΝΟΙ, όπου με ΜΠΛΕ χρώμα δηλώνονται οι πόροι που έχουν εκχωρηθεί σε δραστηριότητες σε δεδομένη χρονική στιγμή και με ΚΟΚΚΙΝΟ εμφανίζεται ο όγκος της υπερανάθεσης που πιθανά προκύπτει όπως και στην περίπτωσή μας. Αν είχαμε περισσότερους από ένα πόρο μπορούμε να δούμε την εικόνα και των άλλων μετακινούμενοι με το βέλος κύλισης που βρίσκεται στο κάτω τμήμα της οθόνης.&#10;Στο μεγαλύτερο χώρο στο δεξί μέρος της οθόνης εμφανίζεται το γράφημα του πόρου. Ανάλογα με τη διαθεσιμότητα η οποία έχει δηλωθεί στο φύλλο πόρων, θυμηθείτε ότι δηλώσαμε 6 ΕΡΓΑΖΟΜΕΝΟΥΣ, εμφανίζεται οριζόντια μαύρη γραμμή παράλληλη στον άξονα του χρόνου στο ύψος της διαθεσιμότητας, στην περίπτωσή μας στο 6. Ανάλογα με την κλίμακα του χρόνου ε κάθε χρονική στιγμή εμφανίζεται ένα ορθογώνιο παραλληλόγραμμο με βάση τη μονάδα του χρόνου και ύψος τους πόρους που χρησιμοποιούνται στη δεδομένης στιγμή. Καθώς για το παράδειγμά μας η κλίμακα του χρόνου μετράει τις ημέρες για τις 3 πρώτες ημέρες το παραλληλόγραμμο έχει ύψος 9 καθώς απαιτούνται τόσοι πόροι στο χρονοδιάγραμμα και για τις επόμενες 2 ημέρες έχει ύψος 6. Μέχρι το 6 το χρώμα εσωτερικά είναι ΜΠΛΕ ενώ πάνω από το 6 γίνεται ΚΟΚΚΙΝΟ δηλώνοντας το πρόβλημα της υπερανάθεσης του όρου.&#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7"/>
            <a:ext cx="8128526" cy="453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Χρήση πόρων  – Χρήση </a:t>
            </a:r>
            <a:r>
              <a:rPr lang="el-GR" altLang="el-GR" sz="4000" dirty="0" smtClean="0"/>
              <a:t>εργασιών</a:t>
            </a:r>
            <a:br>
              <a:rPr lang="el-GR" altLang="el-GR" sz="4000" dirty="0" smtClean="0"/>
            </a:br>
            <a:r>
              <a:rPr lang="el-GR" altLang="el-GR" sz="4000" dirty="0" smtClean="0"/>
              <a:t>(1 από 3)</a:t>
            </a:r>
            <a:endParaRPr lang="el-GR" sz="4000" dirty="0"/>
          </a:p>
        </p:txBody>
      </p:sp>
      <p:sp>
        <p:nvSpPr>
          <p:cNvPr id="2" name="Ορθογώνιο 1"/>
          <p:cNvSpPr/>
          <p:nvPr/>
        </p:nvSpPr>
        <p:spPr>
          <a:xfrm>
            <a:off x="470248" y="2204864"/>
            <a:ext cx="8219256" cy="2677656"/>
          </a:xfrm>
          <a:prstGeom prst="rect">
            <a:avLst/>
          </a:prstGeom>
        </p:spPr>
        <p:txBody>
          <a:bodyPr wrap="square">
            <a:spAutoFit/>
          </a:bodyPr>
          <a:lstStyle/>
          <a:p>
            <a:pPr marL="342900" indent="-342900">
              <a:buClr>
                <a:schemeClr val="tx1"/>
              </a:buClr>
              <a:buFont typeface="Arial" panose="020B0604020202020204" pitchFamily="34" charset="0"/>
              <a:buChar char="•"/>
            </a:pPr>
            <a:r>
              <a:rPr lang="el-GR" altLang="el-GR" sz="2400" b="1" dirty="0" smtClean="0">
                <a:solidFill>
                  <a:schemeClr val="hlink"/>
                </a:solidFill>
              </a:rPr>
              <a:t>Χρήση πόρων</a:t>
            </a:r>
          </a:p>
          <a:p>
            <a:r>
              <a:rPr lang="el-GR" altLang="el-GR" sz="2400" dirty="0" smtClean="0"/>
              <a:t>Απαντάει στο ερώτημα “Σε ποιες δραστηριότητες αφιερώνουν και πόση εργασία οι πόροι σε δεδομένη μονάδα χρόνου”,</a:t>
            </a:r>
          </a:p>
          <a:p>
            <a:endParaRPr lang="el-GR" altLang="el-GR" sz="2400" dirty="0" smtClean="0"/>
          </a:p>
          <a:p>
            <a:pPr marL="342900" indent="-342900">
              <a:buClr>
                <a:schemeClr val="tx1"/>
              </a:buClr>
              <a:buFont typeface="Arial" panose="020B0604020202020204" pitchFamily="34" charset="0"/>
              <a:buChar char="•"/>
            </a:pPr>
            <a:r>
              <a:rPr lang="el-GR" altLang="el-GR" sz="2400" b="1" dirty="0" smtClean="0">
                <a:solidFill>
                  <a:schemeClr val="hlink"/>
                </a:solidFill>
              </a:rPr>
              <a:t>Χρήση εργασιών</a:t>
            </a:r>
          </a:p>
          <a:p>
            <a:r>
              <a:rPr lang="el-GR" altLang="el-GR" sz="2400" dirty="0" smtClean="0"/>
              <a:t>Απαντάει στο ερώτημα “Ποια δραστηριότητα καταναλώνει και πόση εργασία κάθε πόρου σε δεδομένη μονάδα χρόνου”.</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Χρήση πόρων  – Χρήση εργασιών</a:t>
            </a:r>
            <a:br>
              <a:rPr lang="el-GR" altLang="el-GR" sz="4000" dirty="0"/>
            </a:br>
            <a:r>
              <a:rPr lang="el-GR" altLang="el-GR" sz="4000" dirty="0" smtClean="0"/>
              <a:t>(2 </a:t>
            </a:r>
            <a:r>
              <a:rPr lang="el-GR" altLang="el-GR" sz="4000" dirty="0"/>
              <a:t>από 3)</a:t>
            </a:r>
            <a:endParaRPr lang="el-GR" sz="4000" dirty="0"/>
          </a:p>
        </p:txBody>
      </p:sp>
      <p:sp>
        <p:nvSpPr>
          <p:cNvPr id="2" name="Ορθογώνιο 1" descr="Επιλέγουμε γράφημα Gantt,&#10;  &#10;Επιλέγουμε Προβολή/ Διαίρεση προβολής/ Λεπτομέρειες,&#10; &#10;Έχοντας επιλεγμένο το κάτω παράθυρο, επιλέγουμε Εργασία/ Προβολή/ Γράφημα πόρων.&#10;&#10;&#10;"/>
          <p:cNvSpPr/>
          <p:nvPr/>
        </p:nvSpPr>
        <p:spPr>
          <a:xfrm>
            <a:off x="467544" y="2254220"/>
            <a:ext cx="8219256" cy="3046988"/>
          </a:xfrm>
          <a:prstGeom prst="rect">
            <a:avLst/>
          </a:prstGeom>
        </p:spPr>
        <p:txBody>
          <a:bodyPr wrap="square">
            <a:spAutoFit/>
          </a:bodyPr>
          <a:lstStyle/>
          <a:p>
            <a:pPr marL="342900" indent="-342900">
              <a:buClr>
                <a:schemeClr val="tx1"/>
              </a:buClr>
              <a:buFont typeface="Arial" panose="020B0604020202020204" pitchFamily="34" charset="0"/>
              <a:buChar char="•"/>
            </a:pPr>
            <a:r>
              <a:rPr lang="el-GR" altLang="el-GR" sz="2400" dirty="0"/>
              <a:t>Επιλέγουμε </a:t>
            </a:r>
            <a:r>
              <a:rPr lang="el-GR" altLang="el-GR" sz="2400" dirty="0">
                <a:solidFill>
                  <a:schemeClr val="hlink"/>
                </a:solidFill>
              </a:rPr>
              <a:t>γράφημα </a:t>
            </a:r>
            <a:r>
              <a:rPr lang="en-US" altLang="el-GR" sz="2400" dirty="0" smtClean="0">
                <a:solidFill>
                  <a:schemeClr val="hlink"/>
                </a:solidFill>
              </a:rPr>
              <a:t>Gantt</a:t>
            </a:r>
            <a:r>
              <a:rPr lang="el-GR" altLang="el-GR" sz="2400" dirty="0" smtClean="0">
                <a:solidFill>
                  <a:schemeClr val="hlink"/>
                </a:solidFill>
              </a:rPr>
              <a:t>,</a:t>
            </a:r>
          </a:p>
          <a:p>
            <a:pPr marL="342900" indent="-342900">
              <a:buClr>
                <a:schemeClr val="tx1"/>
              </a:buClr>
              <a:buFont typeface="Arial" panose="020B0604020202020204" pitchFamily="34" charset="0"/>
              <a:buChar char="•"/>
            </a:pPr>
            <a:endParaRPr lang="en-US" altLang="el-GR" sz="2400" dirty="0">
              <a:solidFill>
                <a:schemeClr val="hlink"/>
              </a:solidFill>
            </a:endParaRPr>
          </a:p>
          <a:p>
            <a:pPr marL="342900" indent="-342900">
              <a:buClr>
                <a:schemeClr val="tx1"/>
              </a:buClr>
              <a:buFont typeface="Arial" panose="020B0604020202020204" pitchFamily="34" charset="0"/>
              <a:buChar char="•"/>
            </a:pPr>
            <a:r>
              <a:rPr lang="el-GR" altLang="el-GR" sz="2400" dirty="0"/>
              <a:t>Επιλέγουμε </a:t>
            </a:r>
            <a:r>
              <a:rPr lang="el-GR" altLang="el-GR" sz="2400" dirty="0">
                <a:solidFill>
                  <a:schemeClr val="hlink"/>
                </a:solidFill>
              </a:rPr>
              <a:t>Προβολή</a:t>
            </a:r>
            <a:r>
              <a:rPr lang="en-US" altLang="el-GR" sz="2400" dirty="0">
                <a:solidFill>
                  <a:schemeClr val="hlink"/>
                </a:solidFill>
              </a:rPr>
              <a:t>/ </a:t>
            </a:r>
            <a:r>
              <a:rPr lang="el-GR" altLang="el-GR" sz="2400" dirty="0">
                <a:solidFill>
                  <a:schemeClr val="hlink"/>
                </a:solidFill>
              </a:rPr>
              <a:t>Διαίρεση προβολής/ </a:t>
            </a:r>
            <a:r>
              <a:rPr lang="el-GR" altLang="el-GR" sz="2400" dirty="0" smtClean="0">
                <a:solidFill>
                  <a:schemeClr val="hlink"/>
                </a:solidFill>
              </a:rPr>
              <a:t>Λεπτομέρειες,</a:t>
            </a:r>
          </a:p>
          <a:p>
            <a:pPr>
              <a:buClr>
                <a:schemeClr val="tx1"/>
              </a:buClr>
            </a:pPr>
            <a:r>
              <a:rPr lang="en-US" altLang="el-GR" sz="2400" dirty="0" smtClean="0">
                <a:solidFill>
                  <a:schemeClr val="hlink"/>
                </a:solidFill>
              </a:rPr>
              <a:t> </a:t>
            </a:r>
            <a:endParaRPr lang="en-US" altLang="el-GR" sz="2400" dirty="0">
              <a:solidFill>
                <a:schemeClr val="hlink"/>
              </a:solidFill>
            </a:endParaRPr>
          </a:p>
          <a:p>
            <a:pPr marL="342900" indent="-342900">
              <a:buClr>
                <a:schemeClr val="tx1"/>
              </a:buClr>
              <a:buFont typeface="Arial" panose="020B0604020202020204" pitchFamily="34" charset="0"/>
              <a:buChar char="•"/>
            </a:pPr>
            <a:r>
              <a:rPr lang="el-GR" altLang="el-GR" sz="2400" dirty="0"/>
              <a:t>Έχοντας επιλεγμένο το κάτω παράθυρο, επιλέγουμε </a:t>
            </a:r>
            <a:r>
              <a:rPr lang="el-GR" altLang="el-GR" sz="2400" dirty="0">
                <a:solidFill>
                  <a:schemeClr val="hlink"/>
                </a:solidFill>
              </a:rPr>
              <a:t>Εργασία</a:t>
            </a:r>
            <a:r>
              <a:rPr lang="en-US" altLang="el-GR" sz="2400" dirty="0">
                <a:solidFill>
                  <a:schemeClr val="hlink"/>
                </a:solidFill>
              </a:rPr>
              <a:t>/ </a:t>
            </a:r>
            <a:r>
              <a:rPr lang="el-GR" altLang="el-GR" sz="2400" dirty="0">
                <a:solidFill>
                  <a:schemeClr val="hlink"/>
                </a:solidFill>
              </a:rPr>
              <a:t>Προβολή/ Γράφημα </a:t>
            </a:r>
            <a:r>
              <a:rPr lang="el-GR" altLang="el-GR" sz="2400" dirty="0" smtClean="0">
                <a:solidFill>
                  <a:schemeClr val="hlink"/>
                </a:solidFill>
              </a:rPr>
              <a:t>πόρων.</a:t>
            </a:r>
            <a:endParaRPr lang="en-US" altLang="el-GR" sz="2400" dirty="0">
              <a:solidFill>
                <a:schemeClr val="hlink"/>
              </a:solidFill>
            </a:endParaRPr>
          </a:p>
          <a:p>
            <a:pPr marL="342900" indent="-342900">
              <a:buClr>
                <a:schemeClr val="tx1"/>
              </a:buClr>
              <a:buFont typeface="Arial" panose="020B0604020202020204" pitchFamily="34" charset="0"/>
              <a:buChar char="•"/>
            </a:pPr>
            <a:endParaRPr lang="en-US" altLang="el-GR" sz="2400" dirty="0"/>
          </a:p>
          <a:p>
            <a:pPr marL="342900" indent="-342900">
              <a:buClr>
                <a:schemeClr val="tx1"/>
              </a:buClr>
              <a:buFont typeface="Arial" panose="020B0604020202020204" pitchFamily="34" charset="0"/>
              <a:buChar char="•"/>
            </a:pP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Χρήση πόρων  – Χρήση εργασιών</a:t>
            </a:r>
            <a:br>
              <a:rPr lang="el-GR" altLang="el-GR" sz="4000" dirty="0"/>
            </a:br>
            <a:r>
              <a:rPr lang="el-GR" altLang="el-GR" sz="4000" dirty="0" smtClean="0"/>
              <a:t>(3 </a:t>
            </a:r>
            <a:r>
              <a:rPr lang="el-GR" altLang="el-GR" sz="4000" dirty="0"/>
              <a:t>από 3)</a:t>
            </a:r>
            <a:endParaRPr lang="el-GR" sz="4000" dirty="0"/>
          </a:p>
        </p:txBody>
      </p:sp>
      <p:pic>
        <p:nvPicPr>
          <p:cNvPr id="6" name="Θέση περιεχομένου 8" descr="Ο συνδυασμός αυτός μπορεί να μας βοηθήσει στον εντοπισμό του προβλήματος. Πως δηλαδή προκύψαν οι υπεραναθέσεις; Από το γράφημα Gantt στο πάνω τμήμα της οθόνης προκύπτει ότι σύμφωνα με το χρονοδιάγραμμα κατά τις 3 πρώτες ημέρες εκτελούνται οι δραστηριότητες 100 και 101, που απαιτούν αντίστοιχα 5 και 4 πόρους επομένως προκύπτει ανάγκη για 9 πόρους οπότε έχουμε πρόβλημα καθώς η διαθεσιμότητα είναι μόνο 6 πόροι."/>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83568" y="1412776"/>
            <a:ext cx="7774632" cy="4890864"/>
          </a:xfrm>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810767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lvl="0">
              <a:buFont typeface="Wingdings" panose="05000000000000000000" pitchFamily="2" charset="2"/>
              <a:buChar char="§"/>
            </a:pPr>
            <a:r>
              <a:rPr lang="el-GR" sz="2800" dirty="0" smtClean="0">
                <a:solidFill>
                  <a:prstClr val="black"/>
                </a:solidFill>
              </a:rPr>
              <a:t>Κατανόηση του ρόλου των πόρων στο χρονοδιάγραμμα,</a:t>
            </a:r>
          </a:p>
          <a:p>
            <a:pPr lvl="0">
              <a:buFont typeface="Wingdings" panose="05000000000000000000" pitchFamily="2" charset="2"/>
              <a:buChar char="§"/>
            </a:pPr>
            <a:r>
              <a:rPr lang="el-GR" sz="2800" dirty="0" smtClean="0">
                <a:solidFill>
                  <a:prstClr val="black"/>
                </a:solidFill>
              </a:rPr>
              <a:t>Ικανότητα ανάθεσης των δραστηριοτήτων στους πόρους,</a:t>
            </a:r>
          </a:p>
          <a:p>
            <a:pPr lvl="0">
              <a:buFont typeface="Wingdings" panose="05000000000000000000" pitchFamily="2" charset="2"/>
              <a:buChar char="§"/>
            </a:pPr>
            <a:r>
              <a:rPr lang="el-GR" sz="2800" dirty="0" smtClean="0">
                <a:solidFill>
                  <a:prstClr val="black"/>
                </a:solidFill>
              </a:rPr>
              <a:t>Χρονοδιάγραμμα και κοστολόγηση της χρήσης πόρων,</a:t>
            </a:r>
          </a:p>
          <a:p>
            <a:pPr lvl="0">
              <a:buFont typeface="Wingdings" panose="05000000000000000000" pitchFamily="2" charset="2"/>
              <a:buChar char="§"/>
            </a:pPr>
            <a:r>
              <a:rPr lang="el-GR" sz="2800" dirty="0" smtClean="0">
                <a:solidFill>
                  <a:prstClr val="black"/>
                </a:solidFill>
              </a:rPr>
              <a:t>Κατανόηση της έννοιας του εφικτού χρονοδιαγράμματος.</a:t>
            </a:r>
          </a:p>
          <a:p>
            <a:pPr>
              <a:buFont typeface="Wingdings" pitchFamily="2" charset="2"/>
              <a:buChar char="§"/>
            </a:pP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3312368"/>
          </a:xfrm>
        </p:spPr>
        <p:txBody>
          <a:bodyPr>
            <a:noAutofit/>
          </a:bodyPr>
          <a:lstStyle/>
          <a:p>
            <a:r>
              <a:rPr lang="el-GR" altLang="el-GR" sz="2800" dirty="0" smtClean="0"/>
              <a:t>Οι πόροι στο λογισμικό,</a:t>
            </a:r>
          </a:p>
          <a:p>
            <a:pPr lvl="0"/>
            <a:r>
              <a:rPr lang="el-GR" altLang="el-GR" sz="2800" dirty="0">
                <a:solidFill>
                  <a:prstClr val="black"/>
                </a:solidFill>
              </a:rPr>
              <a:t>Οι αναθέσεις των δραστηριοτήτων σε πόρους,</a:t>
            </a:r>
          </a:p>
          <a:p>
            <a:r>
              <a:rPr lang="el-GR" altLang="el-GR" sz="2800" dirty="0" smtClean="0"/>
              <a:t>Οι όψεις Φύλλο πόρων, Γράφημα πόρων,</a:t>
            </a:r>
          </a:p>
          <a:p>
            <a:r>
              <a:rPr lang="el-GR" altLang="el-GR" sz="2800" dirty="0" smtClean="0"/>
              <a:t>Οι προβολές χρήση πόρων και χρήση εργασιών.</a:t>
            </a:r>
          </a:p>
          <a:p>
            <a:endParaRPr lang="el-GR" altLang="el-GR" sz="2800" dirty="0" smtClean="0"/>
          </a:p>
          <a:p>
            <a:endParaRPr lang="el-GR" altLang="el-GR" sz="2800" dirty="0" smtClean="0"/>
          </a:p>
          <a:p>
            <a:pPr>
              <a:buFont typeface="Wingdings" panose="05000000000000000000" pitchFamily="2" charset="2"/>
              <a:buChar char="§"/>
            </a:pPr>
            <a:endParaRPr lang="el-GR" alt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altLang="el-GR" dirty="0"/>
              <a:t>Εισαγωγή Πόρων</a:t>
            </a:r>
            <a:endParaRPr lang="el-GR" dirty="0">
              <a:latin typeface="+mn-lt"/>
            </a:endParaRPr>
          </a:p>
        </p:txBody>
      </p:sp>
      <p:sp>
        <p:nvSpPr>
          <p:cNvPr id="7" name="Rectangle 330" descr="Αλληλουχίες,&#10;&#10;Περιορισμούς,&#10;&#10;Διακοπές / Αργίες – Ημερολόγιο.&#10;&#10;&#10;Θυμόμαστε ότι:&#10; διάρκεια = εργασία/πλήθος πόρων &#10;"/>
          <p:cNvSpPr>
            <a:spLocks noChangeArrowheads="1"/>
          </p:cNvSpPr>
          <p:nvPr/>
        </p:nvSpPr>
        <p:spPr bwMode="auto">
          <a:xfrm>
            <a:off x="467544" y="1571015"/>
            <a:ext cx="8219256"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342900" indent="-342900">
              <a:buFont typeface="Arial" panose="020B0604020202020204" pitchFamily="34" charset="0"/>
              <a:buChar char="•"/>
            </a:pPr>
            <a:r>
              <a:rPr lang="el-GR" altLang="el-GR" sz="2400" dirty="0" smtClean="0"/>
              <a:t>Αλληλουχίες,</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smtClean="0"/>
              <a:t>Περιορισμούς,</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Διακοπές / Αργίες </a:t>
            </a:r>
            <a:r>
              <a:rPr lang="el-GR" altLang="el-GR" sz="2400" dirty="0" smtClean="0"/>
              <a:t>– Ημερολόγιο.</a:t>
            </a:r>
            <a:endParaRPr lang="el-GR" altLang="el-GR" sz="2400" dirty="0"/>
          </a:p>
          <a:p>
            <a:endParaRPr lang="el-GR" altLang="el-GR" sz="2400" dirty="0" smtClean="0"/>
          </a:p>
          <a:p>
            <a:endParaRPr lang="el-GR" altLang="el-GR" sz="2400" dirty="0"/>
          </a:p>
          <a:p>
            <a:r>
              <a:rPr lang="el-GR" altLang="el-GR" sz="2400" dirty="0" smtClean="0"/>
              <a:t>Θυμόμαστε </a:t>
            </a:r>
            <a:r>
              <a:rPr lang="el-GR" altLang="el-GR" sz="2400" dirty="0"/>
              <a:t>ότι:</a:t>
            </a:r>
            <a:endParaRPr lang="en-GB" altLang="el-GR" sz="2400" b="1" i="1" dirty="0"/>
          </a:p>
          <a:p>
            <a:r>
              <a:rPr lang="en-US" altLang="el-GR" sz="2400" b="1" i="1" dirty="0"/>
              <a:t>	</a:t>
            </a:r>
            <a:r>
              <a:rPr lang="el-GR" altLang="el-GR" sz="2400" b="1" i="1" dirty="0" smtClean="0">
                <a:solidFill>
                  <a:schemeClr val="hlink"/>
                </a:solidFill>
              </a:rPr>
              <a:t>διάρκεια </a:t>
            </a:r>
            <a:r>
              <a:rPr lang="en-GB" altLang="el-GR" sz="2400" b="1" i="1" dirty="0" smtClean="0">
                <a:solidFill>
                  <a:schemeClr val="hlink"/>
                </a:solidFill>
              </a:rPr>
              <a:t>=</a:t>
            </a:r>
            <a:r>
              <a:rPr lang="el-GR" altLang="el-GR" sz="2400" b="1" i="1" dirty="0" smtClean="0">
                <a:solidFill>
                  <a:schemeClr val="hlink"/>
                </a:solidFill>
              </a:rPr>
              <a:t> εργασία</a:t>
            </a:r>
            <a:r>
              <a:rPr lang="en-GB" altLang="el-GR" sz="2400" b="1" i="1" dirty="0">
                <a:solidFill>
                  <a:schemeClr val="hlink"/>
                </a:solidFill>
              </a:rPr>
              <a:t>/</a:t>
            </a:r>
            <a:r>
              <a:rPr lang="el-GR" altLang="el-GR" sz="2400" b="1" i="1" dirty="0">
                <a:solidFill>
                  <a:schemeClr val="hlink"/>
                </a:solidFill>
              </a:rPr>
              <a:t>πλήθος πόρων</a:t>
            </a:r>
            <a:r>
              <a:rPr lang="en-GB" altLang="el-GR" sz="2400" b="1" i="1" dirty="0"/>
              <a:t> </a:t>
            </a:r>
            <a:endParaRPr lang="el-GR" altLang="el-GR" sz="2400" b="1"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3465"/>
          </a:xfrm>
        </p:spPr>
        <p:txBody>
          <a:bodyPr>
            <a:noAutofit/>
          </a:bodyPr>
          <a:lstStyle/>
          <a:p>
            <a:pPr eaLnBrk="0" hangingPunct="0"/>
            <a:r>
              <a:rPr lang="el-GR" altLang="el-GR" dirty="0"/>
              <a:t>Αλληλουχίες</a:t>
            </a:r>
            <a:endParaRPr lang="el-GR" dirty="0"/>
          </a:p>
        </p:txBody>
      </p:sp>
      <p:pic>
        <p:nvPicPr>
          <p:cNvPr id="6" name="Θέση περιεχομένου 5" descr="Για τις αλληλουχίες χρησιμοποιήσαμε το πλαίσιο διαλόγου Πληροφορίες εργασίας και τη δεύτερη καρτέλα του η οποία αναφέρεται στις προαπαιτούμενες εργασίες της κάθε δραστηριότητας."/>
          <p:cNvPicPr>
            <a:picLocks/>
          </p:cNvPicPr>
          <p:nvPr/>
        </p:nvPicPr>
        <p:blipFill>
          <a:blip r:embed="rId4">
            <a:extLst>
              <a:ext uri="{28A0092B-C50C-407E-A947-70E740481C1C}">
                <a14:useLocalDpi xmlns:a14="http://schemas.microsoft.com/office/drawing/2010/main" val="0"/>
              </a:ext>
            </a:extLst>
          </a:blip>
          <a:srcRect l="18597" t="23576" r="19617" b="27750"/>
          <a:stretch>
            <a:fillRect/>
          </a:stretch>
        </p:blipFill>
        <p:spPr>
          <a:xfrm>
            <a:off x="762000" y="1905000"/>
            <a:ext cx="7532688" cy="3708400"/>
          </a:xfrm>
          <a:prstGeom prst="rect">
            <a:avLst/>
          </a:prstGeom>
        </p:spPr>
      </p:pic>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11967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Περιορισμοί </a:t>
            </a:r>
            <a:endParaRPr lang="el-GR" dirty="0">
              <a:latin typeface="+mn-lt"/>
            </a:endParaRPr>
          </a:p>
        </p:txBody>
      </p:sp>
      <p:pic>
        <p:nvPicPr>
          <p:cNvPr id="7" name="Θέση περιεχομένου 5" descr="Για την ενημέρωση πιθανών περιορισμών οι οποίοι ισχύουν για κάποια δραστηριότητα επίσης χρησιμοποιήσαμε το πλαίσιο διαλόγου Πληροφορίες εργασίας και την τέταρτη καρτέλα του η οποία αναφέρεται με τον τίτλο Για προχωρημένους."/>
          <p:cNvPicPr>
            <a:picLocks noGrp="1"/>
          </p:cNvPicPr>
          <p:nvPr>
            <p:ph idx="1"/>
          </p:nvPr>
        </p:nvPicPr>
        <p:blipFill>
          <a:blip r:embed="rId4">
            <a:extLst>
              <a:ext uri="{28A0092B-C50C-407E-A947-70E740481C1C}">
                <a14:useLocalDpi xmlns:a14="http://schemas.microsoft.com/office/drawing/2010/main" val="0"/>
              </a:ext>
            </a:extLst>
          </a:blip>
          <a:srcRect l="18491" t="24063" r="19508" b="27124"/>
          <a:stretch>
            <a:fillRect/>
          </a:stretch>
        </p:blipFill>
        <p:spPr>
          <a:xfrm>
            <a:off x="792163" y="2019300"/>
            <a:ext cx="7559675" cy="3721100"/>
          </a:xfrm>
        </p:spPr>
      </p:pic>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Διακοπές / Αργίες - Ημερολόγιο</a:t>
            </a:r>
            <a:endParaRPr lang="el-GR" dirty="0">
              <a:latin typeface="+mn-lt"/>
            </a:endParaRPr>
          </a:p>
        </p:txBody>
      </p:sp>
      <p:sp>
        <p:nvSpPr>
          <p:cNvPr id="2" name="Θέση περιεχομένου 1"/>
          <p:cNvSpPr>
            <a:spLocks noGrp="1"/>
          </p:cNvSpPr>
          <p:nvPr>
            <p:ph idx="1"/>
          </p:nvPr>
        </p:nvSpPr>
        <p:spPr/>
        <p:txBody>
          <a:bodyPr>
            <a:normAutofit/>
          </a:bodyPr>
          <a:lstStyle/>
          <a:p>
            <a:r>
              <a:rPr lang="el-GR" altLang="el-GR" sz="2400" dirty="0"/>
              <a:t>Έργο / Ιδιότητες / Αλλαγή χρόνου </a:t>
            </a:r>
            <a:r>
              <a:rPr lang="el-GR" altLang="el-GR" sz="2400" dirty="0" smtClean="0"/>
              <a:t>εργασίας.</a:t>
            </a:r>
            <a:endParaRPr lang="el-GR" altLang="el-GR" sz="2400" dirty="0"/>
          </a:p>
          <a:p>
            <a:pPr marL="0" indent="0">
              <a:buNone/>
            </a:pPr>
            <a:endParaRPr lang="el-GR" sz="2400" dirty="0"/>
          </a:p>
        </p:txBody>
      </p:sp>
      <p:pic>
        <p:nvPicPr>
          <p:cNvPr id="10" name="Εικόνα 5" descr="Αν το ημερολόγιο του έργου δεν ήταν το Τυπικό, δηλαδή πενθήμερο και οκτάωρο ανά ημέρα χρησιμοποιήσαμε το πλαίσιο διαλόγου Αλλαγή ώρας εργασίας μέσα από το οποίο μπορούμε να δημιουργήσουμε νέο ημερολόγιο για το έργο με βάση τις συνθήκες που επικρατούν."/>
          <p:cNvPicPr>
            <a:picLocks noChangeAspect="1" noChangeArrowheads="1"/>
          </p:cNvPicPr>
          <p:nvPr/>
        </p:nvPicPr>
        <p:blipFill>
          <a:blip r:embed="rId4">
            <a:extLst>
              <a:ext uri="{28A0092B-C50C-407E-A947-70E740481C1C}">
                <a14:useLocalDpi xmlns:a14="http://schemas.microsoft.com/office/drawing/2010/main" val="0"/>
              </a:ext>
            </a:extLst>
          </a:blip>
          <a:srcRect l="31319" t="10902" r="19133" b="13773"/>
          <a:stretch>
            <a:fillRect/>
          </a:stretch>
        </p:blipFill>
        <p:spPr bwMode="auto">
          <a:xfrm>
            <a:off x="2016879" y="2132856"/>
            <a:ext cx="5147409" cy="424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solidFill>
                  <a:prstClr val="black"/>
                </a:solidFill>
              </a:rPr>
              <a:t>Αναθέσεις σε πόρους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28/2005 1:36:0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10,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2,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9,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8,1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7,10,9,"/>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6,7,8,10,5,1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6,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ECA8464-4B80-478F-9896-F35E7356002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6117</TotalTime>
  <Words>831</Words>
  <Application>Microsoft Office PowerPoint</Application>
  <PresentationFormat>Προβολή στην οθόνη (4:3)</PresentationFormat>
  <Paragraphs>186</Paragraphs>
  <Slides>24</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Χρονικός Προγραμματισμός Έργων (Εργαστήριο)</vt:lpstr>
      <vt:lpstr>Άδειες χρήσης </vt:lpstr>
      <vt:lpstr>Χρηματοδότηση </vt:lpstr>
      <vt:lpstr>Σκοποί  ενότητας</vt:lpstr>
      <vt:lpstr>Περιεχόμενα ενότητας</vt:lpstr>
      <vt:lpstr>Εισαγωγή Πόρων</vt:lpstr>
      <vt:lpstr>Αλληλουχίες</vt:lpstr>
      <vt:lpstr>Περιορισμοί </vt:lpstr>
      <vt:lpstr>Διακοπές / Αργίες - Ημερολόγιο</vt:lpstr>
      <vt:lpstr>Θυμόμαστε ότι</vt:lpstr>
      <vt:lpstr>Παράδειγμα </vt:lpstr>
      <vt:lpstr>Το πρόβλημα</vt:lpstr>
      <vt:lpstr>Πίνακας δραστηριοτήτων</vt:lpstr>
      <vt:lpstr>Βήμα 1: Εισάγουμε τα δεδομένα  (1 από 2)</vt:lpstr>
      <vt:lpstr>Βήμα 1: Εισάγουμε τα δεδομένα (2 από 2)</vt:lpstr>
      <vt:lpstr>Βήμα 2: Δουλεύοντας με πόρους (1 από 2)</vt:lpstr>
      <vt:lpstr>Βήμα 2: Δουλεύοντας με πόρους  (2 από 2)</vt:lpstr>
      <vt:lpstr>Κάνουμε αναθέσεις (allocation)</vt:lpstr>
      <vt:lpstr>Επαρκούν οι πόροι; (1 από 2)</vt:lpstr>
      <vt:lpstr>Επαρκούν οι πόροι; (2 από 2)</vt:lpstr>
      <vt:lpstr>Χρήση πόρων  – Χρήση εργασιών (1 από 3)</vt:lpstr>
      <vt:lpstr>Χρήση πόρων  – Χρήση εργασιών (2 από 3)</vt:lpstr>
      <vt:lpstr>Χρήση πόρων  – Χρήση εργασιών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Αναθέσεις σε πόρους.</dc:title>
  <dc:creator>Κλεάνθης Συρακούλης</dc:creator>
  <cp:keywords>Χρονικός Προγραμματισμός Έργων, Κατανόηση του ρόλου των πόρων στο χρονοδιάγραμμα, Ικανότητα ανάθεσης των δραστηριοτήτων στους πόρους, Χρονοδιάγραμμα και κοστολόγηση της χρήσης πόρων, Κατανόηση της έννοιας του εφικτού χρονοδιαγράμματος, Αναθέσεις σε πόρους.</cp:keywords>
  <cp:lastModifiedBy>Windows User</cp:lastModifiedBy>
  <cp:revision>468</cp:revision>
  <dcterms:created xsi:type="dcterms:W3CDTF">2012-09-06T09:03:05Z</dcterms:created>
  <dcterms:modified xsi:type="dcterms:W3CDTF">2005-03-27T22:36:11Z</dcterms:modified>
</cp:coreProperties>
</file>