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25" r:id="rId13"/>
  </p:sldIdLst>
  <p:sldSz cx="9144000" cy="6858000" type="screen4x3"/>
  <p:notesSz cx="6858000" cy="9144000"/>
  <p:custDataLst>
    <p:tags r:id="rId1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589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6589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17037E-1451-469D-BD1B-9732965D7A66}" type="slidenum">
              <a:rPr lang="en-GB" altLang="el-GR" smtClean="0">
                <a:latin typeface="Tahoma" pitchFamily="34" charset="0"/>
              </a:rPr>
              <a:pPr eaLnBrk="1" hangingPunct="1"/>
              <a:t>4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7CC0932-5D27-4620-8B95-C369A9CD9D98}" type="slidenum">
              <a:rPr lang="fr-LU" altLang="el-GR" smtClean="0"/>
              <a:pPr eaLnBrk="1" hangingPunct="1"/>
              <a:t>6</a:t>
            </a:fld>
            <a:endParaRPr lang="fr-LU" altLang="el-GR" smtClean="0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3883025" y="8686800"/>
            <a:ext cx="29733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92113" algn="l"/>
                <a:tab pos="785813" algn="l"/>
                <a:tab pos="1179513" algn="l"/>
                <a:tab pos="1573213" algn="l"/>
                <a:tab pos="1966913" algn="l"/>
                <a:tab pos="2360613" algn="l"/>
                <a:tab pos="2754313" algn="l"/>
                <a:tab pos="3148013" algn="l"/>
                <a:tab pos="3543300" algn="l"/>
                <a:tab pos="3937000" algn="l"/>
                <a:tab pos="4330700" algn="l"/>
                <a:tab pos="4724400" algn="l"/>
                <a:tab pos="5118100" algn="l"/>
                <a:tab pos="5511800" algn="l"/>
                <a:tab pos="5905500" algn="l"/>
                <a:tab pos="6299200" algn="l"/>
                <a:tab pos="6692900" algn="l"/>
                <a:tab pos="7088188" algn="l"/>
                <a:tab pos="7481888" algn="l"/>
                <a:tab pos="78755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8D84A3A-BA54-4346-B9F1-00D5D4292A58}" type="slidenum">
              <a:rPr lang="fr-LU" altLang="el-GR" sz="1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rPr>
              <a:pPr algn="r" eaLnBrk="1" hangingPunct="1"/>
              <a:t>6</a:t>
            </a:fld>
            <a:endParaRPr lang="fr-LU" altLang="el-GR" sz="1200">
              <a:solidFill>
                <a:srgbClr val="000000"/>
              </a:solidFill>
              <a:latin typeface="Times New Roman" pitchFamily="18" charset="0"/>
              <a:ea typeface="DejaVu Sans"/>
              <a:cs typeface="DejaVu Sans"/>
            </a:endParaRPr>
          </a:p>
        </p:txBody>
      </p:sp>
      <p:sp>
        <p:nvSpPr>
          <p:cNvPr id="60420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042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486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6486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C194F7-F4BC-4776-B643-23A2192A9D00}" type="slidenum">
              <a:rPr lang="en-GB" altLang="el-GR" smtClean="0">
                <a:latin typeface="Tahoma" pitchFamily="34" charset="0"/>
              </a:rPr>
              <a:pPr eaLnBrk="1" hangingPunct="1"/>
              <a:t>9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691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6691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B3F4E3C-1B0D-4DF5-87AA-9B4EE0B8ED57}" type="slidenum">
              <a:rPr lang="en-GB" altLang="el-GR" smtClean="0">
                <a:latin typeface="Tahoma" pitchFamily="34" charset="0"/>
              </a:rPr>
              <a:pPr eaLnBrk="1" hangingPunct="1"/>
              <a:t>10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5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n-US" sz="3000" dirty="0">
                <a:solidFill>
                  <a:prstClr val="black"/>
                </a:solidFill>
                <a:cs typeface="Arial" charset="0"/>
              </a:rPr>
              <a:t>O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ρόλος του </a:t>
            </a:r>
            <a:r>
              <a:rPr lang="en-US" sz="3000" dirty="0">
                <a:solidFill>
                  <a:prstClr val="black"/>
                </a:solidFill>
                <a:cs typeface="Arial" charset="0"/>
              </a:rPr>
              <a:t>project manager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Πως νομίζετε ότι ο </a:t>
            </a:r>
            <a:r>
              <a:rPr lang="en-US" altLang="el-GR" dirty="0" smtClean="0"/>
              <a:t>project manager </a:t>
            </a:r>
            <a:r>
              <a:rPr lang="el-GR" altLang="el-GR" dirty="0" smtClean="0"/>
              <a:t>ξοδεύει το χρόνο του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ΕΡΩΤΗΣΗ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493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Κατανόηση αρχών διαχείρισης έργων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Αναγνώριση προβλημάτων μέσα στην ομάδα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Κατανόηση των αναγκών των πελατών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Αποδοχή των πολιτικών μέσα στους οργανισμούς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Αρχηγός στην πρώτη γραμμή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Κατανόηση του τι σημαίνει επιτυχία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Ανάπτυξη της ομάδας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Ο ενθουσιασμός και η απογοήτευση είναι κολλητικές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1900" dirty="0" smtClean="0"/>
              <a:t>One look forward is worth two looks back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Μην ξεχνάτε τον στόχο σας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Χρησιμοποιείται το χρόνο σας αποδοτικά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Προγραμματισμός και σχεδιασμός</a:t>
            </a:r>
          </a:p>
          <a:p>
            <a:pPr eaLnBrk="1" hangingPunct="1">
              <a:lnSpc>
                <a:spcPct val="80000"/>
              </a:lnSpc>
            </a:pPr>
            <a:endParaRPr lang="el-GR" altLang="el-GR" sz="1900" dirty="0" smtClean="0"/>
          </a:p>
          <a:p>
            <a:pPr eaLnBrk="1" hangingPunct="1">
              <a:lnSpc>
                <a:spcPct val="80000"/>
              </a:lnSpc>
            </a:pPr>
            <a:r>
              <a:rPr lang="el-GR" altLang="el-GR" sz="1900" dirty="0" smtClean="0"/>
              <a:t>Και πάνω από όλα </a:t>
            </a:r>
            <a:r>
              <a:rPr lang="en-US" altLang="el-GR" sz="1900" dirty="0" smtClean="0"/>
              <a:t>VALUE for the stakeholders</a:t>
            </a:r>
            <a:endParaRPr lang="el-GR" altLang="el-GR" sz="1900" dirty="0" smtClean="0"/>
          </a:p>
          <a:p>
            <a:pPr eaLnBrk="1" hangingPunct="1">
              <a:lnSpc>
                <a:spcPct val="80000"/>
              </a:lnSpc>
            </a:pPr>
            <a:endParaRPr lang="el-GR" altLang="el-GR" sz="1900" dirty="0" smtClean="0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Project Manager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7793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Πρότυπα για το διαχειριστή έργων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l-GR" dirty="0" smtClean="0"/>
          </a:p>
          <a:p>
            <a:r>
              <a:rPr lang="el-GR" altLang="el-GR" dirty="0" smtClean="0"/>
              <a:t>Πως ορίζεται ο </a:t>
            </a:r>
            <a:r>
              <a:rPr lang="en-GB" altLang="el-GR" dirty="0" smtClean="0"/>
              <a:t>PM </a:t>
            </a:r>
            <a:r>
              <a:rPr lang="el-GR" altLang="el-GR" dirty="0" smtClean="0"/>
              <a:t>στον οργανισμό που δουλεύεται?</a:t>
            </a:r>
          </a:p>
          <a:p>
            <a:pPr lvl="1"/>
            <a:r>
              <a:rPr lang="el-GR" altLang="el-GR" dirty="0" smtClean="0"/>
              <a:t>Πρότυπο</a:t>
            </a:r>
          </a:p>
          <a:p>
            <a:pPr lvl="2"/>
            <a:r>
              <a:rPr lang="en-GB" dirty="0" smtClean="0"/>
              <a:t>PMCDF </a:t>
            </a:r>
            <a:r>
              <a:rPr lang="en-US" altLang="el-GR" dirty="0">
                <a:ea typeface="DejaVu Sans"/>
                <a:cs typeface="DejaVu Sans"/>
              </a:rPr>
              <a:t>Project Manager Competency Development Framework </a:t>
            </a:r>
            <a:r>
              <a:rPr lang="en-GB" dirty="0" smtClean="0"/>
              <a:t>(PMI)</a:t>
            </a:r>
          </a:p>
          <a:p>
            <a:pPr lvl="2"/>
            <a:r>
              <a:rPr lang="en-GB" dirty="0" smtClean="0"/>
              <a:t>ICB (IPMA)</a:t>
            </a:r>
          </a:p>
          <a:p>
            <a:pPr lvl="2"/>
            <a:r>
              <a:rPr lang="en-GB" dirty="0" smtClean="0"/>
              <a:t>ISO 21500 (ISO)</a:t>
            </a:r>
          </a:p>
          <a:p>
            <a:pPr lvl="2"/>
            <a:r>
              <a:rPr lang="en-GB" dirty="0" smtClean="0"/>
              <a:t>P2M (PMAJ) </a:t>
            </a:r>
          </a:p>
          <a:p>
            <a:pPr lvl="2"/>
            <a:endParaRPr lang="el-GR" altLang="el-GR" dirty="0" smtClean="0"/>
          </a:p>
          <a:p>
            <a:pPr lvl="1"/>
            <a:r>
              <a:rPr lang="el-GR" altLang="el-GR" dirty="0" smtClean="0"/>
              <a:t>Ικανότητες</a:t>
            </a:r>
          </a:p>
          <a:p>
            <a:pPr lvl="1"/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48511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938" y="2698576"/>
            <a:ext cx="1084262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75" y="1403176"/>
            <a:ext cx="14446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588" y="3917776"/>
            <a:ext cx="131921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4946476"/>
            <a:ext cx="15779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6" name="Title 7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14400"/>
          </a:xfrm>
        </p:spPr>
        <p:txBody>
          <a:bodyPr/>
          <a:lstStyle/>
          <a:p>
            <a:r>
              <a:rPr lang="en-GB" altLang="el-GR" dirty="0" smtClean="0"/>
              <a:t>What are we talking about 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9750" y="1398860"/>
            <a:ext cx="5403850" cy="5270500"/>
          </a:xfrm>
        </p:spPr>
        <p:txBody>
          <a:bodyPr>
            <a:normAutofit lnSpcReduction="10000"/>
          </a:bodyPr>
          <a:lstStyle/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dirty="0" err="1" smtClean="0">
                <a:ea typeface="DejaVu Sans" charset="0"/>
                <a:cs typeface="DejaVu Sans" charset="0"/>
              </a:rPr>
              <a:t>Asterix</a:t>
            </a:r>
            <a:r>
              <a:rPr lang="en-GB" dirty="0" smtClean="0">
                <a:ea typeface="DejaVu Sans" charset="0"/>
                <a:cs typeface="DejaVu Sans" charset="0"/>
              </a:rPr>
              <a:t> :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l-GR" dirty="0" smtClean="0">
                <a:ea typeface="DejaVu Sans" charset="0"/>
                <a:cs typeface="DejaVu Sans" charset="0"/>
              </a:rPr>
              <a:t>Ο Οδηγός - </a:t>
            </a:r>
            <a:r>
              <a:rPr lang="en-GB" dirty="0" smtClean="0">
                <a:ea typeface="DejaVu Sans" charset="0"/>
                <a:cs typeface="DejaVu Sans" charset="0"/>
              </a:rPr>
              <a:t>The Guide </a:t>
            </a:r>
          </a:p>
          <a:p>
            <a:pPr marL="446088" lvl="2" indent="-46038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sz="1400" i="1" dirty="0" smtClean="0">
                <a:ea typeface="DejaVu Sans" charset="0"/>
                <a:cs typeface="DejaVu Sans" charset="0"/>
              </a:rPr>
              <a:t>Analytical, Objective-oriented, judgment, cognitive ability</a:t>
            </a: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endParaRPr lang="en-GB" dirty="0" smtClean="0">
              <a:ea typeface="DejaVu Sans" charset="0"/>
              <a:cs typeface="DejaVu Sans" charset="0"/>
            </a:endParaRP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dirty="0" err="1" smtClean="0">
                <a:ea typeface="DejaVu Sans" charset="0"/>
                <a:cs typeface="DejaVu Sans" charset="0"/>
              </a:rPr>
              <a:t>Obelix</a:t>
            </a:r>
            <a:r>
              <a:rPr lang="en-GB" dirty="0" smtClean="0">
                <a:ea typeface="DejaVu Sans" charset="0"/>
                <a:cs typeface="DejaVu Sans" charset="0"/>
              </a:rPr>
              <a:t> :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l-GR" dirty="0" smtClean="0">
                <a:ea typeface="DejaVu Sans" charset="0"/>
                <a:cs typeface="DejaVu Sans" charset="0"/>
              </a:rPr>
              <a:t>Ο Αποδοτικός - </a:t>
            </a:r>
            <a:r>
              <a:rPr lang="en-GB" dirty="0" smtClean="0">
                <a:ea typeface="DejaVu Sans" charset="0"/>
                <a:cs typeface="DejaVu Sans" charset="0"/>
              </a:rPr>
              <a:t>The Performer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sz="1400" i="1" dirty="0" smtClean="0">
                <a:ea typeface="DejaVu Sans" charset="0"/>
                <a:cs typeface="DejaVu Sans" charset="0"/>
              </a:rPr>
              <a:t>Know-how, Energy, Expertise</a:t>
            </a: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endParaRPr lang="en-GB" dirty="0" smtClean="0">
              <a:ea typeface="DejaVu Sans" charset="0"/>
              <a:cs typeface="DejaVu Sans" charset="0"/>
            </a:endParaRP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dirty="0" err="1" smtClean="0">
                <a:ea typeface="DejaVu Sans" charset="0"/>
                <a:cs typeface="DejaVu Sans" charset="0"/>
              </a:rPr>
              <a:t>Abraracourcix</a:t>
            </a:r>
            <a:r>
              <a:rPr lang="en-GB" dirty="0" smtClean="0">
                <a:ea typeface="DejaVu Sans" charset="0"/>
                <a:cs typeface="DejaVu Sans" charset="0"/>
              </a:rPr>
              <a:t> :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l-GR" dirty="0" smtClean="0">
                <a:ea typeface="DejaVu Sans" charset="0"/>
                <a:cs typeface="DejaVu Sans" charset="0"/>
              </a:rPr>
              <a:t>Ο διαχειριστής - </a:t>
            </a:r>
            <a:r>
              <a:rPr lang="en-GB" dirty="0" smtClean="0">
                <a:ea typeface="DejaVu Sans" charset="0"/>
                <a:cs typeface="DejaVu Sans" charset="0"/>
              </a:rPr>
              <a:t>The Manager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sz="1400" i="1" dirty="0" smtClean="0">
                <a:ea typeface="DejaVu Sans" charset="0"/>
                <a:cs typeface="DejaVu Sans" charset="0"/>
              </a:rPr>
              <a:t>Structuring, Planning, Procedures, Coordination</a:t>
            </a: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endParaRPr lang="en-GB" dirty="0" smtClean="0">
              <a:ea typeface="DejaVu Sans" charset="0"/>
              <a:cs typeface="DejaVu Sans" charset="0"/>
            </a:endParaRPr>
          </a:p>
          <a:p>
            <a:pPr marL="342900" lvl="1" indent="-342900" eaLnBrk="1" hangingPunct="1">
              <a:buClr>
                <a:srgbClr val="99CC00"/>
              </a:buClr>
              <a:buFont typeface="Wingdings" pitchFamily="2" charset="2"/>
              <a:buChar char="§"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dirty="0" err="1" smtClean="0">
                <a:ea typeface="DejaVu Sans" charset="0"/>
                <a:cs typeface="DejaVu Sans" charset="0"/>
              </a:rPr>
              <a:t>Panoramix</a:t>
            </a:r>
            <a:r>
              <a:rPr lang="en-GB" dirty="0" smtClean="0">
                <a:ea typeface="DejaVu Sans" charset="0"/>
                <a:cs typeface="DejaVu Sans" charset="0"/>
              </a:rPr>
              <a:t> :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l-GR" dirty="0" smtClean="0">
                <a:ea typeface="DejaVu Sans" charset="0"/>
                <a:cs typeface="DejaVu Sans" charset="0"/>
              </a:rPr>
              <a:t>Ο ηγέτης - </a:t>
            </a:r>
            <a:r>
              <a:rPr lang="en-GB" dirty="0" smtClean="0">
                <a:ea typeface="DejaVu Sans" charset="0"/>
                <a:cs typeface="DejaVu Sans" charset="0"/>
              </a:rPr>
              <a:t>The Human Leader </a:t>
            </a:r>
          </a:p>
          <a:p>
            <a:pPr marL="742950" lvl="2" indent="-342900" eaLnBrk="1" hangingPunct="1">
              <a:buFont typeface="Wingdings" pitchFamily="2" charset="2"/>
              <a:buNone/>
              <a:tabLst>
                <a:tab pos="875533" algn="l"/>
                <a:tab pos="1704985" algn="l"/>
                <a:tab pos="2534437" algn="l"/>
                <a:tab pos="3363890" algn="l"/>
                <a:tab pos="4193342" algn="l"/>
                <a:tab pos="5022794" algn="l"/>
                <a:tab pos="5852246" algn="l"/>
                <a:tab pos="6681699" algn="l"/>
                <a:tab pos="7511151" algn="l"/>
                <a:tab pos="8340603" algn="l"/>
                <a:tab pos="9170055" algn="l"/>
              </a:tabLst>
              <a:defRPr/>
            </a:pPr>
            <a:r>
              <a:rPr lang="en-GB" sz="1400" i="1" dirty="0" smtClean="0">
                <a:ea typeface="DejaVu Sans" charset="0"/>
                <a:cs typeface="DejaVu Sans" charset="0"/>
              </a:rPr>
              <a:t>Charisma, Group Leader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792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ChangeArrowheads="1"/>
          </p:cNvSpPr>
          <p:nvPr/>
        </p:nvSpPr>
        <p:spPr bwMode="auto">
          <a:xfrm>
            <a:off x="2286000" y="2274888"/>
            <a:ext cx="4572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</p:txBody>
      </p:sp>
      <p:pic>
        <p:nvPicPr>
          <p:cNvPr id="19459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437673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49713"/>
            <a:ext cx="5353050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4876800"/>
            <a:ext cx="2895600" cy="1243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lvl="2" indent="-342900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US" sz="16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Performance competencies : </a:t>
            </a:r>
          </a:p>
          <a:p>
            <a:pPr marL="0" lvl="2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US" sz="14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What the project manager is able to do or accomplish by applying their project management knowledge</a:t>
            </a:r>
            <a:endParaRPr lang="en-US" sz="1600" dirty="0">
              <a:solidFill>
                <a:srgbClr val="003E85"/>
              </a:solidFill>
              <a:latin typeface="+mn-lt"/>
              <a:ea typeface="DejaVu Sans" charset="0"/>
              <a:cs typeface="DejaV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685800"/>
            <a:ext cx="3962400" cy="291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lvl="2" indent="-342900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GB" sz="16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Personal competencies : </a:t>
            </a:r>
          </a:p>
          <a:p>
            <a:pPr marL="0" lvl="2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GB" sz="14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behaviours, attitudes and core personality characteristics that contribute to a person's ability to manage project</a:t>
            </a:r>
          </a:p>
          <a:p>
            <a:pPr marL="342900" lvl="2" indent="-342900">
              <a:spcBef>
                <a:spcPct val="20000"/>
              </a:spcBef>
              <a:buClr>
                <a:srgbClr val="99CC00"/>
              </a:buClr>
              <a:buFont typeface="Wingdings" pitchFamily="2" charset="2"/>
              <a:buChar char="§"/>
              <a:defRPr/>
            </a:pPr>
            <a:endParaRPr lang="en-GB" sz="1600" dirty="0">
              <a:solidFill>
                <a:srgbClr val="003E85"/>
              </a:solidFill>
              <a:latin typeface="+mn-lt"/>
              <a:ea typeface="DejaVu Sans" charset="0"/>
              <a:cs typeface="DejaVu Sans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99CC00"/>
              </a:buClr>
              <a:defRPr/>
            </a:pPr>
            <a:endParaRPr lang="en-GB" sz="1600" dirty="0">
              <a:solidFill>
                <a:srgbClr val="003E85"/>
              </a:solidFill>
              <a:latin typeface="+mn-lt"/>
              <a:ea typeface="DejaVu Sans" charset="0"/>
              <a:cs typeface="DejaVu Sans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GB" sz="16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Knowledge competencies : </a:t>
            </a:r>
          </a:p>
          <a:p>
            <a:pPr marL="0" lvl="2">
              <a:spcBef>
                <a:spcPct val="20000"/>
              </a:spcBef>
              <a:buClr>
                <a:srgbClr val="99CC00"/>
              </a:buClr>
              <a:defRPr/>
            </a:pPr>
            <a:r>
              <a:rPr lang="en-GB" sz="1400" dirty="0">
                <a:solidFill>
                  <a:srgbClr val="003E85"/>
                </a:solidFill>
                <a:latin typeface="+mn-lt"/>
                <a:ea typeface="DejaVu Sans" charset="0"/>
                <a:cs typeface="DejaVu Sans" charset="0"/>
              </a:rPr>
              <a:t>not in the PMCDF, see the PMP examination specification !</a:t>
            </a:r>
            <a:endParaRPr lang="en-GB" sz="1600" dirty="0">
              <a:solidFill>
                <a:srgbClr val="003E85"/>
              </a:solidFill>
              <a:latin typeface="+mn-lt"/>
              <a:ea typeface="DejaVu Sans" charset="0"/>
              <a:cs typeface="DejaVu Sans" charset="0"/>
            </a:endParaRPr>
          </a:p>
          <a:p>
            <a:pPr marL="0" lvl="2">
              <a:defRPr/>
            </a:pPr>
            <a:endParaRPr lang="en-GB" sz="1600" dirty="0">
              <a:ea typeface="DejaVu Sans" charset="0"/>
              <a:cs typeface="DejaVu Sans" charset="0"/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19463" name="Text Box 1"/>
          <p:cNvSpPr txBox="1">
            <a:spLocks noChangeArrowheads="1"/>
          </p:cNvSpPr>
          <p:nvPr/>
        </p:nvSpPr>
        <p:spPr bwMode="auto">
          <a:xfrm>
            <a:off x="2193925" y="71438"/>
            <a:ext cx="69500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6" tIns="35268" rIns="91436" bIns="45718"/>
          <a:lstStyle>
            <a:lvl1pPr eaLnBrk="0" hangingPunct="0"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28675" algn="l"/>
                <a:tab pos="1657350" algn="l"/>
                <a:tab pos="2487613" algn="l"/>
                <a:tab pos="3316288" algn="l"/>
                <a:tab pos="4146550" algn="l"/>
                <a:tab pos="4975225" algn="l"/>
                <a:tab pos="5805488" algn="l"/>
                <a:tab pos="6634163" algn="l"/>
                <a:tab pos="7464425" algn="l"/>
                <a:tab pos="8293100" algn="l"/>
                <a:tab pos="91233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l-GR" sz="2400" b="1" dirty="0">
                <a:solidFill>
                  <a:srgbClr val="003E85"/>
                </a:solidFill>
                <a:ea typeface="DejaVu Sans"/>
                <a:cs typeface="DejaVu Sans"/>
              </a:rPr>
              <a:t>PMCDF – </a:t>
            </a:r>
            <a:r>
              <a:rPr lang="el-GR" altLang="el-GR" sz="2400" b="1" dirty="0" smtClean="0">
                <a:solidFill>
                  <a:srgbClr val="003E85"/>
                </a:solidFill>
                <a:ea typeface="DejaVu Sans"/>
                <a:cs typeface="DejaVu Sans"/>
              </a:rPr>
              <a:t>Η δομή των ικανοτήτων</a:t>
            </a:r>
            <a:endParaRPr lang="en-GB" altLang="el-GR" sz="2400" b="1" dirty="0">
              <a:solidFill>
                <a:srgbClr val="003E85"/>
              </a:solidFill>
              <a:ea typeface="DejaVu Sans"/>
              <a:cs typeface="DejaVu San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3200400" y="5257800"/>
            <a:ext cx="2286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 sz="900">
              <a:solidFill>
                <a:srgbClr val="2954A8"/>
              </a:solidFill>
            </a:endParaRPr>
          </a:p>
        </p:txBody>
      </p:sp>
      <p:sp>
        <p:nvSpPr>
          <p:cNvPr id="12" name="Right Arrow 11"/>
          <p:cNvSpPr/>
          <p:nvPr/>
        </p:nvSpPr>
        <p:spPr bwMode="auto">
          <a:xfrm flipH="1">
            <a:off x="4724400" y="1143000"/>
            <a:ext cx="2286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 sz="900">
              <a:solidFill>
                <a:srgbClr val="295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00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1746" name="Picture 2" descr="http://ipma.ch/assets/ce-icb-periodictabl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0" y="268002"/>
            <a:ext cx="9009795" cy="637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049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Εύρεση ικανών πόρων</a:t>
            </a:r>
          </a:p>
          <a:p>
            <a:pPr eaLnBrk="1" hangingPunct="1"/>
            <a:r>
              <a:rPr lang="el-GR" altLang="el-GR" dirty="0" smtClean="0"/>
              <a:t>Εύρεση ικανού προσωπικού</a:t>
            </a:r>
          </a:p>
          <a:p>
            <a:pPr eaLnBrk="1" hangingPunct="1"/>
            <a:r>
              <a:rPr lang="el-GR" altLang="el-GR" dirty="0" smtClean="0"/>
              <a:t>Αντιμετώπιση των προβλημάτων</a:t>
            </a:r>
          </a:p>
          <a:p>
            <a:pPr eaLnBrk="1" hangingPunct="1"/>
            <a:r>
              <a:rPr lang="el-GR" altLang="el-GR" dirty="0" smtClean="0"/>
              <a:t>Ισορροπία μεταξύ των αντιφατικών απαιτήσεων</a:t>
            </a:r>
          </a:p>
          <a:p>
            <a:pPr eaLnBrk="1" hangingPunct="1"/>
            <a:r>
              <a:rPr lang="el-GR" altLang="el-GR" dirty="0" smtClean="0"/>
              <a:t>Διαχείριση κινδύνου και ο φόβος της αποτυχίας</a:t>
            </a:r>
          </a:p>
          <a:p>
            <a:pPr eaLnBrk="1" hangingPunct="1"/>
            <a:r>
              <a:rPr lang="el-GR" altLang="el-GR" dirty="0" smtClean="0"/>
              <a:t>Επικοινωνία </a:t>
            </a: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Ο ρόλος του </a:t>
            </a:r>
            <a:r>
              <a:rPr lang="en-US" dirty="0" smtClean="0"/>
              <a:t>Project manager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6980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B7ABED0-1441-4BCC-B5C7-E43BD0E932A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432</Words>
  <Application>Microsoft Office PowerPoint</Application>
  <PresentationFormat>On-screen Show (4:3)</PresentationFormat>
  <Paragraphs>89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Θέμα του Office</vt:lpstr>
      <vt:lpstr>Αρχές Διοίκησης και Διαχείρισης Έργων</vt:lpstr>
      <vt:lpstr>Άδειες χρήσης </vt:lpstr>
      <vt:lpstr>Χρηματοδότηση </vt:lpstr>
      <vt:lpstr>Project Manager</vt:lpstr>
      <vt:lpstr>Πρότυπα για το διαχειριστή έργων</vt:lpstr>
      <vt:lpstr>What are we talking about ?</vt:lpstr>
      <vt:lpstr>PowerPoint Presentation</vt:lpstr>
      <vt:lpstr>PowerPoint Presentation</vt:lpstr>
      <vt:lpstr>Ο ρόλος του Project manager</vt:lpstr>
      <vt:lpstr>ΕΡΩΤΗΣΗ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261</cp:revision>
  <dcterms:created xsi:type="dcterms:W3CDTF">2013-10-22T19:39:27Z</dcterms:created>
  <dcterms:modified xsi:type="dcterms:W3CDTF">2016-03-16T09:41:21Z</dcterms:modified>
  <cp:category>ΑΝΟΙΧΤΑ ΑΚΑΔΗΜΑΙΚΑ ΜΑΘΗΜΑΤΑ</cp:category>
  <cp:contentStatus>Τελικό</cp:contentStatus>
</cp:coreProperties>
</file>