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tags/tag5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2"/>
  </p:sldMasterIdLst>
  <p:notesMasterIdLst>
    <p:notesMasterId r:id="rId14"/>
  </p:notesMasterIdLst>
  <p:sldIdLst>
    <p:sldId id="257" r:id="rId3"/>
    <p:sldId id="258" r:id="rId4"/>
    <p:sldId id="324" r:id="rId5"/>
    <p:sldId id="326" r:id="rId6"/>
    <p:sldId id="327" r:id="rId7"/>
    <p:sldId id="328" r:id="rId8"/>
    <p:sldId id="329" r:id="rId9"/>
    <p:sldId id="330" r:id="rId10"/>
    <p:sldId id="331" r:id="rId11"/>
    <p:sldId id="332" r:id="rId12"/>
    <p:sldId id="325" r:id="rId13"/>
  </p:sldIdLst>
  <p:sldSz cx="9144000" cy="6858000" type="screen4x3"/>
  <p:notesSz cx="6858000" cy="9144000"/>
  <p:custDataLst>
    <p:tags r:id="rId15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NPet" initials="N" lastIdx="3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CC"/>
    <a:srgbClr val="663300"/>
    <a:srgbClr val="6600FF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E9639D4-E3E2-4D34-9284-5A2195B3D0D7}" styleName="Φωτεινό στυλ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89" d="100"/>
          <a:sy n="89" d="100"/>
        </p:scale>
        <p:origin x="-147" y="-65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1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ags" Target="tags/tag1.xml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05C097-04B7-44E1-9968-25C5DB2563B3}" type="datetimeFigureOut">
              <a:rPr lang="el-GR" smtClean="0"/>
              <a:pPr/>
              <a:t>16/3/2016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D0EBB63-910B-484B-BBB9-ECB9018BB688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166338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CCA508-3B63-4BA9-93AF-AA2EFF565143}" type="slidenum">
              <a:rPr lang="el-GR" smtClean="0"/>
              <a:pPr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363420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890" name="1 - Θέση εικόνας διαφάνειας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165891" name="2 - Θέση σημειώσεων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l-GR" altLang="el-GR" dirty="0" smtClean="0">
              <a:latin typeface="Arial" pitchFamily="34" charset="0"/>
            </a:endParaRPr>
          </a:p>
        </p:txBody>
      </p:sp>
      <p:sp>
        <p:nvSpPr>
          <p:cNvPr id="165892" name="3 - Θέση αριθμού διαφάνειας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442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685817" indent="-263776" defTabSz="91442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055103" indent="-211021" defTabSz="91442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477145" indent="-211021" defTabSz="91442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1899186" indent="-211021" defTabSz="91442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321227" indent="-211021" defTabSz="91442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743269" indent="-211021" defTabSz="91442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165310" indent="-211021" defTabSz="91442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587351" indent="-211021" defTabSz="91442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4017037E-1451-469D-BD1B-9732965D7A66}" type="slidenum">
              <a:rPr lang="en-GB" altLang="el-GR" smtClean="0">
                <a:latin typeface="Tahoma" pitchFamily="34" charset="0"/>
              </a:rPr>
              <a:pPr eaLnBrk="1" hangingPunct="1"/>
              <a:t>4</a:t>
            </a:fld>
            <a:endParaRPr lang="en-GB" altLang="el-GR" dirty="0" smtClean="0">
              <a:latin typeface="Tahoma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D7CC0932-5D27-4620-8B95-C369A9CD9D98}" type="slidenum">
              <a:rPr lang="fr-LU" altLang="el-GR" smtClean="0"/>
              <a:pPr eaLnBrk="1" hangingPunct="1"/>
              <a:t>6</a:t>
            </a:fld>
            <a:endParaRPr lang="fr-LU" altLang="el-GR" smtClean="0"/>
          </a:p>
        </p:txBody>
      </p:sp>
      <p:sp>
        <p:nvSpPr>
          <p:cNvPr id="60419" name="Text Box 1"/>
          <p:cNvSpPr txBox="1">
            <a:spLocks noChangeArrowheads="1"/>
          </p:cNvSpPr>
          <p:nvPr/>
        </p:nvSpPr>
        <p:spPr bwMode="auto">
          <a:xfrm>
            <a:off x="3883025" y="8686800"/>
            <a:ext cx="2973388" cy="455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 anchor="b"/>
          <a:lstStyle>
            <a:lvl1pPr eaLnBrk="0" hangingPunct="0">
              <a:tabLst>
                <a:tab pos="0" algn="l"/>
                <a:tab pos="392113" algn="l"/>
                <a:tab pos="785813" algn="l"/>
                <a:tab pos="1179513" algn="l"/>
                <a:tab pos="1573213" algn="l"/>
                <a:tab pos="1966913" algn="l"/>
                <a:tab pos="2360613" algn="l"/>
                <a:tab pos="2754313" algn="l"/>
                <a:tab pos="3148013" algn="l"/>
                <a:tab pos="3543300" algn="l"/>
                <a:tab pos="3937000" algn="l"/>
                <a:tab pos="4330700" algn="l"/>
                <a:tab pos="4724400" algn="l"/>
                <a:tab pos="5118100" algn="l"/>
                <a:tab pos="5511800" algn="l"/>
                <a:tab pos="5905500" algn="l"/>
                <a:tab pos="6299200" algn="l"/>
                <a:tab pos="6692900" algn="l"/>
                <a:tab pos="7088188" algn="l"/>
                <a:tab pos="7481888" algn="l"/>
                <a:tab pos="7875588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tabLst>
                <a:tab pos="0" algn="l"/>
                <a:tab pos="392113" algn="l"/>
                <a:tab pos="785813" algn="l"/>
                <a:tab pos="1179513" algn="l"/>
                <a:tab pos="1573213" algn="l"/>
                <a:tab pos="1966913" algn="l"/>
                <a:tab pos="2360613" algn="l"/>
                <a:tab pos="2754313" algn="l"/>
                <a:tab pos="3148013" algn="l"/>
                <a:tab pos="3543300" algn="l"/>
                <a:tab pos="3937000" algn="l"/>
                <a:tab pos="4330700" algn="l"/>
                <a:tab pos="4724400" algn="l"/>
                <a:tab pos="5118100" algn="l"/>
                <a:tab pos="5511800" algn="l"/>
                <a:tab pos="5905500" algn="l"/>
                <a:tab pos="6299200" algn="l"/>
                <a:tab pos="6692900" algn="l"/>
                <a:tab pos="7088188" algn="l"/>
                <a:tab pos="7481888" algn="l"/>
                <a:tab pos="7875588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tabLst>
                <a:tab pos="0" algn="l"/>
                <a:tab pos="392113" algn="l"/>
                <a:tab pos="785813" algn="l"/>
                <a:tab pos="1179513" algn="l"/>
                <a:tab pos="1573213" algn="l"/>
                <a:tab pos="1966913" algn="l"/>
                <a:tab pos="2360613" algn="l"/>
                <a:tab pos="2754313" algn="l"/>
                <a:tab pos="3148013" algn="l"/>
                <a:tab pos="3543300" algn="l"/>
                <a:tab pos="3937000" algn="l"/>
                <a:tab pos="4330700" algn="l"/>
                <a:tab pos="4724400" algn="l"/>
                <a:tab pos="5118100" algn="l"/>
                <a:tab pos="5511800" algn="l"/>
                <a:tab pos="5905500" algn="l"/>
                <a:tab pos="6299200" algn="l"/>
                <a:tab pos="6692900" algn="l"/>
                <a:tab pos="7088188" algn="l"/>
                <a:tab pos="7481888" algn="l"/>
                <a:tab pos="7875588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tabLst>
                <a:tab pos="0" algn="l"/>
                <a:tab pos="392113" algn="l"/>
                <a:tab pos="785813" algn="l"/>
                <a:tab pos="1179513" algn="l"/>
                <a:tab pos="1573213" algn="l"/>
                <a:tab pos="1966913" algn="l"/>
                <a:tab pos="2360613" algn="l"/>
                <a:tab pos="2754313" algn="l"/>
                <a:tab pos="3148013" algn="l"/>
                <a:tab pos="3543300" algn="l"/>
                <a:tab pos="3937000" algn="l"/>
                <a:tab pos="4330700" algn="l"/>
                <a:tab pos="4724400" algn="l"/>
                <a:tab pos="5118100" algn="l"/>
                <a:tab pos="5511800" algn="l"/>
                <a:tab pos="5905500" algn="l"/>
                <a:tab pos="6299200" algn="l"/>
                <a:tab pos="6692900" algn="l"/>
                <a:tab pos="7088188" algn="l"/>
                <a:tab pos="7481888" algn="l"/>
                <a:tab pos="7875588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tabLst>
                <a:tab pos="0" algn="l"/>
                <a:tab pos="392113" algn="l"/>
                <a:tab pos="785813" algn="l"/>
                <a:tab pos="1179513" algn="l"/>
                <a:tab pos="1573213" algn="l"/>
                <a:tab pos="1966913" algn="l"/>
                <a:tab pos="2360613" algn="l"/>
                <a:tab pos="2754313" algn="l"/>
                <a:tab pos="3148013" algn="l"/>
                <a:tab pos="3543300" algn="l"/>
                <a:tab pos="3937000" algn="l"/>
                <a:tab pos="4330700" algn="l"/>
                <a:tab pos="4724400" algn="l"/>
                <a:tab pos="5118100" algn="l"/>
                <a:tab pos="5511800" algn="l"/>
                <a:tab pos="5905500" algn="l"/>
                <a:tab pos="6299200" algn="l"/>
                <a:tab pos="6692900" algn="l"/>
                <a:tab pos="7088188" algn="l"/>
                <a:tab pos="7481888" algn="l"/>
                <a:tab pos="7875588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392113" algn="l"/>
                <a:tab pos="785813" algn="l"/>
                <a:tab pos="1179513" algn="l"/>
                <a:tab pos="1573213" algn="l"/>
                <a:tab pos="1966913" algn="l"/>
                <a:tab pos="2360613" algn="l"/>
                <a:tab pos="2754313" algn="l"/>
                <a:tab pos="3148013" algn="l"/>
                <a:tab pos="3543300" algn="l"/>
                <a:tab pos="3937000" algn="l"/>
                <a:tab pos="4330700" algn="l"/>
                <a:tab pos="4724400" algn="l"/>
                <a:tab pos="5118100" algn="l"/>
                <a:tab pos="5511800" algn="l"/>
                <a:tab pos="5905500" algn="l"/>
                <a:tab pos="6299200" algn="l"/>
                <a:tab pos="6692900" algn="l"/>
                <a:tab pos="7088188" algn="l"/>
                <a:tab pos="7481888" algn="l"/>
                <a:tab pos="7875588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392113" algn="l"/>
                <a:tab pos="785813" algn="l"/>
                <a:tab pos="1179513" algn="l"/>
                <a:tab pos="1573213" algn="l"/>
                <a:tab pos="1966913" algn="l"/>
                <a:tab pos="2360613" algn="l"/>
                <a:tab pos="2754313" algn="l"/>
                <a:tab pos="3148013" algn="l"/>
                <a:tab pos="3543300" algn="l"/>
                <a:tab pos="3937000" algn="l"/>
                <a:tab pos="4330700" algn="l"/>
                <a:tab pos="4724400" algn="l"/>
                <a:tab pos="5118100" algn="l"/>
                <a:tab pos="5511800" algn="l"/>
                <a:tab pos="5905500" algn="l"/>
                <a:tab pos="6299200" algn="l"/>
                <a:tab pos="6692900" algn="l"/>
                <a:tab pos="7088188" algn="l"/>
                <a:tab pos="7481888" algn="l"/>
                <a:tab pos="7875588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392113" algn="l"/>
                <a:tab pos="785813" algn="l"/>
                <a:tab pos="1179513" algn="l"/>
                <a:tab pos="1573213" algn="l"/>
                <a:tab pos="1966913" algn="l"/>
                <a:tab pos="2360613" algn="l"/>
                <a:tab pos="2754313" algn="l"/>
                <a:tab pos="3148013" algn="l"/>
                <a:tab pos="3543300" algn="l"/>
                <a:tab pos="3937000" algn="l"/>
                <a:tab pos="4330700" algn="l"/>
                <a:tab pos="4724400" algn="l"/>
                <a:tab pos="5118100" algn="l"/>
                <a:tab pos="5511800" algn="l"/>
                <a:tab pos="5905500" algn="l"/>
                <a:tab pos="6299200" algn="l"/>
                <a:tab pos="6692900" algn="l"/>
                <a:tab pos="7088188" algn="l"/>
                <a:tab pos="7481888" algn="l"/>
                <a:tab pos="7875588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392113" algn="l"/>
                <a:tab pos="785813" algn="l"/>
                <a:tab pos="1179513" algn="l"/>
                <a:tab pos="1573213" algn="l"/>
                <a:tab pos="1966913" algn="l"/>
                <a:tab pos="2360613" algn="l"/>
                <a:tab pos="2754313" algn="l"/>
                <a:tab pos="3148013" algn="l"/>
                <a:tab pos="3543300" algn="l"/>
                <a:tab pos="3937000" algn="l"/>
                <a:tab pos="4330700" algn="l"/>
                <a:tab pos="4724400" algn="l"/>
                <a:tab pos="5118100" algn="l"/>
                <a:tab pos="5511800" algn="l"/>
                <a:tab pos="5905500" algn="l"/>
                <a:tab pos="6299200" algn="l"/>
                <a:tab pos="6692900" algn="l"/>
                <a:tab pos="7088188" algn="l"/>
                <a:tab pos="7481888" algn="l"/>
                <a:tab pos="7875588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A8D84A3A-BA54-4346-B9F1-00D5D4292A58}" type="slidenum">
              <a:rPr lang="fr-LU" altLang="el-GR" sz="1200">
                <a:solidFill>
                  <a:srgbClr val="000000"/>
                </a:solidFill>
                <a:latin typeface="Times New Roman" pitchFamily="18" charset="0"/>
                <a:ea typeface="DejaVu Sans"/>
                <a:cs typeface="DejaVu Sans"/>
              </a:rPr>
              <a:pPr algn="r" eaLnBrk="1" hangingPunct="1"/>
              <a:t>6</a:t>
            </a:fld>
            <a:endParaRPr lang="fr-LU" altLang="el-GR" sz="1200">
              <a:solidFill>
                <a:srgbClr val="000000"/>
              </a:solidFill>
              <a:latin typeface="Times New Roman" pitchFamily="18" charset="0"/>
              <a:ea typeface="DejaVu Sans"/>
              <a:cs typeface="DejaVu Sans"/>
            </a:endParaRPr>
          </a:p>
        </p:txBody>
      </p:sp>
      <p:sp>
        <p:nvSpPr>
          <p:cNvPr id="60420" name="Text Box 2"/>
          <p:cNvSpPr txBox="1">
            <a:spLocks noChangeArrowheads="1"/>
          </p:cNvSpPr>
          <p:nvPr/>
        </p:nvSpPr>
        <p:spPr bwMode="auto">
          <a:xfrm>
            <a:off x="1003300" y="695325"/>
            <a:ext cx="4849813" cy="3427413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lIns="80165" tIns="40083" rIns="80165" bIns="40083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el-GR" altLang="el-GR"/>
          </a:p>
        </p:txBody>
      </p:sp>
      <p:sp>
        <p:nvSpPr>
          <p:cNvPr id="60421" name="Rectangle 3"/>
          <p:cNvSpPr txBox="1">
            <a:spLocks noGrp="1" noChangeArrowheads="1"/>
          </p:cNvSpPr>
          <p:nvPr>
            <p:ph type="body"/>
          </p:nvPr>
        </p:nvSpPr>
        <p:spPr bwMode="auto">
          <a:xfrm>
            <a:off x="685800" y="4343400"/>
            <a:ext cx="5484813" cy="411321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endParaRPr lang="el-GR" altLang="el-GR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866" name="1 - Θέση εικόνας διαφάνειας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164867" name="2 - Θέση σημειώσεων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l-GR" altLang="el-GR" dirty="0" smtClean="0">
              <a:latin typeface="Arial" pitchFamily="34" charset="0"/>
            </a:endParaRPr>
          </a:p>
        </p:txBody>
      </p:sp>
      <p:sp>
        <p:nvSpPr>
          <p:cNvPr id="164868" name="3 - Θέση αριθμού διαφάνειας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442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685817" indent="-263776" defTabSz="91442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055103" indent="-211021" defTabSz="91442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477145" indent="-211021" defTabSz="91442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1899186" indent="-211021" defTabSz="91442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321227" indent="-211021" defTabSz="91442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743269" indent="-211021" defTabSz="91442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165310" indent="-211021" defTabSz="91442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587351" indent="-211021" defTabSz="91442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ECC194F7-F4BC-4776-B643-23A2192A9D00}" type="slidenum">
              <a:rPr lang="en-GB" altLang="el-GR" smtClean="0">
                <a:latin typeface="Tahoma" pitchFamily="34" charset="0"/>
              </a:rPr>
              <a:pPr eaLnBrk="1" hangingPunct="1"/>
              <a:t>9</a:t>
            </a:fld>
            <a:endParaRPr lang="en-GB" altLang="el-GR" dirty="0" smtClean="0">
              <a:latin typeface="Tahoma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914" name="1 - Θέση εικόνας διαφάνειας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166915" name="2 - Θέση σημειώσεων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l-GR" altLang="el-GR" dirty="0" smtClean="0">
              <a:latin typeface="Arial" pitchFamily="34" charset="0"/>
            </a:endParaRPr>
          </a:p>
        </p:txBody>
      </p:sp>
      <p:sp>
        <p:nvSpPr>
          <p:cNvPr id="166916" name="3 - Θέση αριθμού διαφάνειας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442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685817" indent="-263776" defTabSz="91442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055103" indent="-211021" defTabSz="91442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477145" indent="-211021" defTabSz="91442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1899186" indent="-211021" defTabSz="914423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321227" indent="-211021" defTabSz="91442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743269" indent="-211021" defTabSz="91442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165310" indent="-211021" defTabSz="91442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587351" indent="-211021" defTabSz="91442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DB3F4E3C-1B0D-4DF5-87AA-9B4EE0B8ED57}" type="slidenum">
              <a:rPr lang="en-GB" altLang="el-GR" smtClean="0">
                <a:latin typeface="Tahoma" pitchFamily="34" charset="0"/>
              </a:rPr>
              <a:pPr eaLnBrk="1" hangingPunct="1"/>
              <a:t>10</a:t>
            </a:fld>
            <a:endParaRPr lang="en-GB" altLang="el-GR" dirty="0" smtClean="0">
              <a:latin typeface="Tahoma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27ACE-FA03-481B-A944-F1F9C7A6C06F}" type="datetime1">
              <a:rPr lang="el-GR" smtClean="0"/>
              <a:t>16/3/2016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240417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626B94-859F-45E2-B6D8-3F4AFDAAC21C}" type="datetime1">
              <a:rPr lang="el-GR" smtClean="0"/>
              <a:t>16/3/2016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557663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CF0188-CD73-4327-92F5-0C2ACE29070A}" type="datetime1">
              <a:rPr lang="el-GR" smtClean="0"/>
              <a:t>16/3/2016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474110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C11A5-92E4-41C3-A138-80175CE53EEE}" type="datetime1">
              <a:rPr lang="el-GR" smtClean="0"/>
              <a:t>16/3/2016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74036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3F53F2-A09B-4F33-86D2-2171A68C2F17}" type="datetime1">
              <a:rPr lang="el-GR" smtClean="0"/>
              <a:t>16/3/2016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526510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AC4CEF-F073-49D3-932D-0B9F3A7A3387}" type="datetime1">
              <a:rPr lang="el-GR" smtClean="0"/>
              <a:t>16/3/2016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365944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0F522-D308-4C46-9631-85DCDE932B3B}" type="datetime1">
              <a:rPr lang="el-GR" smtClean="0"/>
              <a:t>16/3/2016</a:t>
            </a:fld>
            <a:endParaRPr lang="el-GR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746606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64D696-4110-4762-B606-4FBA003638FA}" type="datetime1">
              <a:rPr lang="el-GR" smtClean="0"/>
              <a:t>16/3/2016</a:t>
            </a:fld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782472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B8A22E-252A-4435-8A91-0FD7DD753584}" type="datetime1">
              <a:rPr lang="el-GR" smtClean="0"/>
              <a:t>16/3/2016</a:t>
            </a:fld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676870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BB1BFB-F172-4C6C-AD0E-487A054C8E7F}" type="datetime1">
              <a:rPr lang="el-GR" smtClean="0"/>
              <a:t>16/3/2016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370894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1213E7-D3A6-48AC-AE05-509EA4E0676C}" type="datetime1">
              <a:rPr lang="el-GR" smtClean="0"/>
              <a:t>16/3/2016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8953634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08960F-44CE-484C-879C-8FD0FE5CB10F}" type="datetime1">
              <a:rPr lang="el-GR" smtClean="0"/>
              <a:t>16/3/2016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l-GR" smtClean="0"/>
              <a:t>Αρχιτεκτονική και Μέθοδοι Σχεδίασης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B3E41E-24DC-44E5-A242-12538B377EB6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162097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hyperlink" Target="http://www.teilar.gr/" TargetMode="External"/><Relationship Id="rId7" Type="http://schemas.openxmlformats.org/officeDocument/2006/relationships/hyperlink" Target="http://www.edulll.gr/" TargetMode="Externa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6" Type="http://schemas.openxmlformats.org/officeDocument/2006/relationships/image" Target="../media/image2.png"/><Relationship Id="rId5" Type="http://schemas.openxmlformats.org/officeDocument/2006/relationships/hyperlink" Target="http://creativecommons.org/licenses/by-nc-nd/3.0/deed.el" TargetMode="External"/><Relationship Id="rId4" Type="http://schemas.openxmlformats.org/officeDocument/2006/relationships/image" Target="../media/image1.jp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nd/3.0/deed.el" TargetMode="Externa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5.xml"/><Relationship Id="rId6" Type="http://schemas.openxmlformats.org/officeDocument/2006/relationships/image" Target="../media/image3.png"/><Relationship Id="rId5" Type="http://schemas.openxmlformats.org/officeDocument/2006/relationships/hyperlink" Target="http://www.edulll.gr/" TargetMode="Externa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nd/3.0/deed.el" TargetMode="Externa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5" Type="http://schemas.openxmlformats.org/officeDocument/2006/relationships/image" Target="../media/image4.png"/><Relationship Id="rId4" Type="http://schemas.openxmlformats.org/officeDocument/2006/relationships/hyperlink" Target="http://www.edulll.gr/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jpe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Εικόνα 1" descr="Λογότυπο Τεχνολογικό Εκπαιδευτικό Ίδρυμα Θεσσαλίας.">
            <a:hlinkClick r:id="rId3" tooltip="Μετάβαση στην Ιστοσελίδα του Ιδρύματος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188" y="449376"/>
            <a:ext cx="3456432" cy="1146048"/>
          </a:xfrm>
          <a:prstGeom prst="rect">
            <a:avLst/>
          </a:prstGeom>
        </p:spPr>
      </p:pic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755576" y="1628801"/>
            <a:ext cx="7628012" cy="936103"/>
          </a:xfrm>
        </p:spPr>
        <p:txBody>
          <a:bodyPr>
            <a:noAutofit/>
          </a:bodyPr>
          <a:lstStyle/>
          <a:p>
            <a:r>
              <a:rPr lang="el-GR" sz="4100" b="1" dirty="0" smtClean="0">
                <a:solidFill>
                  <a:prstClr val="black"/>
                </a:solidFill>
              </a:rPr>
              <a:t>Αρχές Διοίκησης και Διαχείρισης Έργων</a:t>
            </a:r>
            <a:endParaRPr lang="el-GR" sz="4100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type="subTitle" idx="1"/>
          </p:nvPr>
        </p:nvSpPr>
        <p:spPr>
          <a:xfrm>
            <a:off x="395536" y="2780928"/>
            <a:ext cx="8352928" cy="2876922"/>
          </a:xfrm>
        </p:spPr>
        <p:txBody>
          <a:bodyPr>
            <a:normAutofit/>
          </a:bodyPr>
          <a:lstStyle/>
          <a:p>
            <a:pPr lvl="0">
              <a:lnSpc>
                <a:spcPct val="110000"/>
              </a:lnSpc>
              <a:spcBef>
                <a:spcPts val="0"/>
              </a:spcBef>
              <a:defRPr/>
            </a:pPr>
            <a:r>
              <a:rPr lang="el-GR" sz="3000" b="1" dirty="0">
                <a:solidFill>
                  <a:prstClr val="black"/>
                </a:solidFill>
                <a:cs typeface="Arial" charset="0"/>
              </a:rPr>
              <a:t>Ενότητα </a:t>
            </a:r>
            <a:r>
              <a:rPr lang="el-GR" sz="3000" b="1" dirty="0">
                <a:solidFill>
                  <a:prstClr val="black"/>
                </a:solidFill>
                <a:cs typeface="Arial" charset="0"/>
              </a:rPr>
              <a:t>5</a:t>
            </a:r>
            <a:r>
              <a:rPr lang="en-US" sz="3000" b="1" dirty="0" smtClean="0">
                <a:solidFill>
                  <a:prstClr val="black"/>
                </a:solidFill>
                <a:cs typeface="Arial" charset="0"/>
              </a:rPr>
              <a:t>:</a:t>
            </a:r>
            <a:r>
              <a:rPr lang="el-GR" sz="3000" b="1" dirty="0" smtClean="0">
                <a:solidFill>
                  <a:prstClr val="black"/>
                </a:solidFill>
                <a:cs typeface="Arial" charset="0"/>
              </a:rPr>
              <a:t>  </a:t>
            </a:r>
            <a:r>
              <a:rPr lang="en-US" sz="3000" dirty="0">
                <a:solidFill>
                  <a:prstClr val="black"/>
                </a:solidFill>
                <a:cs typeface="Arial" charset="0"/>
              </a:rPr>
              <a:t>O </a:t>
            </a:r>
            <a:r>
              <a:rPr lang="el-GR" sz="3000" dirty="0">
                <a:solidFill>
                  <a:prstClr val="black"/>
                </a:solidFill>
                <a:cs typeface="Arial" charset="0"/>
              </a:rPr>
              <a:t>ρόλος του </a:t>
            </a:r>
            <a:r>
              <a:rPr lang="en-US" sz="3000" dirty="0">
                <a:solidFill>
                  <a:prstClr val="black"/>
                </a:solidFill>
                <a:cs typeface="Arial" charset="0"/>
              </a:rPr>
              <a:t>project manager</a:t>
            </a:r>
            <a:r>
              <a:rPr lang="en-US" sz="3000" dirty="0" smtClean="0">
                <a:solidFill>
                  <a:prstClr val="black"/>
                </a:solidFill>
                <a:cs typeface="Arial" charset="0"/>
              </a:rPr>
              <a:t>.</a:t>
            </a:r>
            <a:endParaRPr lang="el-GR" sz="3000" dirty="0" smtClean="0">
              <a:solidFill>
                <a:prstClr val="black"/>
              </a:solidFill>
              <a:cs typeface="Arial" charset="0"/>
            </a:endParaRPr>
          </a:p>
          <a:p>
            <a:pPr lvl="0">
              <a:lnSpc>
                <a:spcPct val="110000"/>
              </a:lnSpc>
              <a:spcBef>
                <a:spcPts val="0"/>
              </a:spcBef>
              <a:defRPr/>
            </a:pPr>
            <a:r>
              <a:rPr lang="el-GR" sz="3000" dirty="0" smtClean="0">
                <a:solidFill>
                  <a:prstClr val="black"/>
                </a:solidFill>
                <a:cs typeface="Arial" charset="0"/>
              </a:rPr>
              <a:t>Διδάσκων</a:t>
            </a:r>
            <a:r>
              <a:rPr lang="el-GR" sz="3000" dirty="0">
                <a:solidFill>
                  <a:prstClr val="black"/>
                </a:solidFill>
                <a:cs typeface="Arial" charset="0"/>
              </a:rPr>
              <a:t>: </a:t>
            </a:r>
            <a:r>
              <a:rPr lang="el-GR" sz="3000" dirty="0" err="1" smtClean="0">
                <a:solidFill>
                  <a:prstClr val="black"/>
                </a:solidFill>
                <a:cs typeface="Arial" charset="0"/>
              </a:rPr>
              <a:t>Φιτσιλής</a:t>
            </a:r>
            <a:r>
              <a:rPr lang="el-GR" sz="3000" dirty="0" smtClean="0">
                <a:solidFill>
                  <a:prstClr val="black"/>
                </a:solidFill>
                <a:cs typeface="Arial" charset="0"/>
              </a:rPr>
              <a:t> Παναγιώτης,</a:t>
            </a:r>
          </a:p>
          <a:p>
            <a:pPr lvl="0">
              <a:lnSpc>
                <a:spcPct val="110000"/>
              </a:lnSpc>
              <a:spcBef>
                <a:spcPts val="0"/>
              </a:spcBef>
              <a:spcAft>
                <a:spcPts val="1200"/>
              </a:spcAft>
              <a:defRPr/>
            </a:pPr>
            <a:r>
              <a:rPr lang="el-GR" sz="3000" dirty="0" smtClean="0">
                <a:solidFill>
                  <a:prstClr val="black"/>
                </a:solidFill>
                <a:cs typeface="Arial" charset="0"/>
              </a:rPr>
              <a:t>Καθηγητής</a:t>
            </a:r>
            <a:r>
              <a:rPr lang="el-GR" sz="3000" dirty="0">
                <a:solidFill>
                  <a:prstClr val="black"/>
                </a:solidFill>
                <a:cs typeface="Arial" charset="0"/>
              </a:rPr>
              <a:t>.</a:t>
            </a:r>
          </a:p>
          <a:p>
            <a:pPr lvl="0">
              <a:lnSpc>
                <a:spcPct val="110000"/>
              </a:lnSpc>
              <a:spcBef>
                <a:spcPts val="0"/>
              </a:spcBef>
              <a:defRPr/>
            </a:pPr>
            <a:r>
              <a:rPr lang="el-GR" sz="3000" dirty="0">
                <a:solidFill>
                  <a:prstClr val="black"/>
                </a:solidFill>
                <a:cs typeface="Arial" charset="0"/>
              </a:rPr>
              <a:t>Τμήμα </a:t>
            </a:r>
            <a:r>
              <a:rPr lang="el-GR" sz="3000" dirty="0" smtClean="0">
                <a:solidFill>
                  <a:prstClr val="black"/>
                </a:solidFill>
                <a:cs typeface="Arial" charset="0"/>
              </a:rPr>
              <a:t>Διοίκησης Επιχειρήσεων</a:t>
            </a:r>
            <a:r>
              <a:rPr lang="el-GR" sz="2800" dirty="0" smtClean="0">
                <a:solidFill>
                  <a:prstClr val="black"/>
                </a:solidFill>
                <a:cs typeface="Arial" charset="0"/>
              </a:rPr>
              <a:t>. </a:t>
            </a:r>
            <a:endParaRPr lang="en-US" sz="2800" b="1" dirty="0">
              <a:solidFill>
                <a:prstClr val="black"/>
              </a:solidFill>
              <a:cs typeface="Arial" charset="0"/>
            </a:endParaRPr>
          </a:p>
          <a:p>
            <a:endParaRPr lang="el-GR" dirty="0"/>
          </a:p>
        </p:txBody>
      </p:sp>
      <p:pic>
        <p:nvPicPr>
          <p:cNvPr id="7" name="Εικόνα 2" descr="Λογότυπο για Άδειες χρήσης Creative Commons, B Y, NC, ND.">
            <a:hlinkClick r:id="rId5" tooltip="Μετάβαση στην Άδεια Χρήσης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908175" y="5949950"/>
            <a:ext cx="1584325" cy="554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Εικόνα 3" descr="Λογότυπο Επιχειρησιακού Προγράμματος Εκπαίδευση και Δια βίου Μάθηση του Υπουργείου Παιδείας, ΕΣΠΑ 2007 - 2013, με τη σημαία της Ευρωπαϊκής Ένωσης, το οποίο συγχρηματοδοτείται από την Ευρωπαϊκή Ένωση (Ευρωπαϊκό Κοινωνικό Ταμείο) και από εθνικούς πόρους. ">
            <a:hlinkClick r:id="rId7" tooltip="Μετάβαση σε www.edulll.gr"/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492500" y="5657850"/>
            <a:ext cx="4310063" cy="1030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506603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l-GR" altLang="el-GR" dirty="0" smtClean="0"/>
              <a:t>Πως νομίζετε ότι ο </a:t>
            </a:r>
            <a:r>
              <a:rPr lang="en-US" altLang="el-GR" dirty="0" smtClean="0"/>
              <a:t>project manager </a:t>
            </a:r>
            <a:r>
              <a:rPr lang="el-GR" altLang="el-GR" dirty="0" smtClean="0"/>
              <a:t>ξοδεύει το χρόνο του</a:t>
            </a:r>
          </a:p>
        </p:txBody>
      </p:sp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l-GR" dirty="0" smtClean="0"/>
              <a:t>ΕΡΩΤΗΣΗ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5549305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l-GR" b="1" dirty="0"/>
              <a:t>Τέλος </a:t>
            </a:r>
            <a:r>
              <a:rPr lang="el-GR" b="1" dirty="0" smtClean="0"/>
              <a:t>ενότητας</a:t>
            </a:r>
            <a:endParaRPr lang="el-GR" b="1" dirty="0"/>
          </a:p>
        </p:txBody>
      </p:sp>
      <p:sp>
        <p:nvSpPr>
          <p:cNvPr id="3" name="Υπότιτλος 1"/>
          <p:cNvSpPr>
            <a:spLocks noGrp="1"/>
          </p:cNvSpPr>
          <p:nvPr>
            <p:ph type="subTitle" idx="1"/>
          </p:nvPr>
        </p:nvSpPr>
        <p:spPr bwMode="gray"/>
        <p:txBody>
          <a:bodyPr>
            <a:normAutofit/>
          </a:bodyPr>
          <a:lstStyle/>
          <a:p>
            <a:pPr algn="r"/>
            <a:endParaRPr lang="el-GR" sz="20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r"/>
            <a:r>
              <a:rPr lang="el-GR" sz="2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Επεξεργασία υλικού: </a:t>
            </a:r>
          </a:p>
          <a:p>
            <a:pPr algn="r"/>
            <a:r>
              <a:rPr lang="el-GR" sz="2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Μέγας Χρήστος</a:t>
            </a:r>
            <a:endParaRPr lang="el-GR" sz="2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6" name="Εικόνα 1" descr="Λογότυπο για Άδειες χρήσης Creative Commons B Y, NC, ND.">
            <a:hlinkClick r:id="rId3" tooltip="Μετάβαση στην Άδεια Χρήσης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908175" y="5949950"/>
            <a:ext cx="1584325" cy="554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Εικόνα 2" descr="Λογότυπο Επιχειρησιακού Προγράμματος Εκπαίδευση και Δια βίου Μάθηση. ">
            <a:hlinkClick r:id="rId5" tooltip="Μετάβαση στο www.edulll.gr/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492500" y="5638800"/>
            <a:ext cx="4310063" cy="1030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671789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b="1" dirty="0" smtClean="0"/>
              <a:t>Άδειες χρήσης </a:t>
            </a:r>
            <a:endParaRPr lang="el-GR" dirty="0" smtClean="0"/>
          </a:p>
        </p:txBody>
      </p:sp>
      <p:sp>
        <p:nvSpPr>
          <p:cNvPr id="3075" name="Θέση περιεχομένου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spcBef>
                <a:spcPts val="0"/>
              </a:spcBef>
              <a:spcAft>
                <a:spcPts val="1200"/>
              </a:spcAft>
            </a:pPr>
            <a:r>
              <a:rPr lang="el-GR" sz="2800" dirty="0" smtClean="0"/>
              <a:t>Το παρόν εκπαιδευτικό υλικό υπόκειται στην παρακάτω άδεια χρήσ</a:t>
            </a:r>
            <a:r>
              <a:rPr lang="el-GR" sz="2800" dirty="0"/>
              <a:t>η</a:t>
            </a:r>
            <a:r>
              <a:rPr lang="el-GR" sz="2800" dirty="0" smtClean="0"/>
              <a:t>ς </a:t>
            </a:r>
            <a:r>
              <a:rPr lang="en-US" sz="2800" dirty="0" smtClean="0"/>
              <a:t>Creative Commons</a:t>
            </a:r>
            <a:r>
              <a:rPr lang="el-GR" sz="2800" dirty="0" smtClean="0"/>
              <a:t> (</a:t>
            </a:r>
            <a:r>
              <a:rPr lang="en-US" sz="2800" dirty="0" smtClean="0"/>
              <a:t>C C)</a:t>
            </a:r>
            <a:r>
              <a:rPr lang="el-GR" sz="2800" dirty="0" smtClean="0"/>
              <a:t>: </a:t>
            </a:r>
            <a:r>
              <a:rPr lang="el-GR" sz="2400" b="1" dirty="0" smtClean="0"/>
              <a:t>Αναφορά δημιουργού</a:t>
            </a:r>
            <a:r>
              <a:rPr lang="en-US" sz="2400" b="1" dirty="0" smtClean="0"/>
              <a:t> (B</a:t>
            </a:r>
            <a:r>
              <a:rPr lang="el-GR" sz="2400" b="1" dirty="0" smtClean="0"/>
              <a:t> </a:t>
            </a:r>
            <a:r>
              <a:rPr lang="en-US" sz="2400" b="1" dirty="0" smtClean="0"/>
              <a:t>Y)</a:t>
            </a:r>
            <a:r>
              <a:rPr lang="en-US" sz="2400" dirty="0" smtClean="0"/>
              <a:t>,</a:t>
            </a:r>
            <a:r>
              <a:rPr lang="el-GR" sz="2400" dirty="0" smtClean="0"/>
              <a:t> </a:t>
            </a:r>
            <a:r>
              <a:rPr lang="el-GR" sz="2400" b="1" dirty="0" smtClean="0"/>
              <a:t>Μη εμπορική χρήση</a:t>
            </a:r>
            <a:r>
              <a:rPr lang="en-US" sz="2400" b="1" dirty="0" smtClean="0"/>
              <a:t> (N</a:t>
            </a:r>
            <a:r>
              <a:rPr lang="el-GR" sz="2400" b="1" dirty="0" smtClean="0"/>
              <a:t> </a:t>
            </a:r>
            <a:r>
              <a:rPr lang="en-US" sz="2400" b="1" dirty="0" smtClean="0"/>
              <a:t>C)</a:t>
            </a:r>
            <a:r>
              <a:rPr lang="en-US" sz="2400" dirty="0" smtClean="0"/>
              <a:t>,</a:t>
            </a:r>
            <a:r>
              <a:rPr lang="el-GR" sz="2400" dirty="0" smtClean="0"/>
              <a:t> </a:t>
            </a:r>
            <a:r>
              <a:rPr lang="el-GR" sz="2400" b="1" dirty="0" smtClean="0"/>
              <a:t>Μη τροποποίηση</a:t>
            </a:r>
            <a:r>
              <a:rPr lang="en-US" sz="2400" b="1" dirty="0" smtClean="0"/>
              <a:t> (N</a:t>
            </a:r>
            <a:r>
              <a:rPr lang="el-GR" sz="2400" b="1" dirty="0" smtClean="0"/>
              <a:t> </a:t>
            </a:r>
            <a:r>
              <a:rPr lang="en-US" sz="2400" b="1" dirty="0" smtClean="0"/>
              <a:t>D)</a:t>
            </a:r>
            <a:r>
              <a:rPr lang="el-GR" sz="2400" dirty="0"/>
              <a:t>,</a:t>
            </a:r>
            <a:r>
              <a:rPr lang="en-US" sz="2400" dirty="0" smtClean="0"/>
              <a:t> </a:t>
            </a:r>
            <a:r>
              <a:rPr lang="el-GR" sz="2400" b="1" dirty="0" smtClean="0"/>
              <a:t>3.0</a:t>
            </a:r>
            <a:r>
              <a:rPr lang="en-US" sz="2400" b="1" dirty="0" smtClean="0"/>
              <a:t>,</a:t>
            </a:r>
            <a:r>
              <a:rPr lang="el-GR" sz="2400" b="1" dirty="0" smtClean="0"/>
              <a:t> Μη εισαγόμενο</a:t>
            </a:r>
            <a:r>
              <a:rPr lang="en-US" sz="2400" b="1" dirty="0" smtClean="0"/>
              <a:t>.</a:t>
            </a:r>
            <a:r>
              <a:rPr lang="en-US" sz="2400" dirty="0" smtClean="0"/>
              <a:t> </a:t>
            </a:r>
            <a:endParaRPr lang="el-GR" sz="2400" dirty="0" smtClean="0"/>
          </a:p>
          <a:p>
            <a:pPr eaLnBrk="1" hangingPunct="1"/>
            <a:r>
              <a:rPr lang="el-GR" sz="2800" dirty="0" smtClean="0"/>
              <a:t>Για εκπαιδευτικό υλικό, όπως εικόνες, που υπόκειται σε άλλου τύπου άδειας χρήσης, η άδεια χρήσης αναφέρεται ρητώς. </a:t>
            </a:r>
          </a:p>
        </p:txBody>
      </p:sp>
      <p:pic>
        <p:nvPicPr>
          <p:cNvPr id="5" name="Εικόνα 1" descr="  Λογότυπο για Άδειες χρήσης Creative Commons, B Y, NC, ND. ">
            <a:hlinkClick r:id="rId3" tooltip="Μετάβαση στην Άδεια Χρήσης 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79838" y="5516563"/>
            <a:ext cx="1584325" cy="554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034B054-DA0D-4AD9-A3C5-59235BE4FE8B}" type="slidenum">
              <a:rPr lang="el-GR" sz="1400" smtClean="0">
                <a:solidFill>
                  <a:prstClr val="black"/>
                </a:solidFill>
              </a:rPr>
              <a:pPr>
                <a:defRPr/>
              </a:pPr>
              <a:t>2</a:t>
            </a:fld>
            <a:endParaRPr lang="el-GR" sz="1400" dirty="0">
              <a:solidFill>
                <a:prstClr val="black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4690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b="1" dirty="0" smtClean="0"/>
              <a:t>Χρηματοδότηση </a:t>
            </a:r>
          </a:p>
        </p:txBody>
      </p:sp>
      <p:sp>
        <p:nvSpPr>
          <p:cNvPr id="4099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>
              <a:spcBef>
                <a:spcPts val="0"/>
              </a:spcBef>
              <a:spcAft>
                <a:spcPts val="600"/>
              </a:spcAft>
            </a:pPr>
            <a:r>
              <a:rPr lang="el-GR" sz="2000" dirty="0" smtClean="0"/>
              <a:t>Το παρόν εκπαιδευτικό υλικό έχει αναπτυχθεί στα πλαίσια του εκπαιδευτικού έργου του διδάσκοντα</a:t>
            </a:r>
            <a:r>
              <a:rPr lang="en-US" sz="2000" dirty="0" smtClean="0"/>
              <a:t>.</a:t>
            </a:r>
            <a:r>
              <a:rPr lang="el-GR" sz="2000" dirty="0" smtClean="0"/>
              <a:t> </a:t>
            </a:r>
            <a:endParaRPr lang="en-US" sz="2000" dirty="0" smtClean="0"/>
          </a:p>
          <a:p>
            <a:pPr lvl="0">
              <a:spcBef>
                <a:spcPts val="0"/>
              </a:spcBef>
              <a:spcAft>
                <a:spcPts val="600"/>
              </a:spcAft>
            </a:pPr>
            <a:r>
              <a:rPr lang="el-GR" sz="2000" dirty="0">
                <a:solidFill>
                  <a:prstClr val="black"/>
                </a:solidFill>
              </a:rPr>
              <a:t>Το έργο «</a:t>
            </a:r>
            <a:r>
              <a:rPr lang="el-GR" sz="2000" b="1" dirty="0">
                <a:solidFill>
                  <a:prstClr val="black"/>
                </a:solidFill>
              </a:rPr>
              <a:t>Ανοικτά Ακαδημαϊκά Μαθήματα στο ΤΕΙ Θεσσαλίας</a:t>
            </a:r>
            <a:r>
              <a:rPr lang="el-GR" sz="2000" dirty="0">
                <a:solidFill>
                  <a:prstClr val="black"/>
                </a:solidFill>
              </a:rPr>
              <a:t>» έχει χρηματοδοτήσει μόνο τη αναδιαμόρφωση του εκπαιδευτικού υλικού</a:t>
            </a:r>
            <a:r>
              <a:rPr lang="el-GR" sz="2000" dirty="0" smtClean="0">
                <a:solidFill>
                  <a:prstClr val="black"/>
                </a:solidFill>
              </a:rPr>
              <a:t>.</a:t>
            </a:r>
            <a:endParaRPr lang="el-GR" sz="2000" dirty="0" smtClean="0"/>
          </a:p>
          <a:p>
            <a:pPr eaLnBrk="1" hangingPunct="1">
              <a:spcBef>
                <a:spcPts val="0"/>
              </a:spcBef>
            </a:pPr>
            <a:r>
              <a:rPr lang="el-GR" sz="2000" dirty="0" smtClean="0"/>
              <a:t>Το έργο υλοποιείται στο πλαίσιο του Επιχειρησιακού Προγράμματος  «Εκπαίδευση και Δια Βίου Μάθηση» και συγχρηματοδοτείται από την Ευρωπαϊκή Ένωση (Ευρωπαϊκό Κοινωνικό Ταμείο) και από εθνικούς πόρους</a:t>
            </a:r>
            <a:r>
              <a:rPr lang="en-US" sz="2000" dirty="0" smtClean="0"/>
              <a:t>. </a:t>
            </a:r>
            <a:endParaRPr lang="el-GR" sz="2000" dirty="0" smtClean="0"/>
          </a:p>
        </p:txBody>
      </p:sp>
      <p:pic>
        <p:nvPicPr>
          <p:cNvPr id="6" name="Εικόνα 1" descr=" Λογότυπο Επιχειρησιακού Προγράμματος Εκπαίδευση και Δια βίου Μάθηση.   ">
            <a:hlinkClick r:id="rId4" tooltip="Μετάβαση σε www.edulll.gr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4213" y="4221163"/>
            <a:ext cx="7848600" cy="2016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034B054-DA0D-4AD9-A3C5-59235BE4FE8B}" type="slidenum">
              <a:rPr lang="el-GR" sz="1400" smtClean="0">
                <a:solidFill>
                  <a:prstClr val="black"/>
                </a:solidFill>
              </a:rPr>
              <a:pPr>
                <a:defRPr/>
              </a:pPr>
              <a:t>3</a:t>
            </a:fld>
            <a:endParaRPr lang="el-GR" sz="1400" dirty="0">
              <a:solidFill>
                <a:prstClr val="black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901819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l-GR" altLang="el-GR" sz="1900" dirty="0" smtClean="0"/>
              <a:t>Κατανόηση αρχών διαχείρισης έργων</a:t>
            </a:r>
          </a:p>
          <a:p>
            <a:pPr eaLnBrk="1" hangingPunct="1">
              <a:lnSpc>
                <a:spcPct val="80000"/>
              </a:lnSpc>
            </a:pPr>
            <a:r>
              <a:rPr lang="el-GR" altLang="el-GR" sz="1900" dirty="0" smtClean="0"/>
              <a:t>Αναγνώριση προβλημάτων μέσα στην ομάδα</a:t>
            </a:r>
          </a:p>
          <a:p>
            <a:pPr eaLnBrk="1" hangingPunct="1">
              <a:lnSpc>
                <a:spcPct val="80000"/>
              </a:lnSpc>
            </a:pPr>
            <a:r>
              <a:rPr lang="el-GR" altLang="el-GR" sz="1900" dirty="0" smtClean="0"/>
              <a:t>Κατανόηση των αναγκών των πελατών</a:t>
            </a:r>
          </a:p>
          <a:p>
            <a:pPr eaLnBrk="1" hangingPunct="1">
              <a:lnSpc>
                <a:spcPct val="80000"/>
              </a:lnSpc>
            </a:pPr>
            <a:r>
              <a:rPr lang="el-GR" altLang="el-GR" sz="1900" dirty="0" smtClean="0"/>
              <a:t>Αποδοχή των πολιτικών μέσα στους οργανισμούς</a:t>
            </a:r>
          </a:p>
          <a:p>
            <a:pPr eaLnBrk="1" hangingPunct="1">
              <a:lnSpc>
                <a:spcPct val="80000"/>
              </a:lnSpc>
            </a:pPr>
            <a:r>
              <a:rPr lang="el-GR" altLang="el-GR" sz="1900" dirty="0" smtClean="0"/>
              <a:t>Αρχηγός στην πρώτη γραμμή</a:t>
            </a:r>
          </a:p>
          <a:p>
            <a:pPr eaLnBrk="1" hangingPunct="1">
              <a:lnSpc>
                <a:spcPct val="80000"/>
              </a:lnSpc>
            </a:pPr>
            <a:r>
              <a:rPr lang="el-GR" altLang="el-GR" sz="1900" dirty="0" smtClean="0"/>
              <a:t>Κατανόηση του τι σημαίνει επιτυχία</a:t>
            </a:r>
          </a:p>
          <a:p>
            <a:pPr eaLnBrk="1" hangingPunct="1">
              <a:lnSpc>
                <a:spcPct val="80000"/>
              </a:lnSpc>
            </a:pPr>
            <a:r>
              <a:rPr lang="el-GR" altLang="el-GR" sz="1900" dirty="0" smtClean="0"/>
              <a:t>Ανάπτυξη της ομάδας</a:t>
            </a:r>
          </a:p>
          <a:p>
            <a:pPr eaLnBrk="1" hangingPunct="1">
              <a:lnSpc>
                <a:spcPct val="80000"/>
              </a:lnSpc>
            </a:pPr>
            <a:r>
              <a:rPr lang="el-GR" altLang="el-GR" sz="1900" dirty="0" smtClean="0"/>
              <a:t>Ο ενθουσιασμός και η απογοήτευση είναι κολλητικές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l-GR" sz="1900" dirty="0" smtClean="0"/>
              <a:t>One look forward is worth two looks back</a:t>
            </a:r>
          </a:p>
          <a:p>
            <a:pPr eaLnBrk="1" hangingPunct="1">
              <a:lnSpc>
                <a:spcPct val="80000"/>
              </a:lnSpc>
            </a:pPr>
            <a:r>
              <a:rPr lang="el-GR" altLang="el-GR" sz="1900" dirty="0" smtClean="0"/>
              <a:t>Μην ξεχνάτε τον στόχο σας</a:t>
            </a:r>
          </a:p>
          <a:p>
            <a:pPr eaLnBrk="1" hangingPunct="1">
              <a:lnSpc>
                <a:spcPct val="80000"/>
              </a:lnSpc>
            </a:pPr>
            <a:r>
              <a:rPr lang="el-GR" altLang="el-GR" sz="1900" dirty="0" smtClean="0"/>
              <a:t>Χρησιμοποιείται το χρόνο σας αποδοτικά</a:t>
            </a:r>
          </a:p>
          <a:p>
            <a:pPr eaLnBrk="1" hangingPunct="1">
              <a:lnSpc>
                <a:spcPct val="80000"/>
              </a:lnSpc>
            </a:pPr>
            <a:r>
              <a:rPr lang="el-GR" altLang="el-GR" sz="1900" dirty="0" smtClean="0"/>
              <a:t>Προγραμματισμός και σχεδιασμός</a:t>
            </a:r>
          </a:p>
          <a:p>
            <a:pPr eaLnBrk="1" hangingPunct="1">
              <a:lnSpc>
                <a:spcPct val="80000"/>
              </a:lnSpc>
            </a:pPr>
            <a:endParaRPr lang="el-GR" altLang="el-GR" sz="1900" dirty="0" smtClean="0"/>
          </a:p>
          <a:p>
            <a:pPr eaLnBrk="1" hangingPunct="1">
              <a:lnSpc>
                <a:spcPct val="80000"/>
              </a:lnSpc>
            </a:pPr>
            <a:r>
              <a:rPr lang="el-GR" altLang="el-GR" sz="1900" dirty="0" smtClean="0"/>
              <a:t>Και πάνω από όλα </a:t>
            </a:r>
            <a:r>
              <a:rPr lang="en-US" altLang="el-GR" sz="1900" dirty="0" smtClean="0"/>
              <a:t>VALUE for the stakeholders</a:t>
            </a:r>
            <a:endParaRPr lang="el-GR" altLang="el-GR" sz="1900" dirty="0" smtClean="0"/>
          </a:p>
          <a:p>
            <a:pPr eaLnBrk="1" hangingPunct="1">
              <a:lnSpc>
                <a:spcPct val="80000"/>
              </a:lnSpc>
            </a:pPr>
            <a:endParaRPr lang="el-GR" altLang="el-GR" sz="1900" dirty="0" smtClean="0"/>
          </a:p>
        </p:txBody>
      </p:sp>
      <p:sp>
        <p:nvSpPr>
          <p:cNvPr id="530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/>
              <a:t>Project Manager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9777934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Πρότυπα για το διαχειριστή έργων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altLang="el-GR" dirty="0" smtClean="0"/>
          </a:p>
          <a:p>
            <a:r>
              <a:rPr lang="el-GR" altLang="el-GR" dirty="0" smtClean="0"/>
              <a:t>Πως ορίζεται ο </a:t>
            </a:r>
            <a:r>
              <a:rPr lang="en-GB" altLang="el-GR" dirty="0" smtClean="0"/>
              <a:t>PM </a:t>
            </a:r>
            <a:r>
              <a:rPr lang="el-GR" altLang="el-GR" dirty="0" smtClean="0"/>
              <a:t>στον οργανισμό που δουλεύεται?</a:t>
            </a:r>
          </a:p>
          <a:p>
            <a:pPr lvl="1"/>
            <a:r>
              <a:rPr lang="el-GR" altLang="el-GR" dirty="0" smtClean="0"/>
              <a:t>Πρότυπο</a:t>
            </a:r>
          </a:p>
          <a:p>
            <a:pPr lvl="2"/>
            <a:r>
              <a:rPr lang="en-GB" dirty="0" smtClean="0"/>
              <a:t>PMCDF </a:t>
            </a:r>
            <a:r>
              <a:rPr lang="en-US" altLang="el-GR" dirty="0">
                <a:ea typeface="DejaVu Sans"/>
                <a:cs typeface="DejaVu Sans"/>
              </a:rPr>
              <a:t>Project Manager Competency Development Framework </a:t>
            </a:r>
            <a:r>
              <a:rPr lang="en-GB" dirty="0" smtClean="0"/>
              <a:t>(PMI)</a:t>
            </a:r>
          </a:p>
          <a:p>
            <a:pPr lvl="2"/>
            <a:r>
              <a:rPr lang="en-GB" dirty="0" smtClean="0"/>
              <a:t>ICB (IPMA)</a:t>
            </a:r>
          </a:p>
          <a:p>
            <a:pPr lvl="2"/>
            <a:r>
              <a:rPr lang="en-GB" dirty="0" smtClean="0"/>
              <a:t>ISO 21500 (ISO)</a:t>
            </a:r>
          </a:p>
          <a:p>
            <a:pPr lvl="2"/>
            <a:r>
              <a:rPr lang="en-GB" dirty="0" smtClean="0"/>
              <a:t>P2M (PMAJ) </a:t>
            </a:r>
          </a:p>
          <a:p>
            <a:pPr lvl="2"/>
            <a:endParaRPr lang="el-GR" altLang="el-GR" dirty="0" smtClean="0"/>
          </a:p>
          <a:p>
            <a:pPr lvl="1"/>
            <a:r>
              <a:rPr lang="el-GR" altLang="el-GR" dirty="0" smtClean="0"/>
              <a:t>Ικανότητες</a:t>
            </a:r>
          </a:p>
          <a:p>
            <a:pPr lvl="1"/>
            <a:endParaRPr lang="el-GR" altLang="el-GR" dirty="0" smtClean="0"/>
          </a:p>
        </p:txBody>
      </p:sp>
    </p:spTree>
    <p:extLst>
      <p:ext uri="{BB962C8B-B14F-4D97-AF65-F5344CB8AC3E}">
        <p14:creationId xmlns:p14="http://schemas.microsoft.com/office/powerpoint/2010/main" val="34851199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4938" y="2698576"/>
            <a:ext cx="1084262" cy="1654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15363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9175" y="1403176"/>
            <a:ext cx="1444625" cy="145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15364" name="Picture 5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3588" y="3917776"/>
            <a:ext cx="1319212" cy="176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pic>
        <p:nvPicPr>
          <p:cNvPr id="15365" name="Picture 6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5025" y="4946476"/>
            <a:ext cx="1577975" cy="1866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15366" name="Title 7"/>
          <p:cNvSpPr>
            <a:spLocks noGrp="1"/>
          </p:cNvSpPr>
          <p:nvPr>
            <p:ph type="title"/>
          </p:nvPr>
        </p:nvSpPr>
        <p:spPr>
          <a:xfrm>
            <a:off x="457200" y="620688"/>
            <a:ext cx="8229600" cy="914400"/>
          </a:xfrm>
        </p:spPr>
        <p:txBody>
          <a:bodyPr/>
          <a:lstStyle/>
          <a:p>
            <a:r>
              <a:rPr lang="en-GB" altLang="el-GR" dirty="0" smtClean="0"/>
              <a:t>What are we talking about ?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539750" y="1398860"/>
            <a:ext cx="5403850" cy="5270500"/>
          </a:xfrm>
        </p:spPr>
        <p:txBody>
          <a:bodyPr>
            <a:normAutofit lnSpcReduction="10000"/>
          </a:bodyPr>
          <a:lstStyle/>
          <a:p>
            <a:pPr marL="342900" lvl="1" indent="-342900" eaLnBrk="1" hangingPunct="1">
              <a:buClr>
                <a:srgbClr val="99CC00"/>
              </a:buClr>
              <a:buFont typeface="Wingdings" pitchFamily="2" charset="2"/>
              <a:buChar char="§"/>
              <a:tabLst>
                <a:tab pos="875533" algn="l"/>
                <a:tab pos="1704985" algn="l"/>
                <a:tab pos="2534437" algn="l"/>
                <a:tab pos="3363890" algn="l"/>
                <a:tab pos="4193342" algn="l"/>
                <a:tab pos="5022794" algn="l"/>
                <a:tab pos="5852246" algn="l"/>
                <a:tab pos="6681699" algn="l"/>
                <a:tab pos="7511151" algn="l"/>
                <a:tab pos="8340603" algn="l"/>
                <a:tab pos="9170055" algn="l"/>
              </a:tabLst>
              <a:defRPr/>
            </a:pPr>
            <a:r>
              <a:rPr lang="en-GB" dirty="0" err="1" smtClean="0">
                <a:ea typeface="DejaVu Sans" charset="0"/>
                <a:cs typeface="DejaVu Sans" charset="0"/>
              </a:rPr>
              <a:t>Asterix</a:t>
            </a:r>
            <a:r>
              <a:rPr lang="en-GB" dirty="0" smtClean="0">
                <a:ea typeface="DejaVu Sans" charset="0"/>
                <a:cs typeface="DejaVu Sans" charset="0"/>
              </a:rPr>
              <a:t> : </a:t>
            </a:r>
          </a:p>
          <a:p>
            <a:pPr marL="742950" lvl="2" indent="-342900" eaLnBrk="1" hangingPunct="1">
              <a:buFont typeface="Wingdings" pitchFamily="2" charset="2"/>
              <a:buNone/>
              <a:tabLst>
                <a:tab pos="875533" algn="l"/>
                <a:tab pos="1704985" algn="l"/>
                <a:tab pos="2534437" algn="l"/>
                <a:tab pos="3363890" algn="l"/>
                <a:tab pos="4193342" algn="l"/>
                <a:tab pos="5022794" algn="l"/>
                <a:tab pos="5852246" algn="l"/>
                <a:tab pos="6681699" algn="l"/>
                <a:tab pos="7511151" algn="l"/>
                <a:tab pos="8340603" algn="l"/>
                <a:tab pos="9170055" algn="l"/>
              </a:tabLst>
              <a:defRPr/>
            </a:pPr>
            <a:r>
              <a:rPr lang="el-GR" dirty="0" smtClean="0">
                <a:ea typeface="DejaVu Sans" charset="0"/>
                <a:cs typeface="DejaVu Sans" charset="0"/>
              </a:rPr>
              <a:t>Ο Οδηγός - </a:t>
            </a:r>
            <a:r>
              <a:rPr lang="en-GB" dirty="0" smtClean="0">
                <a:ea typeface="DejaVu Sans" charset="0"/>
                <a:cs typeface="DejaVu Sans" charset="0"/>
              </a:rPr>
              <a:t>The Guide </a:t>
            </a:r>
          </a:p>
          <a:p>
            <a:pPr marL="446088" lvl="2" indent="-46038" eaLnBrk="1" hangingPunct="1">
              <a:buFont typeface="Wingdings" pitchFamily="2" charset="2"/>
              <a:buNone/>
              <a:tabLst>
                <a:tab pos="875533" algn="l"/>
                <a:tab pos="1704985" algn="l"/>
                <a:tab pos="2534437" algn="l"/>
                <a:tab pos="3363890" algn="l"/>
                <a:tab pos="4193342" algn="l"/>
                <a:tab pos="5022794" algn="l"/>
                <a:tab pos="5852246" algn="l"/>
                <a:tab pos="6681699" algn="l"/>
                <a:tab pos="7511151" algn="l"/>
                <a:tab pos="8340603" algn="l"/>
                <a:tab pos="9170055" algn="l"/>
              </a:tabLst>
              <a:defRPr/>
            </a:pPr>
            <a:r>
              <a:rPr lang="en-GB" sz="1400" i="1" dirty="0" smtClean="0">
                <a:ea typeface="DejaVu Sans" charset="0"/>
                <a:cs typeface="DejaVu Sans" charset="0"/>
              </a:rPr>
              <a:t>Analytical, Objective-oriented, judgment, cognitive ability</a:t>
            </a:r>
          </a:p>
          <a:p>
            <a:pPr marL="342900" lvl="1" indent="-342900" eaLnBrk="1" hangingPunct="1">
              <a:buClr>
                <a:srgbClr val="99CC00"/>
              </a:buClr>
              <a:buFont typeface="Wingdings" pitchFamily="2" charset="2"/>
              <a:buChar char="§"/>
              <a:tabLst>
                <a:tab pos="875533" algn="l"/>
                <a:tab pos="1704985" algn="l"/>
                <a:tab pos="2534437" algn="l"/>
                <a:tab pos="3363890" algn="l"/>
                <a:tab pos="4193342" algn="l"/>
                <a:tab pos="5022794" algn="l"/>
                <a:tab pos="5852246" algn="l"/>
                <a:tab pos="6681699" algn="l"/>
                <a:tab pos="7511151" algn="l"/>
                <a:tab pos="8340603" algn="l"/>
                <a:tab pos="9170055" algn="l"/>
              </a:tabLst>
              <a:defRPr/>
            </a:pPr>
            <a:endParaRPr lang="en-GB" dirty="0" smtClean="0">
              <a:ea typeface="DejaVu Sans" charset="0"/>
              <a:cs typeface="DejaVu Sans" charset="0"/>
            </a:endParaRPr>
          </a:p>
          <a:p>
            <a:pPr marL="342900" lvl="1" indent="-342900" eaLnBrk="1" hangingPunct="1">
              <a:buClr>
                <a:srgbClr val="99CC00"/>
              </a:buClr>
              <a:buFont typeface="Wingdings" pitchFamily="2" charset="2"/>
              <a:buChar char="§"/>
              <a:tabLst>
                <a:tab pos="875533" algn="l"/>
                <a:tab pos="1704985" algn="l"/>
                <a:tab pos="2534437" algn="l"/>
                <a:tab pos="3363890" algn="l"/>
                <a:tab pos="4193342" algn="l"/>
                <a:tab pos="5022794" algn="l"/>
                <a:tab pos="5852246" algn="l"/>
                <a:tab pos="6681699" algn="l"/>
                <a:tab pos="7511151" algn="l"/>
                <a:tab pos="8340603" algn="l"/>
                <a:tab pos="9170055" algn="l"/>
              </a:tabLst>
              <a:defRPr/>
            </a:pPr>
            <a:r>
              <a:rPr lang="en-GB" dirty="0" err="1" smtClean="0">
                <a:ea typeface="DejaVu Sans" charset="0"/>
                <a:cs typeface="DejaVu Sans" charset="0"/>
              </a:rPr>
              <a:t>Obelix</a:t>
            </a:r>
            <a:r>
              <a:rPr lang="en-GB" dirty="0" smtClean="0">
                <a:ea typeface="DejaVu Sans" charset="0"/>
                <a:cs typeface="DejaVu Sans" charset="0"/>
              </a:rPr>
              <a:t> : </a:t>
            </a:r>
          </a:p>
          <a:p>
            <a:pPr marL="742950" lvl="2" indent="-342900" eaLnBrk="1" hangingPunct="1">
              <a:buFont typeface="Wingdings" pitchFamily="2" charset="2"/>
              <a:buNone/>
              <a:tabLst>
                <a:tab pos="875533" algn="l"/>
                <a:tab pos="1704985" algn="l"/>
                <a:tab pos="2534437" algn="l"/>
                <a:tab pos="3363890" algn="l"/>
                <a:tab pos="4193342" algn="l"/>
                <a:tab pos="5022794" algn="l"/>
                <a:tab pos="5852246" algn="l"/>
                <a:tab pos="6681699" algn="l"/>
                <a:tab pos="7511151" algn="l"/>
                <a:tab pos="8340603" algn="l"/>
                <a:tab pos="9170055" algn="l"/>
              </a:tabLst>
              <a:defRPr/>
            </a:pPr>
            <a:r>
              <a:rPr lang="el-GR" dirty="0" smtClean="0">
                <a:ea typeface="DejaVu Sans" charset="0"/>
                <a:cs typeface="DejaVu Sans" charset="0"/>
              </a:rPr>
              <a:t>Ο Αποδοτικός - </a:t>
            </a:r>
            <a:r>
              <a:rPr lang="en-GB" dirty="0" smtClean="0">
                <a:ea typeface="DejaVu Sans" charset="0"/>
                <a:cs typeface="DejaVu Sans" charset="0"/>
              </a:rPr>
              <a:t>The Performer </a:t>
            </a:r>
          </a:p>
          <a:p>
            <a:pPr marL="742950" lvl="2" indent="-342900" eaLnBrk="1" hangingPunct="1">
              <a:buFont typeface="Wingdings" pitchFamily="2" charset="2"/>
              <a:buNone/>
              <a:tabLst>
                <a:tab pos="875533" algn="l"/>
                <a:tab pos="1704985" algn="l"/>
                <a:tab pos="2534437" algn="l"/>
                <a:tab pos="3363890" algn="l"/>
                <a:tab pos="4193342" algn="l"/>
                <a:tab pos="5022794" algn="l"/>
                <a:tab pos="5852246" algn="l"/>
                <a:tab pos="6681699" algn="l"/>
                <a:tab pos="7511151" algn="l"/>
                <a:tab pos="8340603" algn="l"/>
                <a:tab pos="9170055" algn="l"/>
              </a:tabLst>
              <a:defRPr/>
            </a:pPr>
            <a:r>
              <a:rPr lang="en-GB" sz="1400" i="1" dirty="0" smtClean="0">
                <a:ea typeface="DejaVu Sans" charset="0"/>
                <a:cs typeface="DejaVu Sans" charset="0"/>
              </a:rPr>
              <a:t>Know-how, Energy, Expertise</a:t>
            </a:r>
          </a:p>
          <a:p>
            <a:pPr marL="342900" lvl="1" indent="-342900" eaLnBrk="1" hangingPunct="1">
              <a:buClr>
                <a:srgbClr val="99CC00"/>
              </a:buClr>
              <a:buFont typeface="Wingdings" pitchFamily="2" charset="2"/>
              <a:buChar char="§"/>
              <a:tabLst>
                <a:tab pos="875533" algn="l"/>
                <a:tab pos="1704985" algn="l"/>
                <a:tab pos="2534437" algn="l"/>
                <a:tab pos="3363890" algn="l"/>
                <a:tab pos="4193342" algn="l"/>
                <a:tab pos="5022794" algn="l"/>
                <a:tab pos="5852246" algn="l"/>
                <a:tab pos="6681699" algn="l"/>
                <a:tab pos="7511151" algn="l"/>
                <a:tab pos="8340603" algn="l"/>
                <a:tab pos="9170055" algn="l"/>
              </a:tabLst>
              <a:defRPr/>
            </a:pPr>
            <a:endParaRPr lang="en-GB" dirty="0" smtClean="0">
              <a:ea typeface="DejaVu Sans" charset="0"/>
              <a:cs typeface="DejaVu Sans" charset="0"/>
            </a:endParaRPr>
          </a:p>
          <a:p>
            <a:pPr marL="342900" lvl="1" indent="-342900" eaLnBrk="1" hangingPunct="1">
              <a:buClr>
                <a:srgbClr val="99CC00"/>
              </a:buClr>
              <a:buFont typeface="Wingdings" pitchFamily="2" charset="2"/>
              <a:buChar char="§"/>
              <a:tabLst>
                <a:tab pos="875533" algn="l"/>
                <a:tab pos="1704985" algn="l"/>
                <a:tab pos="2534437" algn="l"/>
                <a:tab pos="3363890" algn="l"/>
                <a:tab pos="4193342" algn="l"/>
                <a:tab pos="5022794" algn="l"/>
                <a:tab pos="5852246" algn="l"/>
                <a:tab pos="6681699" algn="l"/>
                <a:tab pos="7511151" algn="l"/>
                <a:tab pos="8340603" algn="l"/>
                <a:tab pos="9170055" algn="l"/>
              </a:tabLst>
              <a:defRPr/>
            </a:pPr>
            <a:r>
              <a:rPr lang="en-GB" dirty="0" err="1" smtClean="0">
                <a:ea typeface="DejaVu Sans" charset="0"/>
                <a:cs typeface="DejaVu Sans" charset="0"/>
              </a:rPr>
              <a:t>Abraracourcix</a:t>
            </a:r>
            <a:r>
              <a:rPr lang="en-GB" dirty="0" smtClean="0">
                <a:ea typeface="DejaVu Sans" charset="0"/>
                <a:cs typeface="DejaVu Sans" charset="0"/>
              </a:rPr>
              <a:t> : </a:t>
            </a:r>
          </a:p>
          <a:p>
            <a:pPr marL="742950" lvl="2" indent="-342900" eaLnBrk="1" hangingPunct="1">
              <a:buFont typeface="Wingdings" pitchFamily="2" charset="2"/>
              <a:buNone/>
              <a:tabLst>
                <a:tab pos="875533" algn="l"/>
                <a:tab pos="1704985" algn="l"/>
                <a:tab pos="2534437" algn="l"/>
                <a:tab pos="3363890" algn="l"/>
                <a:tab pos="4193342" algn="l"/>
                <a:tab pos="5022794" algn="l"/>
                <a:tab pos="5852246" algn="l"/>
                <a:tab pos="6681699" algn="l"/>
                <a:tab pos="7511151" algn="l"/>
                <a:tab pos="8340603" algn="l"/>
                <a:tab pos="9170055" algn="l"/>
              </a:tabLst>
              <a:defRPr/>
            </a:pPr>
            <a:r>
              <a:rPr lang="el-GR" dirty="0" smtClean="0">
                <a:ea typeface="DejaVu Sans" charset="0"/>
                <a:cs typeface="DejaVu Sans" charset="0"/>
              </a:rPr>
              <a:t>Ο διαχειριστής - </a:t>
            </a:r>
            <a:r>
              <a:rPr lang="en-GB" dirty="0" smtClean="0">
                <a:ea typeface="DejaVu Sans" charset="0"/>
                <a:cs typeface="DejaVu Sans" charset="0"/>
              </a:rPr>
              <a:t>The Manager </a:t>
            </a:r>
          </a:p>
          <a:p>
            <a:pPr marL="742950" lvl="2" indent="-342900" eaLnBrk="1" hangingPunct="1">
              <a:buFont typeface="Wingdings" pitchFamily="2" charset="2"/>
              <a:buNone/>
              <a:tabLst>
                <a:tab pos="875533" algn="l"/>
                <a:tab pos="1704985" algn="l"/>
                <a:tab pos="2534437" algn="l"/>
                <a:tab pos="3363890" algn="l"/>
                <a:tab pos="4193342" algn="l"/>
                <a:tab pos="5022794" algn="l"/>
                <a:tab pos="5852246" algn="l"/>
                <a:tab pos="6681699" algn="l"/>
                <a:tab pos="7511151" algn="l"/>
                <a:tab pos="8340603" algn="l"/>
                <a:tab pos="9170055" algn="l"/>
              </a:tabLst>
              <a:defRPr/>
            </a:pPr>
            <a:r>
              <a:rPr lang="en-GB" sz="1400" i="1" dirty="0" smtClean="0">
                <a:ea typeface="DejaVu Sans" charset="0"/>
                <a:cs typeface="DejaVu Sans" charset="0"/>
              </a:rPr>
              <a:t>Structuring, Planning, Procedures, Coordination</a:t>
            </a:r>
          </a:p>
          <a:p>
            <a:pPr marL="342900" lvl="1" indent="-342900" eaLnBrk="1" hangingPunct="1">
              <a:buClr>
                <a:srgbClr val="99CC00"/>
              </a:buClr>
              <a:buFont typeface="Wingdings" pitchFamily="2" charset="2"/>
              <a:buChar char="§"/>
              <a:tabLst>
                <a:tab pos="875533" algn="l"/>
                <a:tab pos="1704985" algn="l"/>
                <a:tab pos="2534437" algn="l"/>
                <a:tab pos="3363890" algn="l"/>
                <a:tab pos="4193342" algn="l"/>
                <a:tab pos="5022794" algn="l"/>
                <a:tab pos="5852246" algn="l"/>
                <a:tab pos="6681699" algn="l"/>
                <a:tab pos="7511151" algn="l"/>
                <a:tab pos="8340603" algn="l"/>
                <a:tab pos="9170055" algn="l"/>
              </a:tabLst>
              <a:defRPr/>
            </a:pPr>
            <a:endParaRPr lang="en-GB" dirty="0" smtClean="0">
              <a:ea typeface="DejaVu Sans" charset="0"/>
              <a:cs typeface="DejaVu Sans" charset="0"/>
            </a:endParaRPr>
          </a:p>
          <a:p>
            <a:pPr marL="342900" lvl="1" indent="-342900" eaLnBrk="1" hangingPunct="1">
              <a:buClr>
                <a:srgbClr val="99CC00"/>
              </a:buClr>
              <a:buFont typeface="Wingdings" pitchFamily="2" charset="2"/>
              <a:buChar char="§"/>
              <a:tabLst>
                <a:tab pos="875533" algn="l"/>
                <a:tab pos="1704985" algn="l"/>
                <a:tab pos="2534437" algn="l"/>
                <a:tab pos="3363890" algn="l"/>
                <a:tab pos="4193342" algn="l"/>
                <a:tab pos="5022794" algn="l"/>
                <a:tab pos="5852246" algn="l"/>
                <a:tab pos="6681699" algn="l"/>
                <a:tab pos="7511151" algn="l"/>
                <a:tab pos="8340603" algn="l"/>
                <a:tab pos="9170055" algn="l"/>
              </a:tabLst>
              <a:defRPr/>
            </a:pPr>
            <a:r>
              <a:rPr lang="en-GB" dirty="0" err="1" smtClean="0">
                <a:ea typeface="DejaVu Sans" charset="0"/>
                <a:cs typeface="DejaVu Sans" charset="0"/>
              </a:rPr>
              <a:t>Panoramix</a:t>
            </a:r>
            <a:r>
              <a:rPr lang="en-GB" dirty="0" smtClean="0">
                <a:ea typeface="DejaVu Sans" charset="0"/>
                <a:cs typeface="DejaVu Sans" charset="0"/>
              </a:rPr>
              <a:t> : </a:t>
            </a:r>
          </a:p>
          <a:p>
            <a:pPr marL="742950" lvl="2" indent="-342900" eaLnBrk="1" hangingPunct="1">
              <a:buFont typeface="Wingdings" pitchFamily="2" charset="2"/>
              <a:buNone/>
              <a:tabLst>
                <a:tab pos="875533" algn="l"/>
                <a:tab pos="1704985" algn="l"/>
                <a:tab pos="2534437" algn="l"/>
                <a:tab pos="3363890" algn="l"/>
                <a:tab pos="4193342" algn="l"/>
                <a:tab pos="5022794" algn="l"/>
                <a:tab pos="5852246" algn="l"/>
                <a:tab pos="6681699" algn="l"/>
                <a:tab pos="7511151" algn="l"/>
                <a:tab pos="8340603" algn="l"/>
                <a:tab pos="9170055" algn="l"/>
              </a:tabLst>
              <a:defRPr/>
            </a:pPr>
            <a:r>
              <a:rPr lang="el-GR" dirty="0" smtClean="0">
                <a:ea typeface="DejaVu Sans" charset="0"/>
                <a:cs typeface="DejaVu Sans" charset="0"/>
              </a:rPr>
              <a:t>Ο ηγέτης - </a:t>
            </a:r>
            <a:r>
              <a:rPr lang="en-GB" dirty="0" smtClean="0">
                <a:ea typeface="DejaVu Sans" charset="0"/>
                <a:cs typeface="DejaVu Sans" charset="0"/>
              </a:rPr>
              <a:t>The Human Leader </a:t>
            </a:r>
          </a:p>
          <a:p>
            <a:pPr marL="742950" lvl="2" indent="-342900" eaLnBrk="1" hangingPunct="1">
              <a:buFont typeface="Wingdings" pitchFamily="2" charset="2"/>
              <a:buNone/>
              <a:tabLst>
                <a:tab pos="875533" algn="l"/>
                <a:tab pos="1704985" algn="l"/>
                <a:tab pos="2534437" algn="l"/>
                <a:tab pos="3363890" algn="l"/>
                <a:tab pos="4193342" algn="l"/>
                <a:tab pos="5022794" algn="l"/>
                <a:tab pos="5852246" algn="l"/>
                <a:tab pos="6681699" algn="l"/>
                <a:tab pos="7511151" algn="l"/>
                <a:tab pos="8340603" algn="l"/>
                <a:tab pos="9170055" algn="l"/>
              </a:tabLst>
              <a:defRPr/>
            </a:pPr>
            <a:r>
              <a:rPr lang="en-GB" sz="1400" i="1" dirty="0" smtClean="0">
                <a:ea typeface="DejaVu Sans" charset="0"/>
                <a:cs typeface="DejaVu Sans" charset="0"/>
              </a:rPr>
              <a:t>Charisma, Group Leader</a:t>
            </a:r>
          </a:p>
          <a:p>
            <a:pPr>
              <a:defRPr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0179219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8"/>
          <p:cNvSpPr>
            <a:spLocks noChangeArrowheads="1"/>
          </p:cNvSpPr>
          <p:nvPr/>
        </p:nvSpPr>
        <p:spPr bwMode="auto">
          <a:xfrm>
            <a:off x="2286000" y="2274888"/>
            <a:ext cx="4572000" cy="230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endParaRPr lang="en-US" altLang="el-GR"/>
          </a:p>
          <a:p>
            <a:pPr eaLnBrk="1" hangingPunct="1"/>
            <a:endParaRPr lang="en-US" altLang="el-GR"/>
          </a:p>
          <a:p>
            <a:pPr eaLnBrk="1" hangingPunct="1"/>
            <a:endParaRPr lang="en-US" altLang="el-GR"/>
          </a:p>
          <a:p>
            <a:pPr eaLnBrk="1" hangingPunct="1"/>
            <a:endParaRPr lang="en-US" altLang="el-GR"/>
          </a:p>
          <a:p>
            <a:pPr eaLnBrk="1" hangingPunct="1"/>
            <a:endParaRPr lang="en-US" altLang="el-GR"/>
          </a:p>
          <a:p>
            <a:pPr eaLnBrk="1" hangingPunct="1"/>
            <a:endParaRPr lang="en-US" altLang="el-GR"/>
          </a:p>
          <a:p>
            <a:pPr eaLnBrk="1" hangingPunct="1"/>
            <a:endParaRPr lang="en-US" altLang="el-GR"/>
          </a:p>
          <a:p>
            <a:pPr eaLnBrk="1" hangingPunct="1"/>
            <a:endParaRPr lang="en-US" altLang="el-GR"/>
          </a:p>
        </p:txBody>
      </p:sp>
      <p:pic>
        <p:nvPicPr>
          <p:cNvPr id="19459" name="Picture 1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685800"/>
            <a:ext cx="4376738" cy="350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0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5200" y="4049713"/>
            <a:ext cx="5353050" cy="2074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52400" y="4876800"/>
            <a:ext cx="2895600" cy="12430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342900" lvl="2" indent="-342900">
              <a:spcBef>
                <a:spcPct val="20000"/>
              </a:spcBef>
              <a:buClr>
                <a:srgbClr val="99CC00"/>
              </a:buClr>
              <a:defRPr/>
            </a:pPr>
            <a:r>
              <a:rPr lang="en-US" sz="1600" dirty="0">
                <a:solidFill>
                  <a:srgbClr val="003E85"/>
                </a:solidFill>
                <a:latin typeface="+mn-lt"/>
                <a:ea typeface="DejaVu Sans" charset="0"/>
                <a:cs typeface="DejaVu Sans" charset="0"/>
              </a:rPr>
              <a:t>Performance competencies : </a:t>
            </a:r>
          </a:p>
          <a:p>
            <a:pPr marL="0" lvl="2">
              <a:spcBef>
                <a:spcPct val="20000"/>
              </a:spcBef>
              <a:buClr>
                <a:srgbClr val="99CC00"/>
              </a:buClr>
              <a:defRPr/>
            </a:pPr>
            <a:r>
              <a:rPr lang="en-US" sz="1400" dirty="0">
                <a:solidFill>
                  <a:srgbClr val="003E85"/>
                </a:solidFill>
                <a:latin typeface="+mn-lt"/>
                <a:ea typeface="DejaVu Sans" charset="0"/>
                <a:cs typeface="DejaVu Sans" charset="0"/>
              </a:rPr>
              <a:t>What the project manager is able to do or accomplish by applying their project management knowledge</a:t>
            </a:r>
            <a:endParaRPr lang="en-US" sz="1600" dirty="0">
              <a:solidFill>
                <a:srgbClr val="003E85"/>
              </a:solidFill>
              <a:latin typeface="+mn-lt"/>
              <a:ea typeface="DejaVu Sans" charset="0"/>
              <a:cs typeface="DejaVu Sans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029200" y="685800"/>
            <a:ext cx="3962400" cy="29114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342900" lvl="2" indent="-342900">
              <a:spcBef>
                <a:spcPct val="20000"/>
              </a:spcBef>
              <a:buClr>
                <a:srgbClr val="99CC00"/>
              </a:buClr>
              <a:defRPr/>
            </a:pPr>
            <a:r>
              <a:rPr lang="en-GB" sz="1600" dirty="0">
                <a:solidFill>
                  <a:srgbClr val="003E85"/>
                </a:solidFill>
                <a:latin typeface="+mn-lt"/>
                <a:ea typeface="DejaVu Sans" charset="0"/>
                <a:cs typeface="DejaVu Sans" charset="0"/>
              </a:rPr>
              <a:t>Personal competencies : </a:t>
            </a:r>
          </a:p>
          <a:p>
            <a:pPr marL="0" lvl="2">
              <a:spcBef>
                <a:spcPct val="20000"/>
              </a:spcBef>
              <a:buClr>
                <a:srgbClr val="99CC00"/>
              </a:buClr>
              <a:defRPr/>
            </a:pPr>
            <a:r>
              <a:rPr lang="en-GB" sz="1400" dirty="0">
                <a:solidFill>
                  <a:srgbClr val="003E85"/>
                </a:solidFill>
                <a:latin typeface="+mn-lt"/>
                <a:ea typeface="DejaVu Sans" charset="0"/>
                <a:cs typeface="DejaVu Sans" charset="0"/>
              </a:rPr>
              <a:t>behaviours, attitudes and core personality characteristics that contribute to a person's ability to manage project</a:t>
            </a:r>
          </a:p>
          <a:p>
            <a:pPr marL="342900" lvl="2" indent="-342900">
              <a:spcBef>
                <a:spcPct val="20000"/>
              </a:spcBef>
              <a:buClr>
                <a:srgbClr val="99CC00"/>
              </a:buClr>
              <a:buFont typeface="Wingdings" pitchFamily="2" charset="2"/>
              <a:buChar char="§"/>
              <a:defRPr/>
            </a:pPr>
            <a:endParaRPr lang="en-GB" sz="1600" dirty="0">
              <a:solidFill>
                <a:srgbClr val="003E85"/>
              </a:solidFill>
              <a:latin typeface="+mn-lt"/>
              <a:ea typeface="DejaVu Sans" charset="0"/>
              <a:cs typeface="DejaVu Sans" charset="0"/>
            </a:endParaRPr>
          </a:p>
          <a:p>
            <a:pPr marL="342900" lvl="2" indent="-342900">
              <a:spcBef>
                <a:spcPct val="20000"/>
              </a:spcBef>
              <a:buClr>
                <a:srgbClr val="99CC00"/>
              </a:buClr>
              <a:defRPr/>
            </a:pPr>
            <a:endParaRPr lang="en-GB" sz="1600" dirty="0">
              <a:solidFill>
                <a:srgbClr val="003E85"/>
              </a:solidFill>
              <a:latin typeface="+mn-lt"/>
              <a:ea typeface="DejaVu Sans" charset="0"/>
              <a:cs typeface="DejaVu Sans" charset="0"/>
            </a:endParaRPr>
          </a:p>
          <a:p>
            <a:pPr marL="342900" lvl="2" indent="-342900">
              <a:spcBef>
                <a:spcPct val="20000"/>
              </a:spcBef>
              <a:buClr>
                <a:srgbClr val="99CC00"/>
              </a:buClr>
              <a:defRPr/>
            </a:pPr>
            <a:r>
              <a:rPr lang="en-GB" sz="1600" dirty="0">
                <a:solidFill>
                  <a:srgbClr val="003E85"/>
                </a:solidFill>
                <a:latin typeface="+mn-lt"/>
                <a:ea typeface="DejaVu Sans" charset="0"/>
                <a:cs typeface="DejaVu Sans" charset="0"/>
              </a:rPr>
              <a:t>Knowledge competencies : </a:t>
            </a:r>
          </a:p>
          <a:p>
            <a:pPr marL="0" lvl="2">
              <a:spcBef>
                <a:spcPct val="20000"/>
              </a:spcBef>
              <a:buClr>
                <a:srgbClr val="99CC00"/>
              </a:buClr>
              <a:defRPr/>
            </a:pPr>
            <a:r>
              <a:rPr lang="en-GB" sz="1400" dirty="0">
                <a:solidFill>
                  <a:srgbClr val="003E85"/>
                </a:solidFill>
                <a:latin typeface="+mn-lt"/>
                <a:ea typeface="DejaVu Sans" charset="0"/>
                <a:cs typeface="DejaVu Sans" charset="0"/>
              </a:rPr>
              <a:t>not in the PMCDF, see the PMP examination specification !</a:t>
            </a:r>
            <a:endParaRPr lang="en-GB" sz="1600" dirty="0">
              <a:solidFill>
                <a:srgbClr val="003E85"/>
              </a:solidFill>
              <a:latin typeface="+mn-lt"/>
              <a:ea typeface="DejaVu Sans" charset="0"/>
              <a:cs typeface="DejaVu Sans" charset="0"/>
            </a:endParaRPr>
          </a:p>
          <a:p>
            <a:pPr marL="0" lvl="2">
              <a:defRPr/>
            </a:pPr>
            <a:endParaRPr lang="en-GB" sz="1600" dirty="0">
              <a:ea typeface="DejaVu Sans" charset="0"/>
              <a:cs typeface="DejaVu Sans" charset="0"/>
            </a:endParaRPr>
          </a:p>
          <a:p>
            <a:pPr>
              <a:defRPr/>
            </a:pPr>
            <a:endParaRPr lang="en-GB" dirty="0"/>
          </a:p>
        </p:txBody>
      </p:sp>
      <p:sp>
        <p:nvSpPr>
          <p:cNvPr id="19463" name="Text Box 1"/>
          <p:cNvSpPr txBox="1">
            <a:spLocks noChangeArrowheads="1"/>
          </p:cNvSpPr>
          <p:nvPr/>
        </p:nvSpPr>
        <p:spPr bwMode="auto">
          <a:xfrm>
            <a:off x="2193925" y="71438"/>
            <a:ext cx="6950075" cy="51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1436" tIns="35268" rIns="91436" bIns="45718"/>
          <a:lstStyle>
            <a:lvl1pPr eaLnBrk="0" hangingPunct="0">
              <a:tabLst>
                <a:tab pos="0" algn="l"/>
                <a:tab pos="828675" algn="l"/>
                <a:tab pos="1657350" algn="l"/>
                <a:tab pos="2487613" algn="l"/>
                <a:tab pos="3316288" algn="l"/>
                <a:tab pos="4146550" algn="l"/>
                <a:tab pos="4975225" algn="l"/>
                <a:tab pos="5805488" algn="l"/>
                <a:tab pos="6634163" algn="l"/>
                <a:tab pos="7464425" algn="l"/>
                <a:tab pos="8293100" algn="l"/>
                <a:tab pos="9123363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tabLst>
                <a:tab pos="0" algn="l"/>
                <a:tab pos="828675" algn="l"/>
                <a:tab pos="1657350" algn="l"/>
                <a:tab pos="2487613" algn="l"/>
                <a:tab pos="3316288" algn="l"/>
                <a:tab pos="4146550" algn="l"/>
                <a:tab pos="4975225" algn="l"/>
                <a:tab pos="5805488" algn="l"/>
                <a:tab pos="6634163" algn="l"/>
                <a:tab pos="7464425" algn="l"/>
                <a:tab pos="8293100" algn="l"/>
                <a:tab pos="9123363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tabLst>
                <a:tab pos="0" algn="l"/>
                <a:tab pos="828675" algn="l"/>
                <a:tab pos="1657350" algn="l"/>
                <a:tab pos="2487613" algn="l"/>
                <a:tab pos="3316288" algn="l"/>
                <a:tab pos="4146550" algn="l"/>
                <a:tab pos="4975225" algn="l"/>
                <a:tab pos="5805488" algn="l"/>
                <a:tab pos="6634163" algn="l"/>
                <a:tab pos="7464425" algn="l"/>
                <a:tab pos="8293100" algn="l"/>
                <a:tab pos="9123363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tabLst>
                <a:tab pos="0" algn="l"/>
                <a:tab pos="828675" algn="l"/>
                <a:tab pos="1657350" algn="l"/>
                <a:tab pos="2487613" algn="l"/>
                <a:tab pos="3316288" algn="l"/>
                <a:tab pos="4146550" algn="l"/>
                <a:tab pos="4975225" algn="l"/>
                <a:tab pos="5805488" algn="l"/>
                <a:tab pos="6634163" algn="l"/>
                <a:tab pos="7464425" algn="l"/>
                <a:tab pos="8293100" algn="l"/>
                <a:tab pos="9123363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tabLst>
                <a:tab pos="0" algn="l"/>
                <a:tab pos="828675" algn="l"/>
                <a:tab pos="1657350" algn="l"/>
                <a:tab pos="2487613" algn="l"/>
                <a:tab pos="3316288" algn="l"/>
                <a:tab pos="4146550" algn="l"/>
                <a:tab pos="4975225" algn="l"/>
                <a:tab pos="5805488" algn="l"/>
                <a:tab pos="6634163" algn="l"/>
                <a:tab pos="7464425" algn="l"/>
                <a:tab pos="8293100" algn="l"/>
                <a:tab pos="9123363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828675" algn="l"/>
                <a:tab pos="1657350" algn="l"/>
                <a:tab pos="2487613" algn="l"/>
                <a:tab pos="3316288" algn="l"/>
                <a:tab pos="4146550" algn="l"/>
                <a:tab pos="4975225" algn="l"/>
                <a:tab pos="5805488" algn="l"/>
                <a:tab pos="6634163" algn="l"/>
                <a:tab pos="7464425" algn="l"/>
                <a:tab pos="8293100" algn="l"/>
                <a:tab pos="9123363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828675" algn="l"/>
                <a:tab pos="1657350" algn="l"/>
                <a:tab pos="2487613" algn="l"/>
                <a:tab pos="3316288" algn="l"/>
                <a:tab pos="4146550" algn="l"/>
                <a:tab pos="4975225" algn="l"/>
                <a:tab pos="5805488" algn="l"/>
                <a:tab pos="6634163" algn="l"/>
                <a:tab pos="7464425" algn="l"/>
                <a:tab pos="8293100" algn="l"/>
                <a:tab pos="9123363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828675" algn="l"/>
                <a:tab pos="1657350" algn="l"/>
                <a:tab pos="2487613" algn="l"/>
                <a:tab pos="3316288" algn="l"/>
                <a:tab pos="4146550" algn="l"/>
                <a:tab pos="4975225" algn="l"/>
                <a:tab pos="5805488" algn="l"/>
                <a:tab pos="6634163" algn="l"/>
                <a:tab pos="7464425" algn="l"/>
                <a:tab pos="8293100" algn="l"/>
                <a:tab pos="9123363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828675" algn="l"/>
                <a:tab pos="1657350" algn="l"/>
                <a:tab pos="2487613" algn="l"/>
                <a:tab pos="3316288" algn="l"/>
                <a:tab pos="4146550" algn="l"/>
                <a:tab pos="4975225" algn="l"/>
                <a:tab pos="5805488" algn="l"/>
                <a:tab pos="6634163" algn="l"/>
                <a:tab pos="7464425" algn="l"/>
                <a:tab pos="8293100" algn="l"/>
                <a:tab pos="9123363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GB" altLang="el-GR" sz="2400" b="1" dirty="0">
                <a:solidFill>
                  <a:srgbClr val="003E85"/>
                </a:solidFill>
                <a:ea typeface="DejaVu Sans"/>
                <a:cs typeface="DejaVu Sans"/>
              </a:rPr>
              <a:t>PMCDF – </a:t>
            </a:r>
            <a:r>
              <a:rPr lang="el-GR" altLang="el-GR" sz="2400" b="1" dirty="0" smtClean="0">
                <a:solidFill>
                  <a:srgbClr val="003E85"/>
                </a:solidFill>
                <a:ea typeface="DejaVu Sans"/>
                <a:cs typeface="DejaVu Sans"/>
              </a:rPr>
              <a:t>Η δομή των ικανοτήτων</a:t>
            </a:r>
            <a:endParaRPr lang="en-GB" altLang="el-GR" sz="2400" b="1" dirty="0">
              <a:solidFill>
                <a:srgbClr val="003E85"/>
              </a:solidFill>
              <a:ea typeface="DejaVu Sans"/>
              <a:cs typeface="DejaVu Sans"/>
            </a:endParaRPr>
          </a:p>
        </p:txBody>
      </p:sp>
      <p:sp>
        <p:nvSpPr>
          <p:cNvPr id="10" name="Right Arrow 9"/>
          <p:cNvSpPr/>
          <p:nvPr/>
        </p:nvSpPr>
        <p:spPr bwMode="auto">
          <a:xfrm>
            <a:off x="3200400" y="5257800"/>
            <a:ext cx="228600" cy="228600"/>
          </a:xfrm>
          <a:prstGeom prst="rightArrow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eaLnBrk="0" hangingPunct="0">
              <a:defRPr/>
            </a:pPr>
            <a:endParaRPr lang="en-US" sz="900">
              <a:solidFill>
                <a:srgbClr val="2954A8"/>
              </a:solidFill>
            </a:endParaRPr>
          </a:p>
        </p:txBody>
      </p:sp>
      <p:sp>
        <p:nvSpPr>
          <p:cNvPr id="12" name="Right Arrow 11"/>
          <p:cNvSpPr/>
          <p:nvPr/>
        </p:nvSpPr>
        <p:spPr bwMode="auto">
          <a:xfrm flipH="1">
            <a:off x="4724400" y="1143000"/>
            <a:ext cx="228600" cy="228600"/>
          </a:xfrm>
          <a:prstGeom prst="rightArrow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eaLnBrk="0" hangingPunct="0">
              <a:defRPr/>
            </a:pPr>
            <a:endParaRPr lang="en-US" sz="900">
              <a:solidFill>
                <a:srgbClr val="2954A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80073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31746" name="Picture 2" descr="http://ipma.ch/assets/ce-icb-periodictable.pn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870" y="268002"/>
            <a:ext cx="9009795" cy="63799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980495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l-GR" altLang="el-GR" dirty="0" smtClean="0"/>
              <a:t>Εύρεση ικανών πόρων</a:t>
            </a:r>
          </a:p>
          <a:p>
            <a:pPr eaLnBrk="1" hangingPunct="1"/>
            <a:r>
              <a:rPr lang="el-GR" altLang="el-GR" dirty="0" smtClean="0"/>
              <a:t>Εύρεση ικανού προσωπικού</a:t>
            </a:r>
          </a:p>
          <a:p>
            <a:pPr eaLnBrk="1" hangingPunct="1"/>
            <a:r>
              <a:rPr lang="el-GR" altLang="el-GR" dirty="0" smtClean="0"/>
              <a:t>Αντιμετώπιση των προβλημάτων</a:t>
            </a:r>
          </a:p>
          <a:p>
            <a:pPr eaLnBrk="1" hangingPunct="1"/>
            <a:r>
              <a:rPr lang="el-GR" altLang="el-GR" dirty="0" smtClean="0"/>
              <a:t>Ισορροπία μεταξύ των αντιφατικών απαιτήσεων</a:t>
            </a:r>
          </a:p>
          <a:p>
            <a:pPr eaLnBrk="1" hangingPunct="1"/>
            <a:r>
              <a:rPr lang="el-GR" altLang="el-GR" dirty="0" smtClean="0"/>
              <a:t>Διαχείριση κινδύνου και ο φόβος της αποτυχίας</a:t>
            </a:r>
          </a:p>
          <a:p>
            <a:pPr eaLnBrk="1" hangingPunct="1"/>
            <a:r>
              <a:rPr lang="el-GR" altLang="el-GR" dirty="0" smtClean="0"/>
              <a:t>Επικοινωνία </a:t>
            </a:r>
          </a:p>
        </p:txBody>
      </p:sp>
      <p:sp>
        <p:nvSpPr>
          <p:cNvPr id="531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l-GR" dirty="0" smtClean="0"/>
              <a:t>Ο ρόλος του </a:t>
            </a:r>
            <a:r>
              <a:rPr lang="en-US" dirty="0" smtClean="0"/>
              <a:t>Project manager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9569807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HECKTIMEDATE" val="3/5/2014 12:50:11 μμ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9,2,3,7,8,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3074,3075,5,3,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4098,4099,6,3,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3,6,7,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��< ? x m l   v e r s i o n = " 1 . 0 "   e n c o d i n g = " u t f - 1 6 " ? > < D o c u m e n t S e t t i n g s   x m l n s : x s d = " h t t p : / / w w w . w 3 . o r g / 2 0 0 1 / X M L S c h e m a "   x m l n s : x s i = " h t t p : / / w w w . w 3 . o r g / 2 0 0 1 / X M L S c h e m a - i n s t a n c e "   x m l n s = " h t t p : / / w w w . z h a w . c h / A c c e s s i b i l i t y A d d I n " >  
     < C h e c k R e a d i n g O r d e r > t r u e < / C h e c k R e a d i n g O r d e r >  
     < C h e c k T a b l e H e a d e r > t r u e < / C h e c k T a b l e H e a d e r >  
     < C h e c k S l i d e T i t l e > t r u e < / C h e c k S l i d e T i t l e >  
     < C h e c k L a n g u a g e S e t t i n g > t r u e < / C h e c k L a n g u a g e S e t t i n g >  
     < C h e c k A l t T e x t > t r u e < / C h e c k A l t T e x t >  
     < C h e c k T e x t S i z e > f a l s e < / C h e c k T e x t S i z e >  
     < C h e c k S c r e e n T i p > f a l s e < / C h e c k S c r e e n T i p >  
     < S h o w S h a p e N a m e C o l u m n > f a l s e < / S h o w S h a p e N a m e C o l u m n >  
     < S h o w I s s u e D e s c r i p t i o n > t r u e < / S h o w I s s u e D e s c r i p t i o n >  
 < / D o c u m e n t S e t t i n g s > 
</file>

<file path=customXml/itemProps1.xml><?xml version="1.0" encoding="utf-8"?>
<ds:datastoreItem xmlns:ds="http://schemas.openxmlformats.org/officeDocument/2006/customXml" ds:itemID="{0B7ABED0-1441-4BCC-B5C7-E43BD0E932AC}">
  <ds:schemaRefs>
    <ds:schemaRef ds:uri="http://www.w3.org/2001/XMLSchema"/>
    <ds:schemaRef ds:uri="http://www.zhaw.ch/AccessibilityAddIn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1183</TotalTime>
  <Words>432</Words>
  <Application>Microsoft Office PowerPoint</Application>
  <PresentationFormat>On-screen Show (4:3)</PresentationFormat>
  <Paragraphs>89</Paragraphs>
  <Slides>11</Slides>
  <Notes>5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Θέμα του Office</vt:lpstr>
      <vt:lpstr>Αρχές Διοίκησης και Διαχείρισης Έργων</vt:lpstr>
      <vt:lpstr>Άδειες χρήσης </vt:lpstr>
      <vt:lpstr>Χρηματοδότηση </vt:lpstr>
      <vt:lpstr>Project Manager</vt:lpstr>
      <vt:lpstr>Πρότυπα για το διαχειριστή έργων</vt:lpstr>
      <vt:lpstr>What are we talking about ?</vt:lpstr>
      <vt:lpstr>PowerPoint Presentation</vt:lpstr>
      <vt:lpstr>PowerPoint Presentation</vt:lpstr>
      <vt:lpstr>Ο ρόλος του Project manager</vt:lpstr>
      <vt:lpstr>ΕΡΩΤΗΣΗ</vt:lpstr>
      <vt:lpstr>Τέλος ενότητας</vt:lpstr>
    </vt:vector>
  </TitlesOfParts>
  <Company>Τ.Ε.Ι. Θεσσαλίας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Διοίκηση Ανθρώπινου Δυναμικού</dc:title>
  <dc:subject>Διοίκηση Ανθρώπινου Δυναμικού</dc:subject>
  <dc:creator>Ασπρίδης Γεώργιος</dc:creator>
  <cp:keywords>Διοίκηση Ανθρώπινου Δυναμικού</cp:keywords>
  <dc:description>Διοίκηση Ανθρώπινου Δυναμικού</dc:description>
  <cp:lastModifiedBy>chris</cp:lastModifiedBy>
  <cp:revision>261</cp:revision>
  <dcterms:created xsi:type="dcterms:W3CDTF">2013-10-22T19:39:27Z</dcterms:created>
  <dcterms:modified xsi:type="dcterms:W3CDTF">2016-03-16T09:41:21Z</dcterms:modified>
  <cp:category>ΑΝΟΙΧΤΑ ΑΚΑΔΗΜΑΙΚΑ ΜΑΘΗΜΑΤΑ</cp:category>
  <cp:contentStatus>Τελικό</cp:contentStatus>
</cp:coreProperties>
</file>