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0.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2.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5.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6.xml" ContentType="application/vnd.openxmlformats-officedocument.presentationml.notesSlide+xml"/>
  <Override PartName="/ppt/tags/tag58.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69"/>
  </p:notesMasterIdLst>
  <p:sldIdLst>
    <p:sldId id="310"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4" r:id="rId22"/>
    <p:sldId id="282" r:id="rId23"/>
    <p:sldId id="312" r:id="rId24"/>
    <p:sldId id="313" r:id="rId25"/>
    <p:sldId id="314" r:id="rId26"/>
    <p:sldId id="315" r:id="rId27"/>
    <p:sldId id="316" r:id="rId28"/>
    <p:sldId id="317" r:id="rId29"/>
    <p:sldId id="318" r:id="rId30"/>
    <p:sldId id="320" r:id="rId31"/>
    <p:sldId id="322"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336" r:id="rId45"/>
    <p:sldId id="337" r:id="rId46"/>
    <p:sldId id="338" r:id="rId47"/>
    <p:sldId id="339" r:id="rId48"/>
    <p:sldId id="340" r:id="rId49"/>
    <p:sldId id="341" r:id="rId50"/>
    <p:sldId id="342" r:id="rId51"/>
    <p:sldId id="343" r:id="rId52"/>
    <p:sldId id="344" r:id="rId53"/>
    <p:sldId id="345" r:id="rId54"/>
    <p:sldId id="346" r:id="rId55"/>
    <p:sldId id="347" r:id="rId56"/>
    <p:sldId id="348" r:id="rId57"/>
    <p:sldId id="349" r:id="rId58"/>
    <p:sldId id="350" r:id="rId59"/>
    <p:sldId id="351" r:id="rId60"/>
    <p:sldId id="352" r:id="rId61"/>
    <p:sldId id="353" r:id="rId62"/>
    <p:sldId id="354" r:id="rId63"/>
    <p:sldId id="355" r:id="rId64"/>
    <p:sldId id="357" r:id="rId65"/>
    <p:sldId id="358" r:id="rId66"/>
    <p:sldId id="359" r:id="rId67"/>
    <p:sldId id="280" r:id="rId68"/>
  </p:sldIdLst>
  <p:sldSz cx="9144000" cy="6858000" type="screen4x3"/>
  <p:notesSz cx="6858000" cy="9144000"/>
  <p:custDataLst>
    <p:tags r:id="rId7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1.png"/><Relationship Id="rId5" Type="http://schemas.openxmlformats.org/officeDocument/2006/relationships/notesSlide" Target="../notesSlides/notesSlide16.xml"/><Relationship Id="rId4"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2.png"/><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5.png"/><Relationship Id="rId5" Type="http://schemas.openxmlformats.org/officeDocument/2006/relationships/notesSlide" Target="../notesSlides/notesSlide19.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6.png"/><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7.pn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8.pn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9.pn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notesSlide" Target="../notesSlides/notesSlide5.xml"/><Relationship Id="rId7" Type="http://schemas.openxmlformats.org/officeDocument/2006/relationships/slide" Target="slide12.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6.xml"/><Relationship Id="rId9" Type="http://schemas.openxmlformats.org/officeDocument/2006/relationships/slide" Target="slide5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58.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7.wm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556792"/>
            <a:ext cx="7772400" cy="1470025"/>
          </a:xfrm>
        </p:spPr>
        <p:txBody>
          <a:bodyPr>
            <a:noAutofit/>
          </a:bodyPr>
          <a:lstStyle/>
          <a:p>
            <a:r>
              <a:rPr lang="el-GR" sz="3600" dirty="0" smtClean="0">
                <a:cs typeface="Arial" charset="0"/>
              </a:rPr>
              <a:t>Τεχνολογία &amp; Ποιοτικός Έλεγχος Γάλακτος και Γαλακτοκομικών Προϊόντων</a:t>
            </a:r>
            <a:endParaRPr lang="el-GR" sz="36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3116560"/>
            <a:ext cx="7776864" cy="3669432"/>
          </a:xfrm>
        </p:spPr>
        <p:txBody>
          <a:bodyPr>
            <a:noAutofit/>
          </a:bodyPr>
          <a:lstStyle/>
          <a:p>
            <a:r>
              <a:rPr lang="el-GR" sz="2800" b="1" dirty="0" smtClean="0"/>
              <a:t>Ενότητα 2 (Μέρος Γ):</a:t>
            </a:r>
            <a:r>
              <a:rPr lang="en-US" sz="2800" dirty="0" smtClean="0"/>
              <a:t> </a:t>
            </a:r>
            <a:r>
              <a:rPr lang="el-GR" sz="2800" dirty="0"/>
              <a:t>Μικροβιολογία νωπού </a:t>
            </a:r>
            <a:r>
              <a:rPr lang="el-GR" sz="2800" dirty="0" smtClean="0"/>
              <a:t>γάλακτος.</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λένη </a:t>
            </a:r>
            <a:r>
              <a:rPr lang="el-GR" sz="2800" dirty="0" err="1" smtClean="0">
                <a:cs typeface="Arial" charset="0"/>
              </a:rPr>
              <a:t>Μαλισσιόβα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cs typeface="Arial" charset="0"/>
              </a:rPr>
              <a:t>Καθηγήτρια 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715495"/>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sz="4000" dirty="0" smtClean="0"/>
              <a:t>Νομοθετημένα μικροβιολογικά κριτήρια νωπού γάλακτος</a:t>
            </a:r>
            <a:endParaRPr lang="el-GR" sz="4000" dirty="0"/>
          </a:p>
        </p:txBody>
      </p:sp>
      <p:sp>
        <p:nvSpPr>
          <p:cNvPr id="2" name="Ορθογώνιο 1" descr="1662/2006 &#10;&#10;Αγελαδινό:&#10;Περιεκτικότητα σε μικρόβια στους τριάντα βαθμούς κελσίου μικρότερο ή ίσο με εκατό χιλιάδες ανα ml &#10;Περιεκτικότητα σε σωματικά κύτταρα μικρότερο ή ίσο με τετρακόσιες χιλιάδες ανα ml&#10;&#10;Άλλων ειδών:&#10;-Περιεκτικότητα σε μικρόβια στους τριάντα βαθμούς κελσίου μικρότερο ή ίσο με ενάμισι εκκατομμύριο ανα ml &#10;-Εάν προορίζεται για την παρασκευή προϊόντων με διαδικασία η οποία δεν απαιτεί θερμική επεξεργασία: Περιεκτικότητα σε μικρόβια στους τριάντα βαθμούς κελσίου μικρότερο ή ίσο με πεντακόσιες χιλιάδες ανα ml. &#10;"/>
          <p:cNvSpPr/>
          <p:nvPr/>
        </p:nvSpPr>
        <p:spPr>
          <a:xfrm>
            <a:off x="467544" y="1578272"/>
            <a:ext cx="8219256" cy="4154984"/>
          </a:xfrm>
          <a:prstGeom prst="rect">
            <a:avLst/>
          </a:prstGeom>
        </p:spPr>
        <p:txBody>
          <a:bodyPr wrap="square">
            <a:spAutoFit/>
          </a:bodyPr>
          <a:lstStyle/>
          <a:p>
            <a:r>
              <a:rPr lang="el-GR" altLang="el-GR" sz="2400" dirty="0"/>
              <a:t>1662/2006 </a:t>
            </a:r>
            <a:endParaRPr lang="en-US" altLang="el-GR" sz="2400" dirty="0"/>
          </a:p>
          <a:p>
            <a:endParaRPr lang="el-GR" altLang="el-GR" sz="2400" dirty="0"/>
          </a:p>
          <a:p>
            <a:pPr marL="342900" indent="-342900">
              <a:buFont typeface="Arial" panose="020B0604020202020204" pitchFamily="34" charset="0"/>
              <a:buChar char="•"/>
            </a:pPr>
            <a:r>
              <a:rPr lang="el-GR" altLang="el-GR" sz="2400" dirty="0"/>
              <a:t>Αγελαδινό:</a:t>
            </a:r>
          </a:p>
          <a:p>
            <a:r>
              <a:rPr lang="el-GR" altLang="el-GR" sz="2400" dirty="0"/>
              <a:t>Περιεκτικότητα σε μικρόβια στους 30oC ≤ 100 000/</a:t>
            </a:r>
            <a:r>
              <a:rPr lang="en-US" altLang="el-GR" sz="2400" dirty="0" smtClean="0"/>
              <a:t>ml</a:t>
            </a:r>
            <a:r>
              <a:rPr lang="el-GR" altLang="el-GR" sz="2400" dirty="0" smtClean="0"/>
              <a:t>, </a:t>
            </a:r>
            <a:endParaRPr lang="en-US" altLang="el-GR" sz="2400" dirty="0"/>
          </a:p>
          <a:p>
            <a:r>
              <a:rPr lang="el-GR" altLang="el-GR" sz="2400" dirty="0"/>
              <a:t>Περιεκτικότητα σε σωματικά κύτταρα ≤ 400 000 </a:t>
            </a:r>
            <a:r>
              <a:rPr lang="en-US" altLang="el-GR" sz="2400" dirty="0"/>
              <a:t>/</a:t>
            </a:r>
            <a:r>
              <a:rPr lang="en-US" altLang="el-GR" sz="2400" dirty="0" smtClean="0"/>
              <a:t>ml</a:t>
            </a:r>
            <a:r>
              <a:rPr lang="el-GR" altLang="el-GR" sz="2400" dirty="0" smtClean="0"/>
              <a:t>,</a:t>
            </a:r>
            <a:endParaRPr lang="en-US" altLang="el-GR" sz="2400" dirty="0"/>
          </a:p>
          <a:p>
            <a:endParaRPr lang="el-GR" altLang="el-GR" sz="2400" dirty="0"/>
          </a:p>
          <a:p>
            <a:pPr marL="342900" indent="-342900">
              <a:buFont typeface="Arial" panose="020B0604020202020204" pitchFamily="34" charset="0"/>
              <a:buChar char="•"/>
            </a:pPr>
            <a:r>
              <a:rPr lang="el-GR" altLang="el-GR" sz="2400" dirty="0"/>
              <a:t>Άλλων ειδών:</a:t>
            </a:r>
          </a:p>
          <a:p>
            <a:r>
              <a:rPr lang="el-GR" altLang="el-GR" sz="2400" dirty="0"/>
              <a:t>-Περιεκτικότητα σε μικρόβια στους 30oC ≤ 1 500 </a:t>
            </a:r>
            <a:r>
              <a:rPr lang="en-US" altLang="el-GR" sz="2400" dirty="0"/>
              <a:t>0</a:t>
            </a:r>
            <a:r>
              <a:rPr lang="el-GR" altLang="el-GR" sz="2400" dirty="0"/>
              <a:t>00</a:t>
            </a:r>
            <a:r>
              <a:rPr lang="en-US" altLang="el-GR" sz="2400" dirty="0" smtClean="0"/>
              <a:t>/ml</a:t>
            </a:r>
            <a:r>
              <a:rPr lang="el-GR" altLang="el-GR" sz="2400" dirty="0" smtClean="0"/>
              <a:t>, </a:t>
            </a:r>
            <a:endParaRPr lang="el-GR" altLang="el-GR" sz="2400" dirty="0"/>
          </a:p>
          <a:p>
            <a:r>
              <a:rPr lang="el-GR" altLang="el-GR" sz="2400" dirty="0"/>
              <a:t>-Εάν προορίζεται για την παρασκευή προϊόντων με διαδικασία η </a:t>
            </a:r>
            <a:r>
              <a:rPr lang="el-GR" altLang="el-GR" sz="2400" dirty="0" smtClean="0"/>
              <a:t>οποία </a:t>
            </a:r>
            <a:r>
              <a:rPr lang="el-GR" altLang="el-GR" sz="2400" dirty="0"/>
              <a:t>δεν απαιτεί</a:t>
            </a:r>
            <a:r>
              <a:rPr lang="en-US" altLang="el-GR" sz="2400" dirty="0"/>
              <a:t> </a:t>
            </a:r>
            <a:r>
              <a:rPr lang="el-GR" altLang="el-GR" sz="2400" dirty="0"/>
              <a:t>θερμική επεξεργασία:</a:t>
            </a:r>
            <a:r>
              <a:rPr lang="en-US" altLang="el-GR" sz="2400" dirty="0"/>
              <a:t> </a:t>
            </a:r>
            <a:r>
              <a:rPr lang="el-GR" altLang="el-GR" sz="2400" dirty="0"/>
              <a:t>Περιεκτικότητα σε μικρόβια στους </a:t>
            </a:r>
            <a:r>
              <a:rPr lang="el-GR" altLang="el-GR" sz="2400" dirty="0" smtClean="0"/>
              <a:t>30oC, ≤ </a:t>
            </a:r>
            <a:r>
              <a:rPr lang="el-GR" altLang="el-GR" sz="2400" dirty="0"/>
              <a:t>500 000/</a:t>
            </a:r>
            <a:r>
              <a:rPr lang="en-US" altLang="el-GR" sz="2400" dirty="0" smtClean="0"/>
              <a:t>ml</a:t>
            </a:r>
            <a:r>
              <a:rPr lang="el-GR" altLang="el-GR" sz="2400" dirty="0" smtClean="0"/>
              <a:t>. </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sz="4000" dirty="0"/>
              <a:t>Εξέλιξη μικροβιακού φορτίου με και χωρίς  μέτρα προφύλαξης </a:t>
            </a:r>
          </a:p>
        </p:txBody>
      </p:sp>
      <p:graphicFrame>
        <p:nvGraphicFramePr>
          <p:cNvPr id="7" name="Group 105" descr="Πίνακας, Εξέλιξη μικροβιακού φορτίου με και χωρίς  μέτρα προφύλαξης  (Καλαντζόπουλος, 1999).&#10;"/>
          <p:cNvGraphicFramePr>
            <a:graphicFrameLocks noGrp="1"/>
          </p:cNvGraphicFramePr>
          <p:nvPr>
            <p:ph idx="1"/>
            <p:custDataLst>
              <p:tags r:id="rId3"/>
            </p:custDataLst>
            <p:extLst>
              <p:ext uri="{D42A27DB-BD31-4B8C-83A1-F6EECF244321}">
                <p14:modId xmlns:p14="http://schemas.microsoft.com/office/powerpoint/2010/main" val="853797187"/>
              </p:ext>
            </p:extLst>
          </p:nvPr>
        </p:nvGraphicFramePr>
        <p:xfrm>
          <a:off x="395536" y="1835942"/>
          <a:ext cx="8424863" cy="3897314"/>
        </p:xfrm>
        <a:graphic>
          <a:graphicData uri="http://schemas.openxmlformats.org/drawingml/2006/table">
            <a:tbl>
              <a:tblPr firstRow="1"/>
              <a:tblGrid>
                <a:gridCol w="3603625"/>
                <a:gridCol w="2078038"/>
                <a:gridCol w="2743200"/>
              </a:tblGrid>
              <a:tr h="820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Χωρίς μέτρα</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προφύλαξης </a:t>
                      </a:r>
                      <a:endParaRPr kumimoji="0" lang="el-GR"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Με μέτρα</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προφύλαξης </a:t>
                      </a:r>
                      <a:endParaRPr kumimoji="0" lang="el-GR"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7683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Έξοδος από  μαστό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750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ml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500 /ml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769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Έξοδος από </a:t>
                      </a:r>
                      <a:r>
                        <a:rPr kumimoji="0" lang="el-GR" sz="2000" b="1" i="0" u="none" strike="noStrike" cap="none" normalizeH="0" baseline="0" dirty="0" err="1" smtClean="0">
                          <a:ln>
                            <a:noFill/>
                          </a:ln>
                          <a:solidFill>
                            <a:schemeClr val="tx1"/>
                          </a:solidFill>
                          <a:effectLst/>
                          <a:latin typeface="Times New Roman" pitchFamily="18" charset="0"/>
                          <a:cs typeface="Times New Roman" pitchFamily="18" charset="0"/>
                        </a:rPr>
                        <a:t>αλμεκτική</a:t>
                      </a: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μηχανή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55</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000</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/ml</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10</a:t>
                      </a: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a:t>
                      </a: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000</a:t>
                      </a: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/ml</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7683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Στα δοχεία συγκέντρωσης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1.000.000</a:t>
                      </a: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/ml</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15.000</a:t>
                      </a: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/ml</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769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Στο εργοστάσιο (Παραλαβή)</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3.500.000</a:t>
                      </a: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/ml</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20.000</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/ml</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656184"/>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defRPr/>
            </a:pPr>
            <a:r>
              <a:rPr lang="el-GR" sz="4000" dirty="0" smtClean="0">
                <a:latin typeface="+mn-lt"/>
                <a:cs typeface="Arial" pitchFamily="34" charset="0"/>
              </a:rPr>
              <a:t>Κυριότερες ομάδες φυσικής μικροβιακής χλωρίδας γάλακτος </a:t>
            </a:r>
            <a:br>
              <a:rPr lang="el-GR" sz="4000" dirty="0" smtClean="0">
                <a:latin typeface="+mn-lt"/>
                <a:cs typeface="Arial" pitchFamily="34" charset="0"/>
              </a:rPr>
            </a:br>
            <a:r>
              <a:rPr lang="el-GR" sz="4000" dirty="0" smtClean="0">
                <a:latin typeface="+mn-lt"/>
                <a:cs typeface="Arial" pitchFamily="34" charset="0"/>
              </a:rPr>
              <a:t>(1 από 2)</a:t>
            </a:r>
            <a:endParaRPr lang="el-GR" sz="4000" dirty="0">
              <a:latin typeface="+mn-lt"/>
              <a:cs typeface="Arial" pitchFamily="34" charset="0"/>
            </a:endParaRPr>
          </a:p>
        </p:txBody>
      </p:sp>
      <p:sp>
        <p:nvSpPr>
          <p:cNvPr id="2" name="Ορθογώνιο 1"/>
          <p:cNvSpPr/>
          <p:nvPr/>
        </p:nvSpPr>
        <p:spPr>
          <a:xfrm>
            <a:off x="467544" y="1938312"/>
            <a:ext cx="8219256" cy="4154984"/>
          </a:xfrm>
          <a:prstGeom prst="rect">
            <a:avLst/>
          </a:prstGeom>
        </p:spPr>
        <p:txBody>
          <a:bodyPr wrap="square">
            <a:spAutoFit/>
          </a:bodyPr>
          <a:lstStyle/>
          <a:p>
            <a:pPr marL="342900" indent="-342900">
              <a:defRPr/>
            </a:pPr>
            <a:r>
              <a:rPr lang="el-GR" sz="2400" dirty="0">
                <a:cs typeface="Arial" pitchFamily="34" charset="0"/>
              </a:rPr>
              <a:t>Οι μικροοργανισμοί με ιδιαίτερο ενδιαφέρον είναι:</a:t>
            </a:r>
          </a:p>
          <a:p>
            <a:pPr marL="342900" indent="-342900">
              <a:defRPr/>
            </a:pPr>
            <a:r>
              <a:rPr lang="el-GR" sz="2400" dirty="0">
                <a:cs typeface="Arial" pitchFamily="34" charset="0"/>
              </a:rPr>
              <a:t> </a:t>
            </a:r>
          </a:p>
          <a:p>
            <a:pPr marL="342900" indent="-342900">
              <a:buFontTx/>
              <a:buAutoNum type="arabicPeriod"/>
              <a:defRPr/>
            </a:pPr>
            <a:r>
              <a:rPr lang="el-GR" sz="2400" dirty="0" err="1" smtClean="0">
                <a:cs typeface="Arial" pitchFamily="34" charset="0"/>
              </a:rPr>
              <a:t>Αλλοιογόνοι</a:t>
            </a:r>
            <a:r>
              <a:rPr lang="el-GR" sz="2400" dirty="0" smtClean="0">
                <a:cs typeface="Arial" pitchFamily="34" charset="0"/>
              </a:rPr>
              <a:t>, </a:t>
            </a:r>
            <a:endParaRPr lang="el-GR" sz="2400" dirty="0">
              <a:cs typeface="Arial" pitchFamily="34" charset="0"/>
            </a:endParaRPr>
          </a:p>
          <a:p>
            <a:pPr marL="342900" indent="-342900">
              <a:buFontTx/>
              <a:buAutoNum type="arabicPeriod"/>
              <a:defRPr/>
            </a:pPr>
            <a:endParaRPr lang="el-GR" sz="2400" dirty="0">
              <a:cs typeface="Arial" pitchFamily="34" charset="0"/>
            </a:endParaRPr>
          </a:p>
          <a:p>
            <a:pPr marL="342900" indent="-342900">
              <a:buFontTx/>
              <a:buAutoNum type="arabicPeriod"/>
              <a:defRPr/>
            </a:pPr>
            <a:r>
              <a:rPr lang="el-GR" sz="2400" dirty="0" smtClean="0">
                <a:cs typeface="Arial" pitchFamily="34" charset="0"/>
              </a:rPr>
              <a:t>Παθογόνοι,</a:t>
            </a:r>
            <a:endParaRPr lang="el-GR" sz="2400" dirty="0">
              <a:cs typeface="Arial" pitchFamily="34" charset="0"/>
            </a:endParaRPr>
          </a:p>
          <a:p>
            <a:pPr marL="342900" indent="-342900">
              <a:buFontTx/>
              <a:buAutoNum type="arabicPeriod"/>
              <a:defRPr/>
            </a:pPr>
            <a:endParaRPr lang="el-GR" sz="2400" dirty="0">
              <a:cs typeface="Arial" pitchFamily="34" charset="0"/>
            </a:endParaRPr>
          </a:p>
          <a:p>
            <a:pPr marL="342900" indent="-342900">
              <a:buFontTx/>
              <a:buAutoNum type="arabicPeriod"/>
              <a:defRPr/>
            </a:pPr>
            <a:r>
              <a:rPr lang="el-GR" sz="2400" dirty="0" err="1">
                <a:cs typeface="Arial" pitchFamily="34" charset="0"/>
              </a:rPr>
              <a:t>Οξυγαλακτικά</a:t>
            </a:r>
            <a:r>
              <a:rPr lang="el-GR" sz="2400" dirty="0">
                <a:cs typeface="Arial" pitchFamily="34" charset="0"/>
              </a:rPr>
              <a:t> </a:t>
            </a:r>
            <a:r>
              <a:rPr lang="el-GR" sz="2400" dirty="0" smtClean="0">
                <a:cs typeface="Arial" pitchFamily="34" charset="0"/>
              </a:rPr>
              <a:t>βακτήρια, </a:t>
            </a:r>
            <a:endParaRPr lang="el-GR" sz="2400" dirty="0">
              <a:cs typeface="Arial" pitchFamily="34" charset="0"/>
            </a:endParaRPr>
          </a:p>
          <a:p>
            <a:pPr marL="342900" indent="-342900">
              <a:buFontTx/>
              <a:buAutoNum type="arabicPeriod"/>
              <a:defRPr/>
            </a:pPr>
            <a:endParaRPr lang="el-GR" sz="2400" dirty="0">
              <a:cs typeface="Arial" pitchFamily="34" charset="0"/>
            </a:endParaRPr>
          </a:p>
          <a:p>
            <a:pPr marL="342900" indent="-342900">
              <a:buFontTx/>
              <a:buAutoNum type="arabicPeriod"/>
              <a:defRPr/>
            </a:pPr>
            <a:r>
              <a:rPr lang="el-GR" sz="2400" dirty="0" err="1" smtClean="0">
                <a:cs typeface="Arial" pitchFamily="34" charset="0"/>
              </a:rPr>
              <a:t>Ψυχρότροφοι</a:t>
            </a:r>
            <a:r>
              <a:rPr lang="el-GR" sz="2400" dirty="0" smtClean="0">
                <a:cs typeface="Arial" pitchFamily="34" charset="0"/>
              </a:rPr>
              <a:t>, </a:t>
            </a:r>
            <a:endParaRPr lang="el-GR" sz="2400" dirty="0">
              <a:cs typeface="Arial" pitchFamily="34" charset="0"/>
            </a:endParaRPr>
          </a:p>
          <a:p>
            <a:pPr marL="342900" indent="-342900">
              <a:buFontTx/>
              <a:buAutoNum type="arabicPeriod"/>
              <a:defRPr/>
            </a:pPr>
            <a:endParaRPr lang="el-GR" sz="2400" dirty="0">
              <a:cs typeface="Arial" pitchFamily="34" charset="0"/>
            </a:endParaRPr>
          </a:p>
          <a:p>
            <a:pPr marL="342900" indent="-342900">
              <a:buFontTx/>
              <a:buAutoNum type="arabicPeriod"/>
              <a:defRPr/>
            </a:pPr>
            <a:r>
              <a:rPr lang="el-GR" sz="2400" dirty="0" err="1" smtClean="0">
                <a:cs typeface="Arial" pitchFamily="34" charset="0"/>
              </a:rPr>
              <a:t>Θερμοάντοχοι</a:t>
            </a:r>
            <a:r>
              <a:rPr lang="el-GR" sz="2400" dirty="0">
                <a:cs typeface="Arial" pitchFamily="34" charset="0"/>
              </a:rPr>
              <a: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656183"/>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cs typeface="Arial" pitchFamily="34" charset="0"/>
              </a:rPr>
              <a:t>Κυριότερες ομάδες φυσικής μικροβιακής χλωρίδας γάλακτος </a:t>
            </a:r>
            <a:br>
              <a:rPr lang="el-GR" sz="4000" dirty="0">
                <a:cs typeface="Arial" pitchFamily="34" charset="0"/>
              </a:rPr>
            </a:br>
            <a:r>
              <a:rPr lang="el-GR" sz="4000" dirty="0" smtClean="0">
                <a:cs typeface="Arial" pitchFamily="34" charset="0"/>
              </a:rPr>
              <a:t>(2 </a:t>
            </a:r>
            <a:r>
              <a:rPr lang="el-GR" sz="4000" dirty="0">
                <a:cs typeface="Arial" pitchFamily="34" charset="0"/>
              </a:rPr>
              <a:t>από 2)</a:t>
            </a:r>
            <a:endParaRPr lang="el-GR" sz="4000" dirty="0"/>
          </a:p>
        </p:txBody>
      </p:sp>
      <p:sp>
        <p:nvSpPr>
          <p:cNvPr id="4" name="Ορθογώνιο 3"/>
          <p:cNvSpPr/>
          <p:nvPr/>
        </p:nvSpPr>
        <p:spPr>
          <a:xfrm>
            <a:off x="467544" y="2636912"/>
            <a:ext cx="8219256" cy="2308324"/>
          </a:xfrm>
          <a:prstGeom prst="rect">
            <a:avLst/>
          </a:prstGeom>
        </p:spPr>
        <p:txBody>
          <a:bodyPr wrap="square">
            <a:spAutoFit/>
          </a:bodyPr>
          <a:lstStyle/>
          <a:p>
            <a:pPr marL="342900" indent="-342900">
              <a:lnSpc>
                <a:spcPct val="150000"/>
              </a:lnSpc>
              <a:buFont typeface="Arial" panose="020B0604020202020204" pitchFamily="34" charset="0"/>
              <a:buChar char="•"/>
            </a:pPr>
            <a:r>
              <a:rPr lang="el-GR" altLang="el-GR" sz="2400" dirty="0" smtClean="0"/>
              <a:t>Βακτήρια,</a:t>
            </a:r>
          </a:p>
          <a:p>
            <a:pPr marL="342900" indent="-342900">
              <a:lnSpc>
                <a:spcPct val="150000"/>
              </a:lnSpc>
              <a:buFont typeface="Arial" panose="020B0604020202020204" pitchFamily="34" charset="0"/>
              <a:buChar char="•"/>
            </a:pPr>
            <a:r>
              <a:rPr lang="el-GR" altLang="el-GR" sz="2400" dirty="0" smtClean="0"/>
              <a:t>Ζύμες,</a:t>
            </a:r>
          </a:p>
          <a:p>
            <a:pPr marL="342900" indent="-342900">
              <a:lnSpc>
                <a:spcPct val="150000"/>
              </a:lnSpc>
              <a:buFont typeface="Arial" panose="020B0604020202020204" pitchFamily="34" charset="0"/>
              <a:buChar char="•"/>
            </a:pPr>
            <a:r>
              <a:rPr lang="el-GR" altLang="el-GR" sz="2400" dirty="0" smtClean="0"/>
              <a:t>Μύκητες,</a:t>
            </a:r>
          </a:p>
          <a:p>
            <a:pPr marL="342900" indent="-342900">
              <a:lnSpc>
                <a:spcPct val="150000"/>
              </a:lnSpc>
              <a:buFont typeface="Arial" panose="020B0604020202020204" pitchFamily="34" charset="0"/>
              <a:buChar char="•"/>
            </a:pPr>
            <a:r>
              <a:rPr lang="el-GR" altLang="el-GR" sz="2400" dirty="0" smtClean="0"/>
              <a:t>Βακτηριοφάγοι.</a:t>
            </a:r>
            <a:endParaRPr lang="el-GR" altLang="el-GR" sz="2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Βακτήρια</a:t>
            </a:r>
            <a:endParaRPr lang="el-GR" sz="4000" dirty="0"/>
          </a:p>
        </p:txBody>
      </p:sp>
      <p:sp>
        <p:nvSpPr>
          <p:cNvPr id="3" name="Ορθογώνιο 2" descr="Οικογένεια Pseudomonadaceae,&#10;Οικογένεια Eneterobacteriaceae,&#10;Οικογένεια Vibrionaceae,&#10;Οικογένεια Neisseriaceae,&#10;Οικογένεια Micrococcaceae,&#10;Οικογένεια Streptococcaceae,&#10;Οικογένεια Bacilleaceae,&#10;Οικογένεια Lactobacilleaceae,&#10;Οικογένεια Propionobacteriaceae,&#10;Οικογένεια Mycobacteriaceae.&#10;"/>
          <p:cNvSpPr/>
          <p:nvPr/>
        </p:nvSpPr>
        <p:spPr>
          <a:xfrm>
            <a:off x="611560" y="836712"/>
            <a:ext cx="8075240" cy="5632311"/>
          </a:xfrm>
          <a:prstGeom prst="rect">
            <a:avLst/>
          </a:prstGeom>
        </p:spPr>
        <p:txBody>
          <a:bodyPr wrap="square">
            <a:spAutoFit/>
          </a:bodyPr>
          <a:lstStyle/>
          <a:p>
            <a:pPr marL="342900" indent="-342900">
              <a:lnSpc>
                <a:spcPct val="150000"/>
              </a:lnSpc>
              <a:buFont typeface="Arial" panose="020B0604020202020204" pitchFamily="34" charset="0"/>
              <a:buChar char="•"/>
            </a:pPr>
            <a:r>
              <a:rPr lang="el-GR" altLang="el-GR" sz="2400" dirty="0" smtClean="0"/>
              <a:t>Οικογένεια </a:t>
            </a:r>
            <a:r>
              <a:rPr lang="en-US" altLang="el-GR" sz="2400" dirty="0" err="1" smtClean="0"/>
              <a:t>Pseudomonadaceae</a:t>
            </a:r>
            <a:r>
              <a:rPr lang="el-GR" altLang="el-GR" sz="2400" dirty="0" smtClean="0"/>
              <a:t>,</a:t>
            </a:r>
          </a:p>
          <a:p>
            <a:pPr marL="342900" indent="-342900">
              <a:lnSpc>
                <a:spcPct val="150000"/>
              </a:lnSpc>
              <a:buFont typeface="Arial" panose="020B0604020202020204" pitchFamily="34" charset="0"/>
              <a:buChar char="•"/>
            </a:pPr>
            <a:r>
              <a:rPr lang="el-GR" altLang="el-GR" sz="2400" dirty="0"/>
              <a:t>Οικογένεια </a:t>
            </a:r>
            <a:r>
              <a:rPr lang="en-US" altLang="el-GR" sz="2400" dirty="0" err="1" smtClean="0"/>
              <a:t>Eneterobacteriaceae</a:t>
            </a:r>
            <a:r>
              <a:rPr lang="el-GR" altLang="el-GR" sz="2400" dirty="0" smtClean="0"/>
              <a:t>,</a:t>
            </a:r>
          </a:p>
          <a:p>
            <a:pPr marL="342900" indent="-342900">
              <a:lnSpc>
                <a:spcPct val="150000"/>
              </a:lnSpc>
              <a:buFont typeface="Arial" panose="020B0604020202020204" pitchFamily="34" charset="0"/>
              <a:buChar char="•"/>
            </a:pPr>
            <a:r>
              <a:rPr lang="el-GR" altLang="el-GR" sz="2400" dirty="0"/>
              <a:t>Οικογένεια </a:t>
            </a:r>
            <a:r>
              <a:rPr lang="en-US" altLang="el-GR" sz="2400" dirty="0" err="1" smtClean="0"/>
              <a:t>Vibrionaceae</a:t>
            </a:r>
            <a:r>
              <a:rPr lang="el-GR" altLang="el-GR" sz="2400" dirty="0" smtClean="0"/>
              <a:t>,</a:t>
            </a:r>
          </a:p>
          <a:p>
            <a:pPr marL="342900" indent="-342900">
              <a:lnSpc>
                <a:spcPct val="150000"/>
              </a:lnSpc>
              <a:buFont typeface="Arial" panose="020B0604020202020204" pitchFamily="34" charset="0"/>
              <a:buChar char="•"/>
            </a:pPr>
            <a:r>
              <a:rPr lang="el-GR" altLang="el-GR" sz="2400" dirty="0"/>
              <a:t>Οικογένεια </a:t>
            </a:r>
            <a:r>
              <a:rPr lang="en-US" altLang="el-GR" sz="2400" dirty="0" err="1" smtClean="0"/>
              <a:t>Neisseriaceae</a:t>
            </a:r>
            <a:r>
              <a:rPr lang="el-GR" altLang="el-GR" sz="2400" dirty="0" smtClean="0"/>
              <a:t>,</a:t>
            </a:r>
            <a:endParaRPr lang="el-GR" altLang="el-GR" sz="2400" dirty="0"/>
          </a:p>
          <a:p>
            <a:pPr marL="342900" indent="-342900">
              <a:lnSpc>
                <a:spcPct val="150000"/>
              </a:lnSpc>
              <a:buFont typeface="Arial" panose="020B0604020202020204" pitchFamily="34" charset="0"/>
              <a:buChar char="•"/>
            </a:pPr>
            <a:r>
              <a:rPr lang="el-GR" altLang="el-GR" sz="2400" dirty="0"/>
              <a:t>Οικογένεια </a:t>
            </a:r>
            <a:r>
              <a:rPr lang="en-US" altLang="el-GR" sz="2400" dirty="0" err="1" smtClean="0"/>
              <a:t>Micrococcaceae</a:t>
            </a:r>
            <a:r>
              <a:rPr lang="el-GR" altLang="el-GR" sz="2400" dirty="0" smtClean="0"/>
              <a:t>,</a:t>
            </a:r>
            <a:endParaRPr lang="el-GR" altLang="el-GR" sz="2400" dirty="0"/>
          </a:p>
          <a:p>
            <a:pPr marL="342900" indent="-342900">
              <a:lnSpc>
                <a:spcPct val="150000"/>
              </a:lnSpc>
              <a:buFont typeface="Arial" panose="020B0604020202020204" pitchFamily="34" charset="0"/>
              <a:buChar char="•"/>
            </a:pPr>
            <a:r>
              <a:rPr lang="el-GR" altLang="el-GR" sz="2400" dirty="0"/>
              <a:t>Οικογένεια </a:t>
            </a:r>
            <a:r>
              <a:rPr lang="en-US" altLang="el-GR" sz="2400" dirty="0" err="1" smtClean="0"/>
              <a:t>Streptococcaceae</a:t>
            </a:r>
            <a:r>
              <a:rPr lang="el-GR" altLang="el-GR" sz="2400" dirty="0" smtClean="0"/>
              <a:t>,</a:t>
            </a:r>
            <a:endParaRPr lang="el-GR" altLang="el-GR" sz="2400" dirty="0"/>
          </a:p>
          <a:p>
            <a:pPr marL="342900" indent="-342900">
              <a:lnSpc>
                <a:spcPct val="150000"/>
              </a:lnSpc>
              <a:buFont typeface="Arial" panose="020B0604020202020204" pitchFamily="34" charset="0"/>
              <a:buChar char="•"/>
            </a:pPr>
            <a:r>
              <a:rPr lang="el-GR" altLang="el-GR" sz="2400" dirty="0"/>
              <a:t>Οικογένεια </a:t>
            </a:r>
            <a:r>
              <a:rPr lang="en-US" altLang="el-GR" sz="2400" dirty="0" err="1" smtClean="0"/>
              <a:t>Bacilleaceae</a:t>
            </a:r>
            <a:r>
              <a:rPr lang="el-GR" altLang="el-GR" sz="2400" dirty="0" smtClean="0"/>
              <a:t>,</a:t>
            </a:r>
            <a:endParaRPr lang="el-GR" altLang="el-GR" sz="2400" dirty="0"/>
          </a:p>
          <a:p>
            <a:pPr marL="342900" indent="-342900">
              <a:lnSpc>
                <a:spcPct val="150000"/>
              </a:lnSpc>
              <a:buFont typeface="Arial" panose="020B0604020202020204" pitchFamily="34" charset="0"/>
              <a:buChar char="•"/>
            </a:pPr>
            <a:r>
              <a:rPr lang="el-GR" altLang="el-GR" sz="2400" dirty="0"/>
              <a:t>Οικογένεια </a:t>
            </a:r>
            <a:r>
              <a:rPr lang="en-US" altLang="el-GR" sz="2400" dirty="0" err="1" smtClean="0"/>
              <a:t>Lactobacilleaceae</a:t>
            </a:r>
            <a:r>
              <a:rPr lang="el-GR" altLang="el-GR" sz="2400" dirty="0" smtClean="0"/>
              <a:t>,</a:t>
            </a:r>
            <a:endParaRPr lang="el-GR" altLang="el-GR" sz="2400" dirty="0"/>
          </a:p>
          <a:p>
            <a:pPr marL="342900" indent="-342900">
              <a:lnSpc>
                <a:spcPct val="150000"/>
              </a:lnSpc>
              <a:buFont typeface="Arial" panose="020B0604020202020204" pitchFamily="34" charset="0"/>
              <a:buChar char="•"/>
            </a:pPr>
            <a:r>
              <a:rPr lang="el-GR" altLang="el-GR" sz="2400" dirty="0"/>
              <a:t>Οικογένεια </a:t>
            </a:r>
            <a:r>
              <a:rPr lang="en-US" altLang="el-GR" sz="2400" dirty="0" err="1" smtClean="0"/>
              <a:t>Propionobacteriaceae</a:t>
            </a:r>
            <a:r>
              <a:rPr lang="el-GR" altLang="el-GR" sz="2400" dirty="0" smtClean="0"/>
              <a:t>,</a:t>
            </a:r>
            <a:endParaRPr lang="el-GR" altLang="el-GR" sz="2400" dirty="0"/>
          </a:p>
          <a:p>
            <a:pPr marL="342900" indent="-342900">
              <a:lnSpc>
                <a:spcPct val="150000"/>
              </a:lnSpc>
              <a:buFont typeface="Arial" panose="020B0604020202020204" pitchFamily="34" charset="0"/>
              <a:buChar char="•"/>
            </a:pPr>
            <a:r>
              <a:rPr lang="el-GR" altLang="el-GR" sz="2400" dirty="0"/>
              <a:t>Οικογένεια </a:t>
            </a:r>
            <a:r>
              <a:rPr lang="en-US" altLang="el-GR" sz="2400" dirty="0" err="1" smtClean="0"/>
              <a:t>Mycobacteriaceae</a:t>
            </a:r>
            <a:r>
              <a:rPr lang="el-GR" altLang="el-GR" sz="2400" dirty="0"/>
              <a:t>.</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smtClean="0"/>
              <a:t>Οικογένεια </a:t>
            </a:r>
            <a:r>
              <a:rPr lang="en-US" altLang="el-GR" sz="4000" dirty="0" err="1" smtClean="0"/>
              <a:t>Pseudomonadaceae</a:t>
            </a:r>
            <a:endParaRPr lang="en-US" sz="4000" dirty="0"/>
          </a:p>
        </p:txBody>
      </p:sp>
      <p:sp>
        <p:nvSpPr>
          <p:cNvPr id="3" name="Ορθογώνιο 2" descr="Γένος Pseudomonas.&#10;P. aueroginosa: αίτιο μαστίτιδας, opt 37oC, 42oC,&#10;P. fluorescens: αλλοιώνει υπό ψύξη , opt 25-30, 4oC.&#10;&#10;Γένος Brucella. &#10;&#10;Παθογόνα για άνθρωπο και ζώα,&#10;Βρουκέλλωση (μελιταίος πυρετός),&#10;2% θανατηφόρο νόσημα. &#10;&#10;Br. abortus: αποβολές στις αγελάδες, opt 37oC (30-40),&#10;Br. Melitensis: αποβολές σε αίγες &amp; πρόβατα, opt 37oC (20-40).&#10;&#10;"/>
          <p:cNvSpPr/>
          <p:nvPr/>
        </p:nvSpPr>
        <p:spPr>
          <a:xfrm>
            <a:off x="467544" y="908720"/>
            <a:ext cx="8219256" cy="4154984"/>
          </a:xfrm>
          <a:prstGeom prst="rect">
            <a:avLst/>
          </a:prstGeom>
        </p:spPr>
        <p:txBody>
          <a:bodyPr wrap="square">
            <a:spAutoFit/>
          </a:bodyPr>
          <a:lstStyle/>
          <a:p>
            <a:r>
              <a:rPr lang="el-GR" altLang="el-GR" sz="2400" dirty="0"/>
              <a:t>Γένος </a:t>
            </a:r>
            <a:r>
              <a:rPr lang="en-US" altLang="el-GR" sz="2400" dirty="0" smtClean="0"/>
              <a:t>Pseudomonas</a:t>
            </a:r>
            <a:r>
              <a:rPr lang="el-GR" altLang="el-GR" sz="2400" dirty="0" smtClean="0"/>
              <a:t>.</a:t>
            </a:r>
            <a:endParaRPr lang="en-US" altLang="el-GR" sz="2400" dirty="0"/>
          </a:p>
          <a:p>
            <a:pPr marL="342900" indent="-342900">
              <a:buFont typeface="Arial" panose="020B0604020202020204" pitchFamily="34" charset="0"/>
              <a:buChar char="•"/>
            </a:pPr>
            <a:r>
              <a:rPr lang="en-US" altLang="el-GR" sz="2400" dirty="0"/>
              <a:t>P. </a:t>
            </a:r>
            <a:r>
              <a:rPr lang="en-US" altLang="el-GR" sz="2400" dirty="0" err="1"/>
              <a:t>aueroginosa</a:t>
            </a:r>
            <a:r>
              <a:rPr lang="en-US" altLang="el-GR" sz="2400" dirty="0"/>
              <a:t>: </a:t>
            </a:r>
            <a:r>
              <a:rPr lang="el-GR" altLang="el-GR" sz="2400" dirty="0"/>
              <a:t>αίτιο μαστίτιδας, </a:t>
            </a:r>
            <a:r>
              <a:rPr lang="en-US" altLang="el-GR" sz="2400" dirty="0"/>
              <a:t>opt 37oC, </a:t>
            </a:r>
            <a:r>
              <a:rPr lang="en-US" altLang="el-GR" sz="2400" dirty="0" smtClean="0"/>
              <a:t>42oC</a:t>
            </a:r>
            <a:r>
              <a:rPr lang="el-GR" altLang="el-GR" sz="2400" dirty="0" smtClean="0"/>
              <a:t>,</a:t>
            </a:r>
            <a:endParaRPr lang="en-US" altLang="el-GR" sz="2400" dirty="0"/>
          </a:p>
          <a:p>
            <a:pPr marL="342900" indent="-342900">
              <a:buFont typeface="Arial" panose="020B0604020202020204" pitchFamily="34" charset="0"/>
              <a:buChar char="•"/>
            </a:pPr>
            <a:r>
              <a:rPr lang="en-US" altLang="el-GR" sz="2400" dirty="0"/>
              <a:t>P. </a:t>
            </a:r>
            <a:r>
              <a:rPr lang="en-US" altLang="el-GR" sz="2400" dirty="0" err="1"/>
              <a:t>fluorescens</a:t>
            </a:r>
            <a:r>
              <a:rPr lang="en-US" altLang="el-GR" sz="2400" dirty="0"/>
              <a:t>: </a:t>
            </a:r>
            <a:r>
              <a:rPr lang="el-GR" altLang="el-GR" sz="2400" dirty="0"/>
              <a:t>αλλοιώνει υπό ψύξη , </a:t>
            </a:r>
            <a:r>
              <a:rPr lang="en-US" altLang="el-GR" sz="2400" dirty="0"/>
              <a:t>opt 25-30, </a:t>
            </a:r>
            <a:r>
              <a:rPr lang="el-GR" altLang="el-GR" sz="2400" dirty="0"/>
              <a:t>4</a:t>
            </a:r>
            <a:r>
              <a:rPr lang="en-US" altLang="el-GR" sz="2400" dirty="0" err="1" smtClean="0"/>
              <a:t>oC</a:t>
            </a:r>
            <a:r>
              <a:rPr lang="el-GR" altLang="el-GR" sz="2400" dirty="0" smtClean="0"/>
              <a:t>.</a:t>
            </a:r>
            <a:endParaRPr lang="el-GR" altLang="el-GR" sz="2400" dirty="0"/>
          </a:p>
          <a:p>
            <a:endParaRPr lang="el-GR" altLang="el-GR" sz="2400" dirty="0"/>
          </a:p>
          <a:p>
            <a:r>
              <a:rPr lang="el-GR" altLang="el-GR" sz="2400" dirty="0" smtClean="0"/>
              <a:t>Γένος </a:t>
            </a:r>
            <a:r>
              <a:rPr lang="en-US" altLang="el-GR" sz="2400" dirty="0" smtClean="0"/>
              <a:t>Brucella</a:t>
            </a:r>
            <a:r>
              <a:rPr lang="el-GR" altLang="el-GR" sz="2400" dirty="0" smtClean="0"/>
              <a:t>.</a:t>
            </a:r>
            <a:r>
              <a:rPr lang="en-US" altLang="el-GR" sz="2400" dirty="0" smtClean="0"/>
              <a:t> </a:t>
            </a:r>
            <a:endParaRPr lang="en-US" altLang="el-GR" sz="2400" dirty="0"/>
          </a:p>
          <a:p>
            <a:pPr marL="342900" indent="-342900">
              <a:buFont typeface="Arial" panose="020B0604020202020204" pitchFamily="34" charset="0"/>
              <a:buChar char="•"/>
            </a:pPr>
            <a:r>
              <a:rPr lang="el-GR" altLang="el-GR" sz="2400" dirty="0"/>
              <a:t>Παθογόνα για άνθρωπο και </a:t>
            </a:r>
            <a:r>
              <a:rPr lang="el-GR" altLang="el-GR" sz="2400" dirty="0" smtClean="0"/>
              <a:t>ζώα,</a:t>
            </a:r>
            <a:endParaRPr lang="el-GR" altLang="el-GR" sz="2400" dirty="0"/>
          </a:p>
          <a:p>
            <a:pPr marL="342900" indent="-342900">
              <a:buFont typeface="Arial" panose="020B0604020202020204" pitchFamily="34" charset="0"/>
              <a:buChar char="•"/>
            </a:pPr>
            <a:r>
              <a:rPr lang="el-GR" altLang="el-GR" sz="2400" dirty="0" err="1"/>
              <a:t>Βρουκέλλωση</a:t>
            </a:r>
            <a:r>
              <a:rPr lang="el-GR" altLang="el-GR" sz="2400" dirty="0"/>
              <a:t> (μελιταίος πυρετός</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2% θανατηφόρο </a:t>
            </a:r>
            <a:r>
              <a:rPr lang="el-GR" altLang="el-GR" sz="2400" dirty="0" smtClean="0"/>
              <a:t>νόσημα. </a:t>
            </a:r>
            <a:endParaRPr lang="el-GR" altLang="el-GR" sz="2400" dirty="0"/>
          </a:p>
          <a:p>
            <a:endParaRPr lang="el-GR" altLang="el-GR" sz="2400" dirty="0"/>
          </a:p>
          <a:p>
            <a:r>
              <a:rPr lang="en-US" altLang="el-GR" sz="2400" dirty="0"/>
              <a:t>Br. </a:t>
            </a:r>
            <a:r>
              <a:rPr lang="en-US" altLang="el-GR" sz="2400" dirty="0" err="1"/>
              <a:t>abortus</a:t>
            </a:r>
            <a:r>
              <a:rPr lang="en-US" altLang="el-GR" sz="2400" dirty="0"/>
              <a:t>: </a:t>
            </a:r>
            <a:r>
              <a:rPr lang="el-GR" altLang="el-GR" sz="2400" dirty="0"/>
              <a:t>αποβολές στις αγελάδες, </a:t>
            </a:r>
            <a:r>
              <a:rPr lang="en-US" altLang="el-GR" sz="2400" dirty="0"/>
              <a:t>opt </a:t>
            </a:r>
            <a:r>
              <a:rPr lang="el-GR" altLang="el-GR" sz="2400" dirty="0"/>
              <a:t>37</a:t>
            </a:r>
            <a:r>
              <a:rPr lang="en-US" altLang="el-GR" sz="2400" dirty="0" err="1"/>
              <a:t>oC</a:t>
            </a:r>
            <a:r>
              <a:rPr lang="el-GR" altLang="el-GR" sz="2400" dirty="0"/>
              <a:t> (30-40</a:t>
            </a:r>
            <a:r>
              <a:rPr lang="el-GR" altLang="el-GR" sz="2400" dirty="0" smtClean="0"/>
              <a:t>),</a:t>
            </a:r>
            <a:endParaRPr lang="en-US" altLang="el-GR" sz="2400" dirty="0"/>
          </a:p>
          <a:p>
            <a:r>
              <a:rPr lang="en-US" altLang="el-GR" sz="2400" dirty="0"/>
              <a:t>Br. </a:t>
            </a:r>
            <a:r>
              <a:rPr lang="en-US" altLang="el-GR" sz="2400" dirty="0" err="1"/>
              <a:t>Melitensis</a:t>
            </a:r>
            <a:r>
              <a:rPr lang="en-US" altLang="el-GR" sz="2400" dirty="0"/>
              <a:t>: </a:t>
            </a:r>
            <a:r>
              <a:rPr lang="el-GR" altLang="el-GR" sz="2400" dirty="0"/>
              <a:t>αποβολές σε αίγες &amp; πρόβατα, </a:t>
            </a:r>
            <a:r>
              <a:rPr lang="en-US" altLang="el-GR" sz="2400" dirty="0"/>
              <a:t>opt </a:t>
            </a:r>
            <a:r>
              <a:rPr lang="el-GR" altLang="el-GR" sz="2400" dirty="0"/>
              <a:t>37</a:t>
            </a:r>
            <a:r>
              <a:rPr lang="en-US" altLang="el-GR" sz="2400" dirty="0" err="1"/>
              <a:t>oC</a:t>
            </a:r>
            <a:r>
              <a:rPr lang="el-GR" altLang="el-GR" sz="2400" dirty="0"/>
              <a:t> (20-40</a:t>
            </a:r>
            <a:r>
              <a:rPr lang="el-GR" altLang="el-GR" sz="2400" dirty="0" smtClean="0"/>
              <a:t>).</a:t>
            </a:r>
            <a:endParaRPr lang="en-US" altLang="el-GR" sz="2400" dirty="0"/>
          </a:p>
        </p:txBody>
      </p:sp>
      <p:pic>
        <p:nvPicPr>
          <p:cNvPr id="9" name="Picture 12" descr="Εικόνα, βακτήρια Οικογένεια Pseudomonadacea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9775" y="2314576"/>
            <a:ext cx="1800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5012531"/>
            <a:ext cx="20161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t>Οικογένεια </a:t>
            </a:r>
            <a:r>
              <a:rPr lang="en-US" altLang="el-GR" dirty="0" err="1" smtClean="0"/>
              <a:t>Eneterobacteriaceae</a:t>
            </a:r>
            <a:endParaRPr lang="en-US" dirty="0"/>
          </a:p>
        </p:txBody>
      </p:sp>
      <p:sp>
        <p:nvSpPr>
          <p:cNvPr id="2" name="Ορθογώνιο 1" descr="Παθογόνα .&#10;Salmonella,&#10;Shigella,&#10;Yersinia,&#10;E.Coli O157H7.&#10;Τεχνολογικά προβλήματα: Ανώμαλες αεριογόνες ζυμώσεις &amp; &#10;αλλοίωση γάλακτος , σχοίνιασμα (ropiness).&#10;Escherichia,&#10;Klebsiella,&#10;Citrobacter, &#10;Aerobacter.&#10;Η αρίθμηση των κολοβακτηριοειδών στο νωπό γάλα αποτελεί δείκτη εκτίμησης της υγιεινής της παραγωγής.&#10;Η αρίθμηση στο παστεριωμένο γάλα και τα προϊόντα αποτελούν δείκτη υγιεινής των εγκαταστάσεων επεξεργασίας μετά το στάδιο της εξυγίανσης. &#10;"/>
          <p:cNvSpPr/>
          <p:nvPr/>
        </p:nvSpPr>
        <p:spPr>
          <a:xfrm>
            <a:off x="467544" y="908720"/>
            <a:ext cx="8219256" cy="5509200"/>
          </a:xfrm>
          <a:prstGeom prst="rect">
            <a:avLst/>
          </a:prstGeom>
        </p:spPr>
        <p:txBody>
          <a:bodyPr wrap="square">
            <a:spAutoFit/>
          </a:bodyPr>
          <a:lstStyle/>
          <a:p>
            <a:r>
              <a:rPr lang="el-GR" altLang="el-GR" sz="2200" dirty="0"/>
              <a:t>Παθογόνα </a:t>
            </a:r>
            <a:r>
              <a:rPr lang="el-GR" altLang="el-GR" sz="2200" dirty="0" smtClean="0"/>
              <a:t>.</a:t>
            </a:r>
          </a:p>
          <a:p>
            <a:pPr marL="342900" indent="-342900">
              <a:buFont typeface="Arial" panose="020B0604020202020204" pitchFamily="34" charset="0"/>
              <a:buChar char="•"/>
            </a:pPr>
            <a:r>
              <a:rPr lang="en-US" altLang="el-GR" sz="2200" dirty="0" smtClean="0"/>
              <a:t>Salmonella</a:t>
            </a:r>
            <a:r>
              <a:rPr lang="el-GR" altLang="el-GR" sz="2200" dirty="0" smtClean="0"/>
              <a:t>,</a:t>
            </a:r>
            <a:endParaRPr lang="en-US" altLang="el-GR" sz="2200" dirty="0"/>
          </a:p>
          <a:p>
            <a:pPr marL="342900" indent="-342900">
              <a:buFont typeface="Arial" panose="020B0604020202020204" pitchFamily="34" charset="0"/>
              <a:buChar char="•"/>
            </a:pPr>
            <a:r>
              <a:rPr lang="en-US" altLang="el-GR" sz="2200" dirty="0" err="1" smtClean="0"/>
              <a:t>Shigella</a:t>
            </a:r>
            <a:r>
              <a:rPr lang="el-GR" altLang="el-GR" sz="2200" dirty="0" smtClean="0"/>
              <a:t>,</a:t>
            </a:r>
            <a:endParaRPr lang="en-US" altLang="el-GR" sz="2200" dirty="0"/>
          </a:p>
          <a:p>
            <a:pPr marL="342900" indent="-342900">
              <a:buFont typeface="Arial" panose="020B0604020202020204" pitchFamily="34" charset="0"/>
              <a:buChar char="•"/>
            </a:pPr>
            <a:r>
              <a:rPr lang="en-US" altLang="el-GR" sz="2200" dirty="0" smtClean="0"/>
              <a:t>Yersinia</a:t>
            </a:r>
            <a:r>
              <a:rPr lang="el-GR" altLang="el-GR" sz="2200" dirty="0" smtClean="0"/>
              <a:t>,</a:t>
            </a:r>
            <a:endParaRPr lang="en-US" altLang="el-GR" sz="2200" dirty="0"/>
          </a:p>
          <a:p>
            <a:pPr marL="342900" indent="-342900">
              <a:buFont typeface="Arial" panose="020B0604020202020204" pitchFamily="34" charset="0"/>
              <a:buChar char="•"/>
            </a:pPr>
            <a:r>
              <a:rPr lang="en-US" altLang="el-GR" sz="2200" dirty="0" err="1"/>
              <a:t>E.Coli</a:t>
            </a:r>
            <a:r>
              <a:rPr lang="en-US" altLang="el-GR" sz="2200" dirty="0"/>
              <a:t> </a:t>
            </a:r>
            <a:r>
              <a:rPr lang="en-US" altLang="el-GR" sz="2200" dirty="0" smtClean="0"/>
              <a:t>O157H7</a:t>
            </a:r>
            <a:r>
              <a:rPr lang="el-GR" altLang="el-GR" sz="2200" dirty="0" smtClean="0"/>
              <a:t>.</a:t>
            </a:r>
            <a:endParaRPr lang="el-GR" altLang="el-GR" sz="2200" dirty="0"/>
          </a:p>
          <a:p>
            <a:r>
              <a:rPr lang="el-GR" altLang="el-GR" sz="2200" dirty="0"/>
              <a:t>Τεχνολογικά προβλήματα: </a:t>
            </a:r>
            <a:r>
              <a:rPr lang="el-GR" altLang="el-GR" sz="2200" dirty="0" smtClean="0"/>
              <a:t>Ανώμαλες </a:t>
            </a:r>
            <a:r>
              <a:rPr lang="el-GR" altLang="el-GR" sz="2200" dirty="0" err="1"/>
              <a:t>αεριογόνες</a:t>
            </a:r>
            <a:r>
              <a:rPr lang="el-GR" altLang="el-GR" sz="2200" dirty="0"/>
              <a:t> ζυμώσεις &amp; </a:t>
            </a:r>
          </a:p>
          <a:p>
            <a:r>
              <a:rPr lang="el-GR" altLang="el-GR" sz="2200" dirty="0"/>
              <a:t>αλλοίωση γάλακτος , </a:t>
            </a:r>
            <a:r>
              <a:rPr lang="el-GR" altLang="el-GR" sz="2200" dirty="0" err="1"/>
              <a:t>σχοίνιασμα</a:t>
            </a:r>
            <a:r>
              <a:rPr lang="el-GR" altLang="el-GR" sz="2200" dirty="0"/>
              <a:t> </a:t>
            </a:r>
            <a:r>
              <a:rPr lang="el-GR" altLang="el-GR" sz="2200" dirty="0" smtClean="0"/>
              <a:t>(</a:t>
            </a:r>
            <a:r>
              <a:rPr lang="en-US" altLang="el-GR" sz="2200" dirty="0" err="1"/>
              <a:t>ropiness</a:t>
            </a:r>
            <a:r>
              <a:rPr lang="en-US" altLang="el-GR" sz="2200" dirty="0" smtClean="0"/>
              <a:t>)</a:t>
            </a:r>
            <a:r>
              <a:rPr lang="el-GR" altLang="el-GR" sz="2200" dirty="0" smtClean="0"/>
              <a:t>.</a:t>
            </a:r>
          </a:p>
          <a:p>
            <a:pPr marL="342900" indent="-342900">
              <a:buFont typeface="Arial" panose="020B0604020202020204" pitchFamily="34" charset="0"/>
              <a:buChar char="•"/>
            </a:pPr>
            <a:r>
              <a:rPr lang="en-US" altLang="el-GR" sz="2200" dirty="0" smtClean="0"/>
              <a:t>Escherichia</a:t>
            </a:r>
            <a:r>
              <a:rPr lang="el-GR" altLang="el-GR" sz="2200" dirty="0" smtClean="0"/>
              <a:t>,</a:t>
            </a:r>
            <a:endParaRPr lang="en-US" altLang="el-GR" sz="2200" dirty="0"/>
          </a:p>
          <a:p>
            <a:pPr marL="342900" indent="-342900">
              <a:buFont typeface="Arial" panose="020B0604020202020204" pitchFamily="34" charset="0"/>
              <a:buChar char="•"/>
            </a:pPr>
            <a:r>
              <a:rPr lang="en-US" altLang="el-GR" sz="2200" dirty="0" err="1" smtClean="0"/>
              <a:t>Klebsiella</a:t>
            </a:r>
            <a:r>
              <a:rPr lang="el-GR" altLang="el-GR" sz="2200" dirty="0" smtClean="0"/>
              <a:t>,</a:t>
            </a:r>
            <a:endParaRPr lang="en-US" altLang="el-GR" sz="2200" dirty="0"/>
          </a:p>
          <a:p>
            <a:pPr marL="342900" indent="-342900">
              <a:buFont typeface="Arial" panose="020B0604020202020204" pitchFamily="34" charset="0"/>
              <a:buChar char="•"/>
            </a:pPr>
            <a:r>
              <a:rPr lang="en-US" altLang="el-GR" sz="2200" dirty="0" err="1" smtClean="0"/>
              <a:t>Citrobacter</a:t>
            </a:r>
            <a:r>
              <a:rPr lang="el-GR" altLang="el-GR" sz="2200" dirty="0" smtClean="0"/>
              <a:t>,</a:t>
            </a:r>
            <a:r>
              <a:rPr lang="en-US" altLang="el-GR" sz="2200" dirty="0" smtClean="0"/>
              <a:t> </a:t>
            </a:r>
            <a:endParaRPr lang="en-US" altLang="el-GR" sz="2200" dirty="0"/>
          </a:p>
          <a:p>
            <a:pPr marL="342900" indent="-342900">
              <a:buFont typeface="Arial" panose="020B0604020202020204" pitchFamily="34" charset="0"/>
              <a:buChar char="•"/>
            </a:pPr>
            <a:r>
              <a:rPr lang="en-US" altLang="el-GR" sz="2200" dirty="0" err="1" smtClean="0"/>
              <a:t>Aerobacter</a:t>
            </a:r>
            <a:r>
              <a:rPr lang="el-GR" altLang="el-GR" sz="2200" dirty="0" smtClean="0"/>
              <a:t>.</a:t>
            </a:r>
            <a:endParaRPr lang="el-GR" altLang="el-GR" sz="2200" dirty="0"/>
          </a:p>
          <a:p>
            <a:r>
              <a:rPr lang="el-GR" altLang="el-GR" sz="2200" dirty="0"/>
              <a:t>Η αρίθμηση των </a:t>
            </a:r>
            <a:r>
              <a:rPr lang="el-GR" altLang="el-GR" sz="2200" dirty="0" err="1"/>
              <a:t>κολοβακτηριοειδών</a:t>
            </a:r>
            <a:r>
              <a:rPr lang="el-GR" altLang="el-GR" sz="2200" dirty="0"/>
              <a:t> στο νωπό </a:t>
            </a:r>
            <a:r>
              <a:rPr lang="el-GR" altLang="el-GR" sz="2200" dirty="0" smtClean="0"/>
              <a:t>γάλα αποτελεί </a:t>
            </a:r>
            <a:r>
              <a:rPr lang="el-GR" altLang="el-GR" sz="2200" dirty="0"/>
              <a:t>δείκτη εκτίμησης της υγιεινής της </a:t>
            </a:r>
            <a:r>
              <a:rPr lang="el-GR" altLang="el-GR" sz="2200" dirty="0" smtClean="0"/>
              <a:t>παραγωγής.</a:t>
            </a:r>
          </a:p>
          <a:p>
            <a:r>
              <a:rPr lang="el-GR" altLang="el-GR" sz="2200" dirty="0"/>
              <a:t>Η αρίθμηση στο παστεριωμένο γάλα και τα προϊόντα </a:t>
            </a:r>
            <a:r>
              <a:rPr lang="el-GR" altLang="el-GR" sz="2200" dirty="0" smtClean="0"/>
              <a:t>αποτελούν </a:t>
            </a:r>
            <a:r>
              <a:rPr lang="el-GR" altLang="el-GR" sz="2200" dirty="0"/>
              <a:t>δείκτη υγιεινής </a:t>
            </a:r>
            <a:r>
              <a:rPr lang="el-GR" altLang="el-GR" sz="2200" dirty="0" smtClean="0"/>
              <a:t>των </a:t>
            </a:r>
            <a:r>
              <a:rPr lang="el-GR" altLang="el-GR" sz="2200" dirty="0"/>
              <a:t>εγκαταστάσεων επεξεργασίας μετά το στάδιο της </a:t>
            </a:r>
            <a:r>
              <a:rPr lang="el-GR" altLang="el-GR" sz="2200" dirty="0" smtClean="0"/>
              <a:t>εξυγίανσης. </a:t>
            </a:r>
            <a:endParaRPr lang="el-GR" altLang="el-GR" sz="2200" dirty="0"/>
          </a:p>
        </p:txBody>
      </p:sp>
      <p:pic>
        <p:nvPicPr>
          <p:cNvPr id="8" name="Picture 15" descr="Εικόνα, βακτήρια Οικογένεια Eneterobacteriacea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2916" y="3284984"/>
            <a:ext cx="158432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80293"/>
            <a:ext cx="8496943" cy="900435"/>
          </a:xfrm>
        </p:spPr>
        <p:txBody>
          <a:bodyPr>
            <a:normAutofit/>
          </a:bodyPr>
          <a:lstStyle/>
          <a:p>
            <a:r>
              <a:rPr lang="el-GR" altLang="el-GR" dirty="0" smtClean="0"/>
              <a:t>Οικογένεια </a:t>
            </a:r>
            <a:r>
              <a:rPr lang="en-US" altLang="el-GR" dirty="0" err="1" smtClean="0"/>
              <a:t>Vibrionaceae</a:t>
            </a:r>
            <a:endParaRPr lang="en-US" dirty="0"/>
          </a:p>
        </p:txBody>
      </p:sp>
      <p:sp>
        <p:nvSpPr>
          <p:cNvPr id="6" name="Ορθογώνιο 5" descr="Aeromonas &#10;Flavobacterium&#10;Chromobacterium&#10;Vibrio &#10;&#10;Μεσόφιλα ή ψυχρόφιλα,&#10;&#10;Από έδαφός ή νερό,&#10;&#10;Flavobacterium : ψυχρότροφο &#10;                              αυξάνει ιξώδες à σχοίνιασμα.&#10;"/>
          <p:cNvSpPr/>
          <p:nvPr>
            <p:custDataLst>
              <p:tags r:id="rId3"/>
            </p:custDataLst>
          </p:nvPr>
        </p:nvSpPr>
        <p:spPr>
          <a:xfrm>
            <a:off x="467544" y="1434256"/>
            <a:ext cx="8208912" cy="4154984"/>
          </a:xfrm>
          <a:prstGeom prst="rect">
            <a:avLst/>
          </a:prstGeom>
        </p:spPr>
        <p:txBody>
          <a:bodyPr wrap="square">
            <a:spAutoFit/>
          </a:bodyPr>
          <a:lstStyle/>
          <a:p>
            <a:pPr marL="342900" indent="-342900">
              <a:buFont typeface="Arial" panose="020B0604020202020204" pitchFamily="34" charset="0"/>
              <a:buChar char="•"/>
            </a:pPr>
            <a:r>
              <a:rPr lang="en-US" altLang="el-GR" sz="2400" dirty="0" err="1"/>
              <a:t>Aeromonas</a:t>
            </a:r>
            <a:r>
              <a:rPr lang="en-US" altLang="el-GR" sz="2400" dirty="0"/>
              <a:t> </a:t>
            </a:r>
          </a:p>
          <a:p>
            <a:pPr marL="342900" indent="-342900">
              <a:buFont typeface="Arial" panose="020B0604020202020204" pitchFamily="34" charset="0"/>
              <a:buChar char="•"/>
            </a:pPr>
            <a:r>
              <a:rPr lang="en-US" altLang="el-GR" sz="2400" dirty="0" err="1"/>
              <a:t>Flavobacterium</a:t>
            </a:r>
            <a:endParaRPr lang="en-US" altLang="el-GR" sz="2400" dirty="0"/>
          </a:p>
          <a:p>
            <a:pPr marL="342900" indent="-342900">
              <a:buFont typeface="Arial" panose="020B0604020202020204" pitchFamily="34" charset="0"/>
              <a:buChar char="•"/>
            </a:pPr>
            <a:r>
              <a:rPr lang="en-US" altLang="el-GR" sz="2400" dirty="0" err="1"/>
              <a:t>Chromobacterium</a:t>
            </a:r>
            <a:endParaRPr lang="en-US" altLang="el-GR" sz="2400" dirty="0"/>
          </a:p>
          <a:p>
            <a:pPr marL="342900" indent="-342900">
              <a:buFont typeface="Arial" panose="020B0604020202020204" pitchFamily="34" charset="0"/>
              <a:buChar char="•"/>
            </a:pPr>
            <a:r>
              <a:rPr lang="en-US" altLang="el-GR" sz="2400" dirty="0"/>
              <a:t>Vibrio </a:t>
            </a:r>
            <a:endParaRPr lang="el-GR" altLang="el-GR" sz="2400" dirty="0" smtClean="0"/>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err="1"/>
              <a:t>Μεσόφιλα</a:t>
            </a:r>
            <a:r>
              <a:rPr lang="el-GR" altLang="el-GR" sz="2400" dirty="0"/>
              <a:t> ή </a:t>
            </a:r>
            <a:r>
              <a:rPr lang="el-GR" altLang="el-GR" sz="2400" dirty="0" smtClean="0"/>
              <a:t>ψυχρόφιλα,</a:t>
            </a:r>
            <a:endParaRPr lang="el-GR" altLang="el-GR" sz="2400" dirty="0"/>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Από έδαφός ή </a:t>
            </a:r>
            <a:r>
              <a:rPr lang="el-GR" altLang="el-GR" sz="2400" dirty="0" smtClean="0"/>
              <a:t>νερό,</a:t>
            </a:r>
            <a:endParaRPr lang="el-GR" altLang="el-GR" sz="2400" dirty="0"/>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n-US" altLang="el-GR" sz="2400" dirty="0" err="1"/>
              <a:t>Flavobacterium</a:t>
            </a:r>
            <a:r>
              <a:rPr lang="en-US" altLang="el-GR" sz="2400" dirty="0"/>
              <a:t> : </a:t>
            </a:r>
            <a:r>
              <a:rPr lang="el-GR" altLang="el-GR" sz="2400" dirty="0" err="1"/>
              <a:t>ψυχρότροφο</a:t>
            </a:r>
            <a:r>
              <a:rPr lang="el-GR" altLang="el-GR" sz="2400" dirty="0"/>
              <a:t> </a:t>
            </a:r>
          </a:p>
          <a:p>
            <a:r>
              <a:rPr lang="el-GR" altLang="el-GR" sz="2400" dirty="0" smtClean="0">
                <a:sym typeface="Wingdings" pitchFamily="2" charset="2"/>
              </a:rPr>
              <a:t>	                            </a:t>
            </a:r>
            <a:r>
              <a:rPr lang="en-US" altLang="el-GR" sz="2400" dirty="0" smtClean="0">
                <a:sym typeface="Wingdings" pitchFamily="2" charset="2"/>
              </a:rPr>
              <a:t> </a:t>
            </a:r>
            <a:r>
              <a:rPr lang="el-GR" altLang="el-GR" sz="2400" dirty="0">
                <a:sym typeface="Wingdings" pitchFamily="2" charset="2"/>
              </a:rPr>
              <a:t>αυξάνει ιξώδες  </a:t>
            </a:r>
            <a:r>
              <a:rPr lang="el-GR" altLang="el-GR" sz="2400" dirty="0" err="1" smtClean="0">
                <a:sym typeface="Wingdings" pitchFamily="2" charset="2"/>
              </a:rPr>
              <a:t>σχοίνιασμα</a:t>
            </a:r>
            <a:r>
              <a:rPr lang="el-GR" altLang="el-GR" sz="2400" dirty="0" smtClean="0">
                <a:sym typeface="Wingdings" pitchFamily="2" charset="2"/>
              </a:rPr>
              <a:t>.</a:t>
            </a:r>
            <a:endParaRPr lang="el-GR" altLang="el-GR" sz="2400" dirty="0"/>
          </a:p>
        </p:txBody>
      </p:sp>
      <p:pic>
        <p:nvPicPr>
          <p:cNvPr id="8" name="Picture 11" descr="Εικόνα, βακτήρια Οικογένεια Vibrionacea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2756" y="1916832"/>
            <a:ext cx="2598887" cy="227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95536" y="8285"/>
            <a:ext cx="8496944" cy="1044451"/>
          </a:xfrm>
        </p:spPr>
        <p:txBody>
          <a:bodyPr>
            <a:noAutofit/>
          </a:bodyPr>
          <a:lstStyle/>
          <a:p>
            <a:r>
              <a:rPr lang="el-GR" altLang="el-GR" sz="4000" dirty="0" smtClean="0"/>
              <a:t>Οικογένεια </a:t>
            </a:r>
            <a:r>
              <a:rPr lang="en-US" altLang="el-GR" sz="4000" dirty="0" err="1" smtClean="0"/>
              <a:t>Neisseriaceae</a:t>
            </a:r>
            <a:endParaRPr lang="en-US" sz="4000" dirty="0"/>
          </a:p>
        </p:txBody>
      </p:sp>
      <p:sp>
        <p:nvSpPr>
          <p:cNvPr id="10" name="TextBox 4" descr="Acinetobacter, &#10;Moraxella. &#10;&#10;Μεσόφιλα ή ψυχρόφιλα,&#10;&#10;Από νερό,&#10;&#10;Moraxellaà παθογόνο,&#10;Acinetobacter à αυξάνει ιξώδες à σχοίνιασμα &amp;                          αλλοιογόνο υπό ψύξη.&#10;"/>
          <p:cNvSpPr txBox="1">
            <a:spLocks noChangeArrowheads="1"/>
          </p:cNvSpPr>
          <p:nvPr>
            <p:custDataLst>
              <p:tags r:id="rId3"/>
            </p:custDataLst>
          </p:nvPr>
        </p:nvSpPr>
        <p:spPr bwMode="auto">
          <a:xfrm>
            <a:off x="395536" y="1556792"/>
            <a:ext cx="83185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panose="020B0604020202020204" pitchFamily="34" charset="0"/>
              <a:buChar char="•"/>
            </a:pPr>
            <a:r>
              <a:rPr lang="en-US" altLang="el-GR" sz="2400" dirty="0" smtClean="0"/>
              <a:t>Acinetobacter</a:t>
            </a:r>
            <a:r>
              <a:rPr lang="el-GR" altLang="el-GR" sz="2400" dirty="0" smtClean="0"/>
              <a:t>,</a:t>
            </a:r>
            <a:r>
              <a:rPr lang="en-US" altLang="el-GR" sz="2400" dirty="0" smtClean="0"/>
              <a:t> </a:t>
            </a:r>
            <a:endParaRPr lang="en-US" altLang="el-GR" sz="2400" dirty="0"/>
          </a:p>
          <a:p>
            <a:pPr marL="342900" indent="-342900">
              <a:buFont typeface="Arial" panose="020B0604020202020204" pitchFamily="34" charset="0"/>
              <a:buChar char="•"/>
            </a:pPr>
            <a:r>
              <a:rPr lang="en-US" altLang="el-GR" sz="2400" dirty="0" smtClean="0"/>
              <a:t>Moraxella</a:t>
            </a:r>
            <a:r>
              <a:rPr lang="el-GR" altLang="el-GR" sz="2400" dirty="0" smtClean="0"/>
              <a:t>.</a:t>
            </a:r>
            <a:r>
              <a:rPr lang="en-US" altLang="el-GR" sz="2400" dirty="0" smtClean="0"/>
              <a:t> </a:t>
            </a:r>
            <a:endParaRPr lang="el-GR" altLang="el-GR" sz="2400" dirty="0" smtClean="0"/>
          </a:p>
          <a:p>
            <a:pPr marL="342900" indent="-342900">
              <a:buFont typeface="Arial" panose="020B0604020202020204" pitchFamily="34" charset="0"/>
              <a:buChar char="•"/>
            </a:pPr>
            <a:endParaRPr lang="en-US" altLang="el-GR" sz="2400" dirty="0"/>
          </a:p>
          <a:p>
            <a:pPr marL="342900" indent="-342900">
              <a:buFont typeface="Arial" panose="020B0604020202020204" pitchFamily="34" charset="0"/>
              <a:buChar char="•"/>
            </a:pPr>
            <a:r>
              <a:rPr lang="el-GR" altLang="el-GR" sz="2400" dirty="0" err="1"/>
              <a:t>Μεσόφιλα</a:t>
            </a:r>
            <a:r>
              <a:rPr lang="el-GR" altLang="el-GR" sz="2400" dirty="0"/>
              <a:t> ή </a:t>
            </a:r>
            <a:r>
              <a:rPr lang="el-GR" altLang="el-GR" sz="2400" dirty="0" smtClean="0"/>
              <a:t>ψυχρόφιλα,</a:t>
            </a:r>
            <a:endParaRPr lang="el-GR" altLang="el-GR" sz="2400" dirty="0"/>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Από </a:t>
            </a:r>
            <a:r>
              <a:rPr lang="el-GR" altLang="el-GR" sz="2400" dirty="0" smtClean="0"/>
              <a:t>νερό,</a:t>
            </a:r>
            <a:endParaRPr lang="el-GR" altLang="el-GR" sz="2400" dirty="0"/>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n-US" altLang="el-GR" sz="2400" dirty="0"/>
              <a:t>Moraxella</a:t>
            </a:r>
            <a:r>
              <a:rPr lang="en-US" altLang="el-GR" sz="2400" dirty="0">
                <a:sym typeface="Wingdings" pitchFamily="2" charset="2"/>
              </a:rPr>
              <a:t> </a:t>
            </a:r>
            <a:r>
              <a:rPr lang="el-GR" altLang="el-GR" sz="2400" dirty="0" smtClean="0">
                <a:sym typeface="Wingdings" pitchFamily="2" charset="2"/>
              </a:rPr>
              <a:t>παθογόνο,</a:t>
            </a:r>
            <a:endParaRPr lang="el-GR" altLang="el-GR" sz="2400" dirty="0">
              <a:sym typeface="Wingdings" pitchFamily="2" charset="2"/>
            </a:endParaRPr>
          </a:p>
          <a:p>
            <a:pPr marL="342900" indent="-342900">
              <a:buFont typeface="Arial" panose="020B0604020202020204" pitchFamily="34" charset="0"/>
              <a:buChar char="•"/>
            </a:pPr>
            <a:r>
              <a:rPr lang="en-US" altLang="el-GR" sz="2400" dirty="0" smtClean="0"/>
              <a:t>Acinetobacter </a:t>
            </a:r>
            <a:r>
              <a:rPr lang="en-US" altLang="el-GR" sz="2400" dirty="0">
                <a:sym typeface="Wingdings" pitchFamily="2" charset="2"/>
              </a:rPr>
              <a:t> </a:t>
            </a:r>
            <a:r>
              <a:rPr lang="el-GR" altLang="el-GR" sz="2400" dirty="0">
                <a:sym typeface="Wingdings" pitchFamily="2" charset="2"/>
              </a:rPr>
              <a:t>αυξάνει ιξώδες  </a:t>
            </a:r>
            <a:r>
              <a:rPr lang="el-GR" altLang="el-GR" sz="2400" dirty="0" err="1">
                <a:sym typeface="Wingdings" pitchFamily="2" charset="2"/>
              </a:rPr>
              <a:t>σχοίνιασμα</a:t>
            </a:r>
            <a:r>
              <a:rPr lang="en-US" altLang="el-GR" sz="2400" dirty="0">
                <a:sym typeface="Wingdings" pitchFamily="2" charset="2"/>
              </a:rPr>
              <a:t> </a:t>
            </a:r>
            <a:r>
              <a:rPr lang="en-US" altLang="el-GR" sz="2400" dirty="0" smtClean="0">
                <a:sym typeface="Wingdings" pitchFamily="2" charset="2"/>
              </a:rPr>
              <a:t>&amp;</a:t>
            </a:r>
            <a:r>
              <a:rPr lang="en-US" altLang="el-GR" sz="2400" dirty="0" smtClean="0"/>
              <a:t>                          </a:t>
            </a:r>
            <a:r>
              <a:rPr lang="el-GR" altLang="el-GR" sz="2400" dirty="0" err="1"/>
              <a:t>αλλοιογόνο</a:t>
            </a:r>
            <a:r>
              <a:rPr lang="el-GR" altLang="el-GR" sz="2400" dirty="0"/>
              <a:t> υπό </a:t>
            </a:r>
            <a:r>
              <a:rPr lang="el-GR" altLang="el-GR" sz="2400" dirty="0" smtClean="0"/>
              <a:t>ψύξη.</a:t>
            </a:r>
            <a:endParaRPr lang="el-GR" altLang="el-GR" sz="2400" dirty="0"/>
          </a:p>
        </p:txBody>
      </p:sp>
      <p:pic>
        <p:nvPicPr>
          <p:cNvPr id="8" name="Picture 12" descr="Εικόνα, βακτήρια Οικογένεια Neisseriacea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1556792"/>
            <a:ext cx="2904282" cy="290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323528" y="122709"/>
            <a:ext cx="8568952" cy="786011"/>
          </a:xfrm>
        </p:spPr>
        <p:txBody>
          <a:bodyPr>
            <a:noAutofit/>
          </a:bodyPr>
          <a:lstStyle/>
          <a:p>
            <a:pPr algn="ctr"/>
            <a:r>
              <a:rPr lang="el-GR" altLang="el-GR" dirty="0" smtClean="0"/>
              <a:t>Οικογένεια </a:t>
            </a:r>
            <a:r>
              <a:rPr lang="en-US" altLang="el-GR" dirty="0" err="1" smtClean="0"/>
              <a:t>Micrococcaceae</a:t>
            </a:r>
            <a:endParaRPr lang="en-US" dirty="0"/>
          </a:p>
        </p:txBody>
      </p:sp>
      <p:sp>
        <p:nvSpPr>
          <p:cNvPr id="2" name="Ορθογώνιο 1"/>
          <p:cNvSpPr/>
          <p:nvPr/>
        </p:nvSpPr>
        <p:spPr>
          <a:xfrm>
            <a:off x="611560" y="1052736"/>
            <a:ext cx="8075240" cy="4893647"/>
          </a:xfrm>
          <a:prstGeom prst="rect">
            <a:avLst/>
          </a:prstGeom>
        </p:spPr>
        <p:txBody>
          <a:bodyPr wrap="square">
            <a:spAutoFit/>
          </a:bodyPr>
          <a:lstStyle/>
          <a:p>
            <a:r>
              <a:rPr lang="el-GR" altLang="el-GR" sz="2400" dirty="0" err="1" smtClean="0"/>
              <a:t>Micrococcus</a:t>
            </a:r>
            <a:r>
              <a:rPr lang="el-GR" altLang="el-GR" sz="2400" dirty="0" smtClean="0"/>
              <a:t>.</a:t>
            </a:r>
          </a:p>
          <a:p>
            <a:pPr marL="342900" indent="-342900">
              <a:buFont typeface="Arial" panose="020B0604020202020204" pitchFamily="34" charset="0"/>
              <a:buChar char="•"/>
            </a:pPr>
            <a:r>
              <a:rPr lang="el-GR" altLang="el-GR" sz="2400" dirty="0" smtClean="0"/>
              <a:t>Δεν είναι παθογόνοι,</a:t>
            </a:r>
          </a:p>
          <a:p>
            <a:pPr marL="342900" indent="-342900">
              <a:buFont typeface="Arial" panose="020B0604020202020204" pitchFamily="34" charset="0"/>
              <a:buChar char="•"/>
            </a:pPr>
            <a:r>
              <a:rPr lang="el-GR" altLang="el-GR" sz="2400" dirty="0" smtClean="0"/>
              <a:t>Από νερό &amp; έδαφος, </a:t>
            </a:r>
          </a:p>
          <a:p>
            <a:pPr marL="342900" indent="-342900">
              <a:buFont typeface="Arial" panose="020B0604020202020204" pitchFamily="34" charset="0"/>
              <a:buChar char="•"/>
            </a:pPr>
            <a:r>
              <a:rPr lang="el-GR" altLang="el-GR" sz="2400" dirty="0" smtClean="0"/>
              <a:t>Άφθονοι στο γάλα &amp; τα προϊόντα του,</a:t>
            </a:r>
          </a:p>
          <a:p>
            <a:pPr marL="342900" indent="-342900">
              <a:buFont typeface="Arial" panose="020B0604020202020204" pitchFamily="34" charset="0"/>
              <a:buChar char="•"/>
            </a:pPr>
            <a:r>
              <a:rPr lang="el-GR" altLang="el-GR" sz="2400" dirty="0" smtClean="0"/>
              <a:t>Δεν αναπτύσσουν τεχνολογικά προβλήματα, </a:t>
            </a:r>
          </a:p>
          <a:p>
            <a:pPr marL="342900" indent="-342900">
              <a:buFont typeface="Arial" panose="020B0604020202020204" pitchFamily="34" charset="0"/>
              <a:buChar char="•"/>
            </a:pPr>
            <a:r>
              <a:rPr lang="el-GR" altLang="el-GR" sz="2400" dirty="0" smtClean="0"/>
              <a:t>Αναπτύσσονται στους 10οC,</a:t>
            </a:r>
          </a:p>
          <a:p>
            <a:pPr marL="342900" indent="-342900">
              <a:buFont typeface="Arial" panose="020B0604020202020204" pitchFamily="34" charset="0"/>
              <a:buChar char="•"/>
            </a:pPr>
            <a:r>
              <a:rPr lang="el-GR" altLang="el-GR" sz="2400" dirty="0" smtClean="0"/>
              <a:t>Μ. </a:t>
            </a:r>
            <a:r>
              <a:rPr lang="el-GR" altLang="el-GR" sz="2400" dirty="0" err="1" smtClean="0"/>
              <a:t>luteus</a:t>
            </a:r>
            <a:r>
              <a:rPr lang="el-GR" altLang="el-GR" sz="2400" dirty="0" smtClean="0"/>
              <a:t> &amp; M. </a:t>
            </a:r>
            <a:r>
              <a:rPr lang="el-GR" altLang="el-GR" sz="2400" dirty="0" err="1" smtClean="0"/>
              <a:t>Varians</a:t>
            </a:r>
            <a:r>
              <a:rPr lang="el-GR" altLang="el-GR" sz="2400" dirty="0" smtClean="0"/>
              <a:t>. </a:t>
            </a:r>
          </a:p>
          <a:p>
            <a:pPr marL="342900" indent="-342900">
              <a:buFont typeface="Arial" panose="020B0604020202020204" pitchFamily="34" charset="0"/>
              <a:buChar char="•"/>
            </a:pPr>
            <a:endParaRPr lang="el-GR" altLang="el-GR" sz="2400" dirty="0" smtClean="0"/>
          </a:p>
          <a:p>
            <a:pPr marL="342900" indent="-342900">
              <a:buFont typeface="Arial" panose="020B0604020202020204" pitchFamily="34" charset="0"/>
              <a:buChar char="•"/>
            </a:pPr>
            <a:endParaRPr lang="el-GR" altLang="el-GR" sz="2400" dirty="0" smtClean="0"/>
          </a:p>
          <a:p>
            <a:r>
              <a:rPr lang="el-GR" altLang="el-GR" sz="2400" dirty="0" err="1" smtClean="0"/>
              <a:t>Staphylococcus</a:t>
            </a:r>
            <a:r>
              <a:rPr lang="el-GR" altLang="el-GR" sz="2400" dirty="0" smtClean="0"/>
              <a:t>.</a:t>
            </a:r>
          </a:p>
          <a:p>
            <a:pPr marL="342900" indent="-342900">
              <a:buFont typeface="Arial" panose="020B0604020202020204" pitchFamily="34" charset="0"/>
              <a:buChar char="•"/>
            </a:pPr>
            <a:r>
              <a:rPr lang="el-GR" altLang="el-GR" sz="2400" dirty="0" smtClean="0"/>
              <a:t>Παθογόνοι,  συνήθως οι + </a:t>
            </a:r>
            <a:r>
              <a:rPr lang="el-GR" altLang="el-GR" sz="2400" dirty="0" err="1" smtClean="0"/>
              <a:t>κοαγκουλάση</a:t>
            </a:r>
            <a:r>
              <a:rPr lang="el-GR" altLang="el-GR" sz="2400" dirty="0" smtClean="0"/>
              <a:t>, </a:t>
            </a:r>
          </a:p>
          <a:p>
            <a:pPr marL="342900" indent="-342900">
              <a:buFont typeface="Arial" panose="020B0604020202020204" pitchFamily="34" charset="0"/>
              <a:buChar char="•"/>
            </a:pPr>
            <a:r>
              <a:rPr lang="el-GR" altLang="el-GR" sz="2400" dirty="0" smtClean="0"/>
              <a:t>S. </a:t>
            </a:r>
            <a:r>
              <a:rPr lang="el-GR" altLang="el-GR" sz="2400" dirty="0" err="1" smtClean="0"/>
              <a:t>aureus</a:t>
            </a:r>
            <a:r>
              <a:rPr lang="el-GR" altLang="el-GR" sz="2400" dirty="0" smtClean="0"/>
              <a:t> , εντεροτοξίνη </a:t>
            </a:r>
            <a:r>
              <a:rPr lang="el-GR" altLang="el-GR" sz="2400" dirty="0" err="1" smtClean="0"/>
              <a:t>θερμοανθεκτική</a:t>
            </a:r>
            <a:r>
              <a:rPr lang="el-GR" altLang="el-GR" sz="2400" dirty="0" smtClean="0"/>
              <a:t>,</a:t>
            </a:r>
          </a:p>
          <a:p>
            <a:pPr marL="342900" indent="-342900">
              <a:buFont typeface="Arial" panose="020B0604020202020204" pitchFamily="34" charset="0"/>
              <a:buChar char="•"/>
            </a:pPr>
            <a:r>
              <a:rPr lang="el-GR" altLang="el-GR" sz="2400" dirty="0" smtClean="0"/>
              <a:t> ρινική κοιλότητα, επιδερμίδα,</a:t>
            </a:r>
            <a:endParaRPr lang="el-GR" altLang="el-GR" sz="2400" dirty="0"/>
          </a:p>
        </p:txBody>
      </p:sp>
      <p:pic>
        <p:nvPicPr>
          <p:cNvPr id="7" name="Picture 9" descr="Εικόνα 1, βακτήριο Micrococc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4447" y="1268760"/>
            <a:ext cx="2286025" cy="193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Εικόνα 2, βακτήριο Staphylococc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4816" y="4074720"/>
            <a:ext cx="187166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Οικογένεια </a:t>
            </a:r>
            <a:r>
              <a:rPr lang="en-US" altLang="el-GR" sz="4000" dirty="0" err="1" smtClean="0"/>
              <a:t>Streptococcaceae</a:t>
            </a:r>
            <a:r>
              <a:rPr lang="el-GR" altLang="el-GR" sz="4000" dirty="0" smtClean="0"/>
              <a:t> (1 από 2)</a:t>
            </a:r>
            <a:endParaRPr lang="en-US" sz="4000" dirty="0"/>
          </a:p>
        </p:txBody>
      </p:sp>
      <p:sp>
        <p:nvSpPr>
          <p:cNvPr id="2" name="Ορθογώνιο 1"/>
          <p:cNvSpPr/>
          <p:nvPr>
            <p:custDataLst>
              <p:tags r:id="rId3"/>
            </p:custDataLst>
          </p:nvPr>
        </p:nvSpPr>
        <p:spPr>
          <a:xfrm>
            <a:off x="467544" y="1037927"/>
            <a:ext cx="8208912" cy="4154984"/>
          </a:xfrm>
          <a:prstGeom prst="rect">
            <a:avLst/>
          </a:prstGeom>
        </p:spPr>
        <p:txBody>
          <a:bodyPr wrap="square">
            <a:spAutoFit/>
          </a:bodyPr>
          <a:lstStyle/>
          <a:p>
            <a:r>
              <a:rPr lang="en-US" altLang="el-GR" sz="2400" dirty="0" smtClean="0"/>
              <a:t>Streptococcus.</a:t>
            </a:r>
          </a:p>
          <a:p>
            <a:r>
              <a:rPr lang="el-GR" altLang="el-GR" sz="2400" dirty="0"/>
              <a:t>Ζυμώνουν </a:t>
            </a:r>
            <a:r>
              <a:rPr lang="el-GR" altLang="el-GR" sz="2400" dirty="0" smtClean="0"/>
              <a:t>λακτόζη</a:t>
            </a:r>
            <a:r>
              <a:rPr lang="en-US" altLang="el-GR" sz="2400" dirty="0" smtClean="0"/>
              <a:t> </a:t>
            </a:r>
            <a:r>
              <a:rPr lang="el-GR" altLang="el-GR" sz="2400" dirty="0" smtClean="0"/>
              <a:t>κυρίως </a:t>
            </a:r>
            <a:r>
              <a:rPr lang="el-GR" altLang="el-GR" sz="2400" dirty="0"/>
              <a:t>προς </a:t>
            </a:r>
            <a:r>
              <a:rPr lang="en-US" altLang="el-GR" sz="2400" dirty="0"/>
              <a:t>D (+) </a:t>
            </a:r>
            <a:r>
              <a:rPr lang="el-GR" altLang="el-GR" sz="2400" dirty="0" smtClean="0"/>
              <a:t>γαλακτικό οξύ:</a:t>
            </a:r>
          </a:p>
          <a:p>
            <a:pPr marL="342900" indent="-342900">
              <a:buFont typeface="Arial" panose="020B0604020202020204" pitchFamily="34" charset="0"/>
              <a:buChar char="•"/>
            </a:pPr>
            <a:r>
              <a:rPr lang="en-US" altLang="el-GR" sz="2400" i="1" dirty="0"/>
              <a:t>S. </a:t>
            </a:r>
            <a:r>
              <a:rPr lang="en-US" altLang="el-GR" sz="2400" i="1" dirty="0" err="1" smtClean="0"/>
              <a:t>Thermophilus</a:t>
            </a:r>
            <a:r>
              <a:rPr lang="el-GR" altLang="el-GR" sz="2400" i="1" dirty="0" smtClean="0"/>
              <a:t>,</a:t>
            </a:r>
            <a:endParaRPr lang="en-US" altLang="el-GR" sz="2400" i="1" dirty="0"/>
          </a:p>
          <a:p>
            <a:pPr marL="342900" indent="-342900">
              <a:buFont typeface="Arial" panose="020B0604020202020204" pitchFamily="34" charset="0"/>
              <a:buChar char="•"/>
            </a:pPr>
            <a:r>
              <a:rPr lang="en-US" altLang="el-GR" sz="2400" i="1" dirty="0"/>
              <a:t>S. </a:t>
            </a:r>
            <a:r>
              <a:rPr lang="en-US" altLang="el-GR" sz="2400" i="1" dirty="0" err="1" smtClean="0"/>
              <a:t>lactis</a:t>
            </a:r>
            <a:r>
              <a:rPr lang="el-GR" altLang="el-GR" sz="2400" i="1" dirty="0" smtClean="0"/>
              <a:t>,</a:t>
            </a:r>
            <a:endParaRPr lang="en-US" altLang="el-GR" sz="2400" i="1" dirty="0"/>
          </a:p>
          <a:p>
            <a:pPr marL="342900" indent="-342900">
              <a:buFont typeface="Arial" panose="020B0604020202020204" pitchFamily="34" charset="0"/>
              <a:buChar char="•"/>
            </a:pPr>
            <a:r>
              <a:rPr lang="en-US" altLang="el-GR" sz="2400" i="1" dirty="0"/>
              <a:t>S. </a:t>
            </a:r>
            <a:r>
              <a:rPr lang="en-US" altLang="el-GR" sz="2400" i="1" dirty="0" err="1" smtClean="0"/>
              <a:t>Cremoris</a:t>
            </a:r>
            <a:r>
              <a:rPr lang="el-GR" altLang="el-GR" sz="2400" i="1" dirty="0" smtClean="0"/>
              <a:t>,</a:t>
            </a:r>
            <a:endParaRPr lang="en-US" altLang="el-GR" sz="2400" i="1" dirty="0"/>
          </a:p>
          <a:p>
            <a:pPr marL="342900" indent="-342900">
              <a:buFont typeface="Arial" panose="020B0604020202020204" pitchFamily="34" charset="0"/>
              <a:buChar char="•"/>
            </a:pPr>
            <a:r>
              <a:rPr lang="en-US" altLang="el-GR" sz="2400" i="1" dirty="0"/>
              <a:t>S. </a:t>
            </a:r>
            <a:r>
              <a:rPr lang="en-US" altLang="el-GR" sz="2400" i="1" dirty="0" err="1"/>
              <a:t>lactis</a:t>
            </a:r>
            <a:r>
              <a:rPr lang="en-US" altLang="el-GR" sz="2400" i="1" dirty="0"/>
              <a:t> </a:t>
            </a:r>
            <a:r>
              <a:rPr lang="en-US" altLang="el-GR" sz="2400" i="1" dirty="0" err="1" smtClean="0"/>
              <a:t>diacetylactis</a:t>
            </a:r>
            <a:r>
              <a:rPr lang="el-GR" altLang="el-GR" sz="2400" i="1" dirty="0"/>
              <a:t>,</a:t>
            </a:r>
            <a:endParaRPr lang="el-GR" altLang="el-GR" sz="2400" dirty="0"/>
          </a:p>
          <a:p>
            <a:pPr marL="342900" indent="-342900">
              <a:buFont typeface="Arial" panose="020B0604020202020204" pitchFamily="34" charset="0"/>
              <a:buChar char="•"/>
            </a:pPr>
            <a:r>
              <a:rPr lang="en-US" altLang="el-GR" sz="2400" i="1" dirty="0"/>
              <a:t>S. </a:t>
            </a:r>
            <a:r>
              <a:rPr lang="en-US" altLang="el-GR" sz="2400" i="1" dirty="0" err="1"/>
              <a:t>agalactiae</a:t>
            </a:r>
            <a:r>
              <a:rPr lang="en-US" altLang="el-GR" sz="2400" dirty="0"/>
              <a:t>: </a:t>
            </a:r>
            <a:r>
              <a:rPr lang="el-GR" altLang="el-GR" sz="2400" dirty="0"/>
              <a:t>σπουδαιότερος </a:t>
            </a:r>
            <a:r>
              <a:rPr lang="el-GR" altLang="el-GR" sz="2400" dirty="0" err="1" smtClean="0"/>
              <a:t>μ.ο</a:t>
            </a:r>
            <a:r>
              <a:rPr lang="el-GR" altLang="el-GR" sz="2400" dirty="0" smtClean="0"/>
              <a:t>. μαστίτιδας,</a:t>
            </a:r>
            <a:endParaRPr lang="en-US" altLang="el-GR" sz="2400" dirty="0"/>
          </a:p>
          <a:p>
            <a:pPr marL="342900" indent="-342900">
              <a:buFont typeface="Arial" panose="020B0604020202020204" pitchFamily="34" charset="0"/>
              <a:buChar char="•"/>
            </a:pPr>
            <a:r>
              <a:rPr lang="en-US" altLang="el-GR" sz="2400" i="1" dirty="0"/>
              <a:t>S. pyogenes</a:t>
            </a:r>
            <a:r>
              <a:rPr lang="en-US" altLang="el-GR" sz="2400" dirty="0"/>
              <a:t>: </a:t>
            </a:r>
            <a:r>
              <a:rPr lang="el-GR" altLang="el-GR" sz="2400" dirty="0" smtClean="0"/>
              <a:t>παθογόνος,</a:t>
            </a:r>
            <a:endParaRPr lang="el-GR" altLang="el-GR" sz="2400" dirty="0"/>
          </a:p>
          <a:p>
            <a:pPr marL="342900" indent="-342900">
              <a:buFont typeface="Arial" panose="020B0604020202020204" pitchFamily="34" charset="0"/>
              <a:buChar char="•"/>
            </a:pPr>
            <a:r>
              <a:rPr lang="en-US" altLang="el-GR" sz="2400" i="1" dirty="0"/>
              <a:t>S. </a:t>
            </a:r>
            <a:r>
              <a:rPr lang="en-US" altLang="el-GR" sz="2400" i="1" dirty="0" err="1"/>
              <a:t>faecalis</a:t>
            </a:r>
            <a:r>
              <a:rPr lang="en-US" altLang="el-GR" sz="2400" i="1" dirty="0"/>
              <a:t>, </a:t>
            </a:r>
            <a:r>
              <a:rPr lang="en-US" altLang="el-GR" sz="2400" i="1" dirty="0" err="1"/>
              <a:t>S.bovis</a:t>
            </a:r>
            <a:r>
              <a:rPr lang="en-US" altLang="el-GR" sz="2400" dirty="0"/>
              <a:t>: </a:t>
            </a:r>
            <a:r>
              <a:rPr lang="el-GR" altLang="el-GR" sz="2400" dirty="0"/>
              <a:t>στα κόπρανα, δείκτης </a:t>
            </a:r>
            <a:r>
              <a:rPr lang="el-GR" altLang="el-GR" sz="2400" dirty="0" smtClean="0"/>
              <a:t>                       επιμόλυνσης. </a:t>
            </a:r>
            <a:endParaRPr lang="el-GR" altLang="el-GR" sz="2400" dirty="0"/>
          </a:p>
          <a:p>
            <a:endParaRPr lang="el-GR" altLang="el-GR" sz="2400" dirty="0"/>
          </a:p>
        </p:txBody>
      </p:sp>
      <p:pic>
        <p:nvPicPr>
          <p:cNvPr id="6" name="Picture 6" descr="Εικόνα, βακτήρια Streptococc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4460937"/>
            <a:ext cx="2447404" cy="192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Οικογένεια </a:t>
            </a:r>
            <a:r>
              <a:rPr lang="en-US" altLang="el-GR" dirty="0" err="1"/>
              <a:t>Streptococcaceae</a:t>
            </a:r>
            <a:r>
              <a:rPr lang="el-GR" altLang="el-GR" dirty="0"/>
              <a:t> </a:t>
            </a:r>
            <a:r>
              <a:rPr lang="el-GR" altLang="el-GR" dirty="0" smtClean="0"/>
              <a:t>(2 </a:t>
            </a:r>
            <a:r>
              <a:rPr lang="el-GR" altLang="el-GR" dirty="0"/>
              <a:t>από 2)</a:t>
            </a:r>
            <a:endParaRPr lang="el-GR" dirty="0"/>
          </a:p>
        </p:txBody>
      </p:sp>
      <p:sp>
        <p:nvSpPr>
          <p:cNvPr id="2" name="Ορθογώνιο 1" descr="Leuconostoc.&#10;&#10;Ζυμώνουν τη λακτόζη προς D(-) γαλακτικό οξύ, αιθανόλη, CO2    &#10;L. mesenteroides, &#10;L. dextranicum, &#10;L. paramesenteroides, &#10;L. lactis, &#10;L. Cremoris. &#10;"/>
          <p:cNvSpPr/>
          <p:nvPr>
            <p:custDataLst>
              <p:tags r:id="rId3"/>
            </p:custDataLst>
          </p:nvPr>
        </p:nvSpPr>
        <p:spPr>
          <a:xfrm>
            <a:off x="467544" y="1052736"/>
            <a:ext cx="8208912" cy="3046988"/>
          </a:xfrm>
          <a:prstGeom prst="rect">
            <a:avLst/>
          </a:prstGeom>
        </p:spPr>
        <p:txBody>
          <a:bodyPr wrap="square">
            <a:spAutoFit/>
          </a:bodyPr>
          <a:lstStyle/>
          <a:p>
            <a:r>
              <a:rPr lang="en-US" altLang="el-GR" sz="2400" dirty="0" err="1" smtClean="0"/>
              <a:t>Leuconostoc</a:t>
            </a:r>
            <a:r>
              <a:rPr lang="el-GR" altLang="el-GR" sz="2400" dirty="0" smtClean="0"/>
              <a:t>.</a:t>
            </a:r>
          </a:p>
          <a:p>
            <a:endParaRPr lang="el-GR" altLang="el-GR" sz="2400" dirty="0"/>
          </a:p>
          <a:p>
            <a:r>
              <a:rPr lang="el-GR" altLang="el-GR" sz="2400" dirty="0"/>
              <a:t>Ζυμώνουν τη λακτόζη προς </a:t>
            </a:r>
            <a:r>
              <a:rPr lang="en-US" altLang="el-GR" sz="2400" dirty="0"/>
              <a:t>D(-) </a:t>
            </a:r>
            <a:r>
              <a:rPr lang="el-GR" altLang="el-GR" sz="2400" dirty="0"/>
              <a:t>γαλακτικό οξύ, αιθανόλη, </a:t>
            </a:r>
            <a:r>
              <a:rPr lang="en-US" altLang="el-GR" sz="2400" dirty="0" smtClean="0"/>
              <a:t>CO</a:t>
            </a:r>
            <a:r>
              <a:rPr lang="en-US" altLang="el-GR" sz="1400" dirty="0" smtClean="0"/>
              <a:t>2</a:t>
            </a:r>
            <a:r>
              <a:rPr lang="el-GR" altLang="el-GR" sz="1400" dirty="0"/>
              <a:t>  </a:t>
            </a:r>
            <a:r>
              <a:rPr lang="el-GR" altLang="el-GR" sz="1400" dirty="0" smtClean="0"/>
              <a:t>  </a:t>
            </a:r>
          </a:p>
          <a:p>
            <a:pPr marL="342900" indent="-342900">
              <a:buFont typeface="Arial" panose="020B0604020202020204" pitchFamily="34" charset="0"/>
              <a:buChar char="•"/>
            </a:pPr>
            <a:r>
              <a:rPr lang="en-US" altLang="el-GR" sz="2400" dirty="0"/>
              <a:t>L. </a:t>
            </a:r>
            <a:r>
              <a:rPr lang="en-US" altLang="el-GR" sz="2400" dirty="0" err="1"/>
              <a:t>mesenteroides</a:t>
            </a:r>
            <a:r>
              <a:rPr lang="en-US" altLang="el-GR" sz="2400" dirty="0"/>
              <a:t>, </a:t>
            </a:r>
            <a:endParaRPr lang="el-GR" altLang="el-GR" sz="2400" dirty="0" smtClean="0"/>
          </a:p>
          <a:p>
            <a:pPr marL="342900" indent="-342900">
              <a:buFont typeface="Arial" panose="020B0604020202020204" pitchFamily="34" charset="0"/>
              <a:buChar char="•"/>
            </a:pPr>
            <a:r>
              <a:rPr lang="en-US" altLang="el-GR" sz="2400" dirty="0" smtClean="0"/>
              <a:t>L</a:t>
            </a:r>
            <a:r>
              <a:rPr lang="en-US" altLang="el-GR" sz="2400" dirty="0"/>
              <a:t>. </a:t>
            </a:r>
            <a:r>
              <a:rPr lang="en-US" altLang="el-GR" sz="2400" dirty="0" err="1"/>
              <a:t>dextranicum</a:t>
            </a:r>
            <a:r>
              <a:rPr lang="en-US" altLang="el-GR" sz="2400" dirty="0"/>
              <a:t>, </a:t>
            </a:r>
            <a:endParaRPr lang="el-GR" altLang="el-GR" sz="2400" dirty="0" smtClean="0"/>
          </a:p>
          <a:p>
            <a:pPr marL="342900" indent="-342900">
              <a:buFont typeface="Arial" panose="020B0604020202020204" pitchFamily="34" charset="0"/>
              <a:buChar char="•"/>
            </a:pPr>
            <a:r>
              <a:rPr lang="en-US" altLang="el-GR" sz="2400" dirty="0" smtClean="0"/>
              <a:t>L</a:t>
            </a:r>
            <a:r>
              <a:rPr lang="en-US" altLang="el-GR" sz="2400" dirty="0"/>
              <a:t>. </a:t>
            </a:r>
            <a:r>
              <a:rPr lang="en-US" altLang="el-GR" sz="2400" dirty="0" err="1"/>
              <a:t>paramesenteroides</a:t>
            </a:r>
            <a:r>
              <a:rPr lang="en-US" altLang="el-GR" sz="2400" dirty="0"/>
              <a:t>, </a:t>
            </a:r>
          </a:p>
          <a:p>
            <a:pPr marL="342900" indent="-342900">
              <a:buFont typeface="Arial" panose="020B0604020202020204" pitchFamily="34" charset="0"/>
              <a:buChar char="•"/>
            </a:pPr>
            <a:r>
              <a:rPr lang="en-US" altLang="el-GR" sz="2400" dirty="0"/>
              <a:t>L. </a:t>
            </a:r>
            <a:r>
              <a:rPr lang="en-US" altLang="el-GR" sz="2400" dirty="0" err="1"/>
              <a:t>lactis</a:t>
            </a:r>
            <a:r>
              <a:rPr lang="en-US" altLang="el-GR" sz="2400" dirty="0"/>
              <a:t>, </a:t>
            </a:r>
            <a:endParaRPr lang="el-GR" altLang="el-GR" sz="2400" dirty="0" smtClean="0"/>
          </a:p>
          <a:p>
            <a:pPr marL="342900" indent="-342900">
              <a:buFont typeface="Arial" panose="020B0604020202020204" pitchFamily="34" charset="0"/>
              <a:buChar char="•"/>
            </a:pPr>
            <a:r>
              <a:rPr lang="en-US" altLang="el-GR" sz="2400" dirty="0" smtClean="0"/>
              <a:t>L</a:t>
            </a:r>
            <a:r>
              <a:rPr lang="en-US" altLang="el-GR" sz="2400" dirty="0"/>
              <a:t>. </a:t>
            </a:r>
            <a:r>
              <a:rPr lang="en-US" altLang="el-GR" sz="2400" dirty="0" err="1" smtClean="0"/>
              <a:t>Cremoris</a:t>
            </a:r>
            <a:r>
              <a:rPr lang="el-GR" altLang="el-GR" sz="2400" dirty="0" smtClean="0"/>
              <a:t>.</a:t>
            </a:r>
            <a:r>
              <a:rPr lang="en-US" altLang="el-GR" sz="2400" dirty="0" smtClean="0"/>
              <a:t> </a:t>
            </a:r>
            <a:endParaRPr lang="el-GR" altLang="el-GR" sz="2400" dirty="0"/>
          </a:p>
        </p:txBody>
      </p:sp>
      <p:pic>
        <p:nvPicPr>
          <p:cNvPr id="10" name="Picture 10" descr="Εικόνα, βακτήρια Leuconostoc.&#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60" y="3068960"/>
            <a:ext cx="3252342" cy="255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smtClean="0"/>
              <a:t>Οικογένεια </a:t>
            </a:r>
            <a:r>
              <a:rPr lang="en-US" altLang="el-GR" dirty="0" err="1" smtClean="0"/>
              <a:t>Bacilleaceae</a:t>
            </a:r>
            <a:r>
              <a:rPr lang="el-GR" altLang="el-GR" dirty="0" smtClean="0"/>
              <a:t> (1 από 2)</a:t>
            </a:r>
            <a:endParaRPr lang="en-US" dirty="0"/>
          </a:p>
        </p:txBody>
      </p:sp>
      <p:sp>
        <p:nvSpPr>
          <p:cNvPr id="2" name="Ορθογώνιο 1" descr="Bacillus.&#10;&#10;έδαφος, νερό, αερά,&#10;Θερμοάντοχοι σπόροι , επιβιώνουν συχνά στο γάλα εβαπορέ ή στο αποστειρωμένο,&#10;Με τα ένζυμα που παράγουν δημιουργούν ανώμαλη πήξη (γλυκιά πήξη),&#10;B. cereus, B. subtilis, B.stearothermophilus.&#10;"/>
          <p:cNvSpPr/>
          <p:nvPr>
            <p:custDataLst>
              <p:tags r:id="rId3"/>
            </p:custDataLst>
          </p:nvPr>
        </p:nvSpPr>
        <p:spPr>
          <a:xfrm>
            <a:off x="467544" y="1484784"/>
            <a:ext cx="8208912" cy="3046988"/>
          </a:xfrm>
          <a:prstGeom prst="rect">
            <a:avLst/>
          </a:prstGeom>
        </p:spPr>
        <p:txBody>
          <a:bodyPr wrap="square">
            <a:spAutoFit/>
          </a:bodyPr>
          <a:lstStyle/>
          <a:p>
            <a:r>
              <a:rPr lang="en-US" altLang="el-GR" sz="2400" dirty="0" smtClean="0"/>
              <a:t>Bacillus</a:t>
            </a:r>
            <a:r>
              <a:rPr lang="el-GR" altLang="el-GR" sz="2400" dirty="0" smtClean="0"/>
              <a:t>.</a:t>
            </a:r>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έδαφος, νερό, </a:t>
            </a:r>
            <a:r>
              <a:rPr lang="el-GR" altLang="el-GR" sz="2400" dirty="0" err="1" smtClean="0"/>
              <a:t>αερά</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err="1"/>
              <a:t>Θερμοάντοχοι</a:t>
            </a:r>
            <a:r>
              <a:rPr lang="el-GR" altLang="el-GR" sz="2400" dirty="0"/>
              <a:t> σπόροι , επιβιώνουν συχνά </a:t>
            </a:r>
            <a:r>
              <a:rPr lang="el-GR" altLang="el-GR" sz="2400" dirty="0" smtClean="0"/>
              <a:t>στο γάλα </a:t>
            </a:r>
            <a:r>
              <a:rPr lang="el-GR" altLang="el-GR" sz="2400" dirty="0"/>
              <a:t>εβαπορέ ή στο </a:t>
            </a:r>
            <a:r>
              <a:rPr lang="el-GR" altLang="el-GR" sz="2400" dirty="0" smtClean="0"/>
              <a:t>αποστειρωμένο,</a:t>
            </a:r>
            <a:endParaRPr lang="el-GR" altLang="el-GR" sz="2400" dirty="0"/>
          </a:p>
          <a:p>
            <a:pPr marL="342900" indent="-342900">
              <a:buFont typeface="Arial" panose="020B0604020202020204" pitchFamily="34" charset="0"/>
              <a:buChar char="•"/>
            </a:pPr>
            <a:r>
              <a:rPr lang="el-GR" altLang="el-GR" sz="2400" dirty="0"/>
              <a:t>Με τα ένζυμα που παράγουν δημιουργούν </a:t>
            </a:r>
            <a:r>
              <a:rPr lang="el-GR" altLang="el-GR" sz="2400" dirty="0" smtClean="0"/>
              <a:t>ανώμαλη </a:t>
            </a:r>
            <a:r>
              <a:rPr lang="el-GR" altLang="el-GR" sz="2400" dirty="0"/>
              <a:t>πήξη (γλυκιά πήξη</a:t>
            </a:r>
            <a:r>
              <a:rPr lang="el-GR" altLang="el-GR" sz="2400" dirty="0" smtClean="0"/>
              <a:t>),</a:t>
            </a:r>
            <a:endParaRPr lang="en-US" altLang="el-GR" sz="2400" dirty="0"/>
          </a:p>
          <a:p>
            <a:pPr marL="342900" indent="-342900">
              <a:buFont typeface="Arial" panose="020B0604020202020204" pitchFamily="34" charset="0"/>
              <a:buChar char="•"/>
            </a:pPr>
            <a:r>
              <a:rPr lang="en-US" altLang="el-GR" sz="2400" dirty="0"/>
              <a:t>B. cereus, B. subtilis, </a:t>
            </a:r>
            <a:r>
              <a:rPr lang="en-US" altLang="el-GR" sz="2400" dirty="0" err="1" smtClean="0"/>
              <a:t>B.stearothermophilus</a:t>
            </a:r>
            <a:r>
              <a:rPr lang="el-GR" altLang="el-GR" sz="2400" dirty="0" smtClean="0"/>
              <a:t>.</a:t>
            </a:r>
          </a:p>
        </p:txBody>
      </p:sp>
      <p:pic>
        <p:nvPicPr>
          <p:cNvPr id="10" name="Picture 15" descr="Εικόνα, βακτήρια Bacill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6804" y="4149725"/>
            <a:ext cx="1944688"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79208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Οικογένεια </a:t>
            </a:r>
            <a:r>
              <a:rPr lang="en-US" altLang="el-GR" dirty="0" err="1"/>
              <a:t>Bacilleaceae</a:t>
            </a:r>
            <a:r>
              <a:rPr lang="el-GR" altLang="el-GR" dirty="0"/>
              <a:t> </a:t>
            </a:r>
            <a:r>
              <a:rPr lang="el-GR" altLang="el-GR" dirty="0" smtClean="0"/>
              <a:t>(2 </a:t>
            </a:r>
            <a:r>
              <a:rPr lang="el-GR" altLang="el-GR" dirty="0"/>
              <a:t>από 2)</a:t>
            </a:r>
            <a:endParaRPr lang="el-GR" dirty="0"/>
          </a:p>
        </p:txBody>
      </p:sp>
      <p:sp>
        <p:nvSpPr>
          <p:cNvPr id="6" name="2 - Θέση περιεχομένου"/>
          <p:cNvSpPr>
            <a:spLocks noGrp="1"/>
          </p:cNvSpPr>
          <p:nvPr>
            <p:ph sz="quarter" idx="1"/>
            <p:custDataLst>
              <p:tags r:id="rId3"/>
            </p:custDataLst>
          </p:nvPr>
        </p:nvSpPr>
        <p:spPr>
          <a:xfrm>
            <a:off x="612648" y="620688"/>
            <a:ext cx="8153400" cy="5976664"/>
          </a:xfrm>
        </p:spPr>
        <p:txBody>
          <a:bodyPr>
            <a:noAutofit/>
          </a:bodyPr>
          <a:lstStyle/>
          <a:p>
            <a:pPr marL="0" indent="0">
              <a:buNone/>
            </a:pPr>
            <a:r>
              <a:rPr lang="en-US" altLang="el-GR" sz="2200" dirty="0" smtClean="0"/>
              <a:t>Clostridium</a:t>
            </a:r>
            <a:r>
              <a:rPr lang="el-GR" altLang="el-GR" sz="2200" dirty="0" smtClean="0"/>
              <a:t>.</a:t>
            </a:r>
          </a:p>
          <a:p>
            <a:pPr marL="0" indent="0">
              <a:buNone/>
            </a:pPr>
            <a:r>
              <a:rPr lang="el-GR" altLang="el-GR" sz="2200" dirty="0"/>
              <a:t>Σπόροι ιδιαίτερα </a:t>
            </a:r>
            <a:r>
              <a:rPr lang="el-GR" altLang="el-GR" sz="2200" dirty="0" smtClean="0"/>
              <a:t>ανθεκτικοί και </a:t>
            </a:r>
            <a:r>
              <a:rPr lang="el-GR" altLang="el-GR" sz="2200" dirty="0"/>
              <a:t>μπορεί να επιβιώσουν </a:t>
            </a:r>
            <a:r>
              <a:rPr lang="el-GR" altLang="el-GR" sz="2200" dirty="0" smtClean="0"/>
              <a:t>κατά </a:t>
            </a:r>
            <a:r>
              <a:rPr lang="el-GR" altLang="el-GR" sz="2200" dirty="0"/>
              <a:t>την αποστείρωση </a:t>
            </a:r>
            <a:r>
              <a:rPr lang="el-GR" altLang="el-GR" sz="2200" dirty="0" smtClean="0"/>
              <a:t>του γάλακτος.</a:t>
            </a:r>
          </a:p>
          <a:p>
            <a:pPr marL="0" indent="0">
              <a:buNone/>
            </a:pPr>
            <a:r>
              <a:rPr lang="el-GR" altLang="el-GR" sz="2200" dirty="0"/>
              <a:t>Δεν αναπτύσσονται </a:t>
            </a:r>
            <a:r>
              <a:rPr lang="el-GR" altLang="el-GR" sz="2200" dirty="0" smtClean="0"/>
              <a:t>στο νωπό </a:t>
            </a:r>
            <a:r>
              <a:rPr lang="el-GR" altLang="el-GR" sz="2200" dirty="0"/>
              <a:t>γάλα. Όταν όμως </a:t>
            </a:r>
            <a:r>
              <a:rPr lang="el-GR" altLang="el-GR" sz="2200" dirty="0" smtClean="0"/>
              <a:t>αυτό </a:t>
            </a:r>
            <a:r>
              <a:rPr lang="el-GR" altLang="el-GR" sz="2200" dirty="0"/>
              <a:t>θερμανθεί ή υποστεί </a:t>
            </a:r>
            <a:r>
              <a:rPr lang="el-GR" altLang="el-GR" sz="2200" dirty="0" smtClean="0"/>
              <a:t>ζύμωση </a:t>
            </a:r>
            <a:r>
              <a:rPr lang="el-GR" altLang="el-GR" sz="2200" dirty="0"/>
              <a:t>από άλλα </a:t>
            </a:r>
            <a:r>
              <a:rPr lang="el-GR" altLang="el-GR" sz="2200" dirty="0" smtClean="0"/>
              <a:t>βακτήρια μπορούν </a:t>
            </a:r>
            <a:r>
              <a:rPr lang="el-GR" altLang="el-GR" sz="2200" dirty="0"/>
              <a:t>να </a:t>
            </a:r>
            <a:r>
              <a:rPr lang="el-GR" altLang="el-GR" sz="2200" dirty="0" smtClean="0"/>
              <a:t>αναπτυχθούν.</a:t>
            </a:r>
          </a:p>
          <a:p>
            <a:pPr marL="0" indent="0">
              <a:buNone/>
            </a:pPr>
            <a:r>
              <a:rPr lang="el-GR" sz="2200" dirty="0" smtClean="0">
                <a:cs typeface="Arial" pitchFamily="34" charset="0"/>
              </a:rPr>
              <a:t>Παθογόνα.</a:t>
            </a:r>
          </a:p>
          <a:p>
            <a:r>
              <a:rPr lang="en-US" altLang="el-GR" sz="2200" i="1" dirty="0"/>
              <a:t>C. </a:t>
            </a:r>
            <a:r>
              <a:rPr lang="en-US" altLang="el-GR" sz="2200" i="1" dirty="0" smtClean="0"/>
              <a:t>Botulinum</a:t>
            </a:r>
            <a:r>
              <a:rPr lang="el-GR" altLang="el-GR" sz="2200" i="1" dirty="0" smtClean="0"/>
              <a:t>,</a:t>
            </a:r>
            <a:endParaRPr lang="en-US" altLang="el-GR" sz="2200" i="1" dirty="0"/>
          </a:p>
          <a:p>
            <a:r>
              <a:rPr lang="en-US" altLang="el-GR" sz="2200" i="1" dirty="0"/>
              <a:t>C. </a:t>
            </a:r>
            <a:r>
              <a:rPr lang="en-US" altLang="el-GR" sz="2200" i="1" dirty="0" smtClean="0"/>
              <a:t>Perfringens</a:t>
            </a:r>
            <a:r>
              <a:rPr lang="el-GR" altLang="el-GR" sz="2200" i="1" dirty="0" smtClean="0"/>
              <a:t>.</a:t>
            </a:r>
            <a:endParaRPr lang="en-US" altLang="el-GR" sz="2200" i="1" dirty="0"/>
          </a:p>
          <a:p>
            <a:pPr marL="0" indent="0">
              <a:buNone/>
              <a:defRPr/>
            </a:pPr>
            <a:r>
              <a:rPr lang="el-GR" sz="2200" dirty="0">
                <a:cs typeface="Arial" pitchFamily="34" charset="0"/>
              </a:rPr>
              <a:t>Προκαλούν ανώμαλη ζύμωση</a:t>
            </a:r>
            <a:r>
              <a:rPr lang="en-US" sz="2200" dirty="0">
                <a:cs typeface="Arial" pitchFamily="34" charset="0"/>
              </a:rPr>
              <a:t> </a:t>
            </a:r>
            <a:r>
              <a:rPr lang="en-US" sz="2200" dirty="0" smtClean="0">
                <a:cs typeface="Arial" pitchFamily="34" charset="0"/>
              </a:rPr>
              <a:t>(</a:t>
            </a:r>
            <a:r>
              <a:rPr lang="el-GR" sz="2200" dirty="0">
                <a:cs typeface="Arial" pitchFamily="34" charset="0"/>
              </a:rPr>
              <a:t>φούσκωμα στα τυριά</a:t>
            </a:r>
            <a:r>
              <a:rPr lang="el-GR" sz="2200" dirty="0" smtClean="0">
                <a:cs typeface="Arial" pitchFamily="34" charset="0"/>
              </a:rPr>
              <a:t>).</a:t>
            </a:r>
            <a:endParaRPr lang="el-GR" altLang="el-GR" sz="2200" dirty="0"/>
          </a:p>
          <a:p>
            <a:r>
              <a:rPr lang="el-GR" altLang="el-GR" sz="2200" dirty="0" smtClean="0"/>
              <a:t> </a:t>
            </a:r>
            <a:r>
              <a:rPr lang="en-US" altLang="el-GR" sz="2200" i="1" dirty="0"/>
              <a:t>C. </a:t>
            </a:r>
            <a:r>
              <a:rPr lang="en-US" altLang="el-GR" sz="2200" i="1" dirty="0" err="1" smtClean="0"/>
              <a:t>Butyricum</a:t>
            </a:r>
            <a:r>
              <a:rPr lang="el-GR" altLang="el-GR" sz="2200" i="1" dirty="0" smtClean="0"/>
              <a:t>,</a:t>
            </a:r>
            <a:endParaRPr lang="en-US" altLang="el-GR" sz="2200" i="1" dirty="0"/>
          </a:p>
          <a:p>
            <a:r>
              <a:rPr lang="en-US" altLang="el-GR" sz="2200" i="1" dirty="0"/>
              <a:t>C. </a:t>
            </a:r>
            <a:r>
              <a:rPr lang="en-US" altLang="el-GR" sz="2200" i="1" dirty="0" err="1" smtClean="0"/>
              <a:t>Acetobutylicum</a:t>
            </a:r>
            <a:r>
              <a:rPr lang="el-GR" altLang="el-GR" sz="2200" i="1" dirty="0" smtClean="0"/>
              <a:t>,</a:t>
            </a:r>
            <a:endParaRPr lang="en-US" altLang="el-GR" sz="2200" i="1" dirty="0"/>
          </a:p>
          <a:p>
            <a:r>
              <a:rPr lang="en-US" altLang="el-GR" sz="2200" i="1" dirty="0"/>
              <a:t>C. </a:t>
            </a:r>
            <a:r>
              <a:rPr lang="en-US" altLang="el-GR" sz="2200" i="1" dirty="0" err="1" smtClean="0"/>
              <a:t>Lactoacetophilum</a:t>
            </a:r>
            <a:r>
              <a:rPr lang="el-GR" altLang="el-GR" sz="2200" i="1" dirty="0" smtClean="0"/>
              <a:t>,</a:t>
            </a:r>
            <a:endParaRPr lang="en-US" altLang="el-GR" sz="2200" i="1" dirty="0"/>
          </a:p>
          <a:p>
            <a:r>
              <a:rPr lang="en-US" altLang="el-GR" sz="2200" i="1" dirty="0"/>
              <a:t>C. </a:t>
            </a:r>
            <a:r>
              <a:rPr lang="en-US" altLang="el-GR" sz="2200" i="1" dirty="0" err="1" smtClean="0"/>
              <a:t>Sporogenes</a:t>
            </a:r>
            <a:r>
              <a:rPr lang="el-GR" altLang="el-GR" sz="2200" dirty="0" smtClean="0"/>
              <a:t>.</a:t>
            </a:r>
            <a:endParaRPr lang="el-GR" altLang="el-GR" sz="2200" i="1" dirty="0"/>
          </a:p>
        </p:txBody>
      </p:sp>
      <p:pic>
        <p:nvPicPr>
          <p:cNvPr id="10" name="Picture 7" descr="Εικόνα, βακτήρια Clostridium.&#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3573016"/>
            <a:ext cx="165417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smtClean="0"/>
              <a:t>Οικογένεια </a:t>
            </a:r>
            <a:r>
              <a:rPr lang="en-US" altLang="el-GR" dirty="0" err="1" smtClean="0"/>
              <a:t>Lactobacilleaceae</a:t>
            </a:r>
            <a:r>
              <a:rPr lang="el-GR" altLang="el-GR" dirty="0" smtClean="0"/>
              <a:t> (1 από 2)</a:t>
            </a:r>
            <a:endParaRPr lang="el-GR"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24</a:t>
            </a:fld>
            <a:endParaRPr lang="el-GR" dirty="0"/>
          </a:p>
        </p:txBody>
      </p:sp>
      <p:graphicFrame>
        <p:nvGraphicFramePr>
          <p:cNvPr id="11" name="Group 327"/>
          <p:cNvGraphicFramePr>
            <a:graphicFrameLocks noGrp="1"/>
          </p:cNvGraphicFramePr>
          <p:nvPr>
            <p:ph idx="1"/>
            <p:extLst>
              <p:ext uri="{D42A27DB-BD31-4B8C-83A1-F6EECF244321}">
                <p14:modId xmlns:p14="http://schemas.microsoft.com/office/powerpoint/2010/main" val="339718359"/>
              </p:ext>
            </p:extLst>
          </p:nvPr>
        </p:nvGraphicFramePr>
        <p:xfrm>
          <a:off x="457200" y="1600200"/>
          <a:ext cx="8229600" cy="4525966"/>
        </p:xfrm>
        <a:graphic>
          <a:graphicData uri="http://schemas.openxmlformats.org/drawingml/2006/table">
            <a:tbl>
              <a:tblPr/>
              <a:tblGrid>
                <a:gridCol w="1668463"/>
                <a:gridCol w="1563687"/>
                <a:gridCol w="4997450"/>
              </a:tblGrid>
              <a:tr h="503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Είδος </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Χαρ/κα </a:t>
                      </a:r>
                      <a:endParaRPr kumimoji="0" lang="el-GR"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Προϊόν </a:t>
                      </a:r>
                      <a:endParaRPr kumimoji="0" lang="el-GR"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503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L. lactis</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Θερμόφιλο </a:t>
                      </a:r>
                      <a:endParaRPr kumimoji="0" lang="el-GR"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Ελβετικού τύπου τυρί, σκληρά ιταλικά τυριά</a:t>
                      </a:r>
                      <a:endParaRPr kumimoji="0" lang="el-GR"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501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L. bulgaricus</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Θερμόφιλο </a:t>
                      </a:r>
                      <a:endParaRPr kumimoji="0" lang="el-GR"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Γιαούρτη, ελβετικού τύπου τυρί, ιταλικό </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Grana</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503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L.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helveticus</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Times New Roman" pitchFamily="18" charset="0"/>
                          <a:cs typeface="Times New Roman" pitchFamily="18" charset="0"/>
                        </a:rPr>
                        <a:t>Θερμόφιλο </a:t>
                      </a:r>
                      <a:endParaRPr kumimoji="0" lang="el-GR" sz="18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Ελβετικού τύπου τυρί, σκληρά ιταλικά τυριά</a:t>
                      </a:r>
                      <a:endParaRPr kumimoji="0" lang="el-GR"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503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L. acidophilus</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Θερμόφιλο </a:t>
                      </a:r>
                      <a:endParaRPr kumimoji="0" lang="el-GR"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Kefir</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503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L. brevis</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Μεσόφιλο </a:t>
                      </a:r>
                      <a:endParaRPr kumimoji="0" lang="el-GR"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Kefir</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501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L. jugurtii</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Θερμόφιλο </a:t>
                      </a:r>
                      <a:endParaRPr kumimoji="0" lang="el-GR"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Ζυμούμενα γαλακτοκομικά</a:t>
                      </a:r>
                      <a:endParaRPr kumimoji="0" lang="el-GR"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503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L. fermentum</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Θερμόφιλο </a:t>
                      </a:r>
                      <a:endParaRPr kumimoji="0" lang="el-GR"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Ζυμούμενα γαλακτοκομικά</a:t>
                      </a:r>
                      <a:endParaRPr kumimoji="0" lang="el-GR"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503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L. casei</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Μεσόφιλο </a:t>
                      </a:r>
                      <a:endParaRPr kumimoji="0" lang="el-GR"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Yakult</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bl>
          </a:graphicData>
        </a:graphic>
      </p:graphicFrame>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Οικογένεια </a:t>
            </a:r>
            <a:r>
              <a:rPr lang="en-US" altLang="el-GR" dirty="0" err="1"/>
              <a:t>Lactobacilleaceae</a:t>
            </a:r>
            <a:r>
              <a:rPr lang="el-GR" altLang="el-GR" dirty="0"/>
              <a:t> </a:t>
            </a:r>
            <a:r>
              <a:rPr lang="el-GR" altLang="el-GR" dirty="0" smtClean="0"/>
              <a:t>(2 </a:t>
            </a:r>
            <a:r>
              <a:rPr lang="el-GR" altLang="el-GR" dirty="0"/>
              <a:t>από 2)</a:t>
            </a:r>
            <a:endParaRPr lang="el-GR" dirty="0"/>
          </a:p>
        </p:txBody>
      </p:sp>
      <p:sp>
        <p:nvSpPr>
          <p:cNvPr id="2" name="Ορθογώνιο 1" descr="Listeria.&#10;&#10;L. monocytogenes: &#10;παθογόνο για άνθρωπο (μηνιγγίτιδα) &amp; ζώα (αποβολές),&#10;καταστρέφεται με παστερίωση, &#10;επιβιώνει μέσα σε σωματικά κύτταρα, &#10;αλοάντοχος (NaCl 10 , δεκαέξι τοις εκατό),&#10;επιβιώνει κατά την ψύξη. &#10;"/>
          <p:cNvSpPr/>
          <p:nvPr>
            <p:custDataLst>
              <p:tags r:id="rId3"/>
            </p:custDataLst>
          </p:nvPr>
        </p:nvSpPr>
        <p:spPr>
          <a:xfrm>
            <a:off x="467544" y="1412776"/>
            <a:ext cx="8280920" cy="3046988"/>
          </a:xfrm>
          <a:prstGeom prst="rect">
            <a:avLst/>
          </a:prstGeom>
        </p:spPr>
        <p:txBody>
          <a:bodyPr wrap="square">
            <a:spAutoFit/>
          </a:bodyPr>
          <a:lstStyle/>
          <a:p>
            <a:r>
              <a:rPr lang="en-US" altLang="el-GR" sz="2400" dirty="0" smtClean="0"/>
              <a:t>Listeria</a:t>
            </a:r>
            <a:r>
              <a:rPr lang="el-GR" altLang="el-GR" sz="2400" dirty="0" smtClean="0"/>
              <a:t>.</a:t>
            </a:r>
          </a:p>
          <a:p>
            <a:endParaRPr lang="el-GR" altLang="el-GR" sz="2400" dirty="0"/>
          </a:p>
          <a:p>
            <a:r>
              <a:rPr lang="en-US" altLang="el-GR" sz="2400" dirty="0"/>
              <a:t>L. monocytogenes: </a:t>
            </a:r>
            <a:endParaRPr lang="el-GR" altLang="el-GR" sz="2400" dirty="0"/>
          </a:p>
          <a:p>
            <a:pPr marL="342900" indent="-342900">
              <a:buFont typeface="Arial" panose="020B0604020202020204" pitchFamily="34" charset="0"/>
              <a:buChar char="•"/>
            </a:pPr>
            <a:r>
              <a:rPr lang="el-GR" altLang="el-GR" sz="2400" dirty="0"/>
              <a:t>παθογόνο για άνθρωπο (μηνιγγίτιδα) &amp; ζώα (αποβολές</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καταστρέφεται με </a:t>
            </a:r>
            <a:r>
              <a:rPr lang="el-GR" altLang="el-GR" sz="2400" dirty="0" smtClean="0"/>
              <a:t>παστερίωση, </a:t>
            </a:r>
            <a:endParaRPr lang="el-GR" altLang="el-GR" sz="2400" dirty="0"/>
          </a:p>
          <a:p>
            <a:pPr marL="342900" indent="-342900">
              <a:buFont typeface="Arial" panose="020B0604020202020204" pitchFamily="34" charset="0"/>
              <a:buChar char="•"/>
            </a:pPr>
            <a:r>
              <a:rPr lang="el-GR" altLang="el-GR" sz="2400" dirty="0" smtClean="0"/>
              <a:t>επιβιώνει </a:t>
            </a:r>
            <a:r>
              <a:rPr lang="el-GR" altLang="el-GR" sz="2400" dirty="0"/>
              <a:t>μέσα σε σωματικά </a:t>
            </a:r>
            <a:r>
              <a:rPr lang="el-GR" altLang="el-GR" sz="2400" dirty="0" smtClean="0"/>
              <a:t>κύτταρα, </a:t>
            </a:r>
            <a:endParaRPr lang="el-GR" altLang="el-GR" sz="2400" dirty="0"/>
          </a:p>
          <a:p>
            <a:pPr marL="342900" indent="-342900">
              <a:buFont typeface="Arial" panose="020B0604020202020204" pitchFamily="34" charset="0"/>
              <a:buChar char="•"/>
            </a:pPr>
            <a:r>
              <a:rPr lang="el-GR" altLang="el-GR" sz="2400" dirty="0" err="1"/>
              <a:t>αλοάντοχος</a:t>
            </a:r>
            <a:r>
              <a:rPr lang="el-GR" altLang="el-GR" sz="2400" dirty="0"/>
              <a:t> (</a:t>
            </a:r>
            <a:r>
              <a:rPr lang="en-US" altLang="el-GR" sz="2400" dirty="0" err="1"/>
              <a:t>NaCl</a:t>
            </a:r>
            <a:r>
              <a:rPr lang="en-US" altLang="el-GR" sz="2400" dirty="0"/>
              <a:t> 10 , 16</a:t>
            </a:r>
            <a:r>
              <a:rPr lang="en-US" altLang="el-GR" sz="2400" dirty="0" smtClean="0"/>
              <a:t>%)</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επιβιώνει κατά την </a:t>
            </a:r>
            <a:r>
              <a:rPr lang="el-GR" altLang="el-GR" sz="2400" dirty="0" smtClean="0"/>
              <a:t>ψύξη. </a:t>
            </a:r>
            <a:endParaRPr lang="el-GR" altLang="el-GR" sz="2400" dirty="0"/>
          </a:p>
        </p:txBody>
      </p:sp>
      <p:pic>
        <p:nvPicPr>
          <p:cNvPr id="10" name="Picture 7" descr="Εικόνα, βακτήρια Listeria.&#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9643" y="3142133"/>
            <a:ext cx="2874805" cy="309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smtClean="0"/>
              <a:t>Οικογένεια </a:t>
            </a:r>
            <a:r>
              <a:rPr lang="en-US" altLang="el-GR" dirty="0" err="1" smtClean="0"/>
              <a:t>Propionobacteriaceae</a:t>
            </a:r>
            <a:endParaRPr lang="en-US" dirty="0"/>
          </a:p>
        </p:txBody>
      </p:sp>
      <p:sp>
        <p:nvSpPr>
          <p:cNvPr id="2" name="Ορθογώνιο 1" descr="Propionibacterium. &#10;&#10;Χρησιμοποιείται σε συνδυασμό με Lactobacillus  για την παραγωγή ελβετικού τυριού,&#10;Σχηματίζει οπές λόγω παραγωγής CO2.&#10;"/>
          <p:cNvSpPr/>
          <p:nvPr>
            <p:custDataLst>
              <p:tags r:id="rId3"/>
            </p:custDataLst>
          </p:nvPr>
        </p:nvSpPr>
        <p:spPr>
          <a:xfrm>
            <a:off x="530796" y="1700808"/>
            <a:ext cx="8208912" cy="2805063"/>
          </a:xfrm>
          <a:prstGeom prst="rect">
            <a:avLst/>
          </a:prstGeom>
        </p:spPr>
        <p:txBody>
          <a:bodyPr wrap="square">
            <a:spAutoFit/>
          </a:bodyPr>
          <a:lstStyle/>
          <a:p>
            <a:pPr>
              <a:lnSpc>
                <a:spcPct val="150000"/>
              </a:lnSpc>
            </a:pPr>
            <a:r>
              <a:rPr lang="en-US" altLang="el-GR" sz="2400" dirty="0" smtClean="0"/>
              <a:t>Propionibacterium</a:t>
            </a:r>
            <a:r>
              <a:rPr lang="el-GR" altLang="el-GR" sz="2400" dirty="0" smtClean="0"/>
              <a:t>.</a:t>
            </a:r>
            <a:r>
              <a:rPr lang="en-US" altLang="el-GR" sz="2400" dirty="0" smtClean="0"/>
              <a:t> </a:t>
            </a:r>
            <a:endParaRPr lang="en-US" altLang="el-GR" sz="2400" dirty="0"/>
          </a:p>
          <a:p>
            <a:pPr marL="285750" indent="-285750">
              <a:lnSpc>
                <a:spcPct val="150000"/>
              </a:lnSpc>
              <a:buFont typeface="Arial" panose="020B0604020202020204" pitchFamily="34" charset="0"/>
              <a:buChar char="•"/>
            </a:pPr>
            <a:endParaRPr lang="en-US" altLang="el-GR" sz="2400" dirty="0"/>
          </a:p>
          <a:p>
            <a:pPr marL="285750" indent="-285750">
              <a:lnSpc>
                <a:spcPct val="150000"/>
              </a:lnSpc>
              <a:buFont typeface="Arial" panose="020B0604020202020204" pitchFamily="34" charset="0"/>
              <a:buChar char="•"/>
            </a:pPr>
            <a:r>
              <a:rPr lang="el-GR" altLang="el-GR" sz="2400" dirty="0"/>
              <a:t>Χρησιμοποιείται σε συνδυασμό με </a:t>
            </a:r>
            <a:r>
              <a:rPr lang="en-US" altLang="el-GR" sz="2400" dirty="0"/>
              <a:t>Lactobacillus  </a:t>
            </a:r>
            <a:r>
              <a:rPr lang="el-GR" altLang="el-GR" sz="2400" dirty="0"/>
              <a:t>για </a:t>
            </a:r>
            <a:r>
              <a:rPr lang="el-GR" altLang="el-GR" sz="2400" dirty="0" smtClean="0"/>
              <a:t>την παραγωγή </a:t>
            </a:r>
            <a:r>
              <a:rPr lang="el-GR" altLang="el-GR" sz="2400" dirty="0"/>
              <a:t>ελβετικού </a:t>
            </a:r>
            <a:r>
              <a:rPr lang="el-GR" altLang="el-GR" sz="2400" dirty="0" smtClean="0"/>
              <a:t>τυριού,</a:t>
            </a:r>
            <a:endParaRPr lang="el-GR" altLang="el-GR" sz="2400" dirty="0"/>
          </a:p>
          <a:p>
            <a:pPr marL="285750" indent="-285750">
              <a:lnSpc>
                <a:spcPct val="150000"/>
              </a:lnSpc>
              <a:buFont typeface="Arial" panose="020B0604020202020204" pitchFamily="34" charset="0"/>
              <a:buChar char="•"/>
            </a:pPr>
            <a:r>
              <a:rPr lang="el-GR" altLang="el-GR" sz="2400" dirty="0"/>
              <a:t>Σχηματίζει οπές λόγω παραγωγής </a:t>
            </a:r>
            <a:r>
              <a:rPr lang="en-US" altLang="el-GR" sz="2400" dirty="0" smtClean="0"/>
              <a:t>CO2</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smtClean="0"/>
              <a:t>Οικογένεια </a:t>
            </a:r>
            <a:r>
              <a:rPr lang="en-US" altLang="el-GR" dirty="0" err="1" smtClean="0"/>
              <a:t>Mycobacteriaceae</a:t>
            </a:r>
            <a:endParaRPr lang="en-US" dirty="0"/>
          </a:p>
        </p:txBody>
      </p:sp>
      <p:sp>
        <p:nvSpPr>
          <p:cNvPr id="6" name="2 - Θέση περιεχομένου" descr="Mycobacterium.&#10;Παθογόνο για άνθρωπο &amp; ζώα, &#10;M. tuberculosis : προσβαλλεί άνθρωπο αλλά όχι τα ζώα,&#10;M. bovis: προσβάλλει ζώα και αλλά και άνθρωπο,&#10;Καταστρέφεται με παστερίωση. &#10;"/>
          <p:cNvSpPr>
            <a:spLocks noGrp="1"/>
          </p:cNvSpPr>
          <p:nvPr>
            <p:ph sz="quarter" idx="1"/>
            <p:custDataLst>
              <p:tags r:id="rId3"/>
            </p:custDataLst>
          </p:nvPr>
        </p:nvSpPr>
        <p:spPr>
          <a:xfrm>
            <a:off x="612648" y="1700808"/>
            <a:ext cx="8153400" cy="3384376"/>
          </a:xfrm>
        </p:spPr>
        <p:txBody>
          <a:bodyPr>
            <a:noAutofit/>
          </a:bodyPr>
          <a:lstStyle/>
          <a:p>
            <a:pPr marL="0" indent="0">
              <a:lnSpc>
                <a:spcPct val="150000"/>
              </a:lnSpc>
              <a:buNone/>
            </a:pPr>
            <a:r>
              <a:rPr lang="en-US" altLang="el-GR" sz="2400" dirty="0" smtClean="0"/>
              <a:t>Mycobacterium</a:t>
            </a:r>
            <a:r>
              <a:rPr lang="el-GR" altLang="el-GR" sz="2400" dirty="0" smtClean="0"/>
              <a:t>.</a:t>
            </a:r>
            <a:endParaRPr lang="en-US" altLang="el-GR" sz="2400" dirty="0"/>
          </a:p>
          <a:p>
            <a:pPr>
              <a:lnSpc>
                <a:spcPct val="150000"/>
              </a:lnSpc>
              <a:buFontTx/>
              <a:buChar char="•"/>
            </a:pPr>
            <a:r>
              <a:rPr lang="el-GR" altLang="el-GR" sz="2400" dirty="0"/>
              <a:t>Παθογόνο για άνθρωπο &amp; </a:t>
            </a:r>
            <a:r>
              <a:rPr lang="el-GR" altLang="el-GR" sz="2400" dirty="0" smtClean="0"/>
              <a:t>ζώα, </a:t>
            </a:r>
            <a:endParaRPr lang="el-GR" altLang="el-GR" sz="2400" dirty="0"/>
          </a:p>
          <a:p>
            <a:pPr>
              <a:lnSpc>
                <a:spcPct val="150000"/>
              </a:lnSpc>
              <a:buFontTx/>
              <a:buChar char="•"/>
            </a:pPr>
            <a:r>
              <a:rPr lang="en-US" altLang="el-GR" sz="2400" dirty="0"/>
              <a:t>M. tuberculosis : </a:t>
            </a:r>
            <a:r>
              <a:rPr lang="el-GR" altLang="el-GR" sz="2400" dirty="0" err="1"/>
              <a:t>προσβαλλεί</a:t>
            </a:r>
            <a:r>
              <a:rPr lang="el-GR" altLang="el-GR" sz="2400" dirty="0"/>
              <a:t> άνθρωπο αλλά όχι τα </a:t>
            </a:r>
            <a:r>
              <a:rPr lang="el-GR" altLang="el-GR" sz="2400" dirty="0" smtClean="0"/>
              <a:t>ζώα,</a:t>
            </a:r>
            <a:endParaRPr lang="el-GR" altLang="el-GR" sz="2400" dirty="0"/>
          </a:p>
          <a:p>
            <a:pPr>
              <a:lnSpc>
                <a:spcPct val="150000"/>
              </a:lnSpc>
              <a:buFontTx/>
              <a:buChar char="•"/>
            </a:pPr>
            <a:r>
              <a:rPr lang="en-US" altLang="el-GR" sz="2400" dirty="0"/>
              <a:t>M. </a:t>
            </a:r>
            <a:r>
              <a:rPr lang="en-US" altLang="el-GR" sz="2400" dirty="0" err="1"/>
              <a:t>bovis</a:t>
            </a:r>
            <a:r>
              <a:rPr lang="en-US" altLang="el-GR" sz="2400" dirty="0"/>
              <a:t>: </a:t>
            </a:r>
            <a:r>
              <a:rPr lang="el-GR" altLang="el-GR" sz="2400" dirty="0"/>
              <a:t>προσβάλλει ζώα και αλλά και </a:t>
            </a:r>
            <a:r>
              <a:rPr lang="el-GR" altLang="el-GR" sz="2400" dirty="0" smtClean="0"/>
              <a:t>άνθρωπο,</a:t>
            </a:r>
            <a:endParaRPr lang="en-US" altLang="el-GR" sz="2400" dirty="0"/>
          </a:p>
          <a:p>
            <a:pPr>
              <a:lnSpc>
                <a:spcPct val="150000"/>
              </a:lnSpc>
              <a:buFontTx/>
              <a:buChar char="•"/>
            </a:pPr>
            <a:r>
              <a:rPr lang="el-GR" altLang="el-GR" sz="2400" dirty="0"/>
              <a:t>Καταστρέφεται με </a:t>
            </a:r>
            <a:r>
              <a:rPr lang="el-GR" altLang="el-GR" sz="2400" dirty="0" smtClean="0"/>
              <a:t>παστερίωση. </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27</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32CC6C16-3C8F-42F6-B10E-3F861728538E}" type="slidenum">
              <a:rPr lang="el-GR"/>
              <a:pPr>
                <a:defRPr/>
              </a:pPr>
              <a:t>28</a:t>
            </a:fld>
            <a:endParaRPr lang="el-GR"/>
          </a:p>
        </p:txBody>
      </p:sp>
      <p:sp>
        <p:nvSpPr>
          <p:cNvPr id="29701" name="Text Box 5"/>
          <p:cNvSpPr txBox="1">
            <a:spLocks noChangeArrowheads="1"/>
          </p:cNvSpPr>
          <p:nvPr/>
        </p:nvSpPr>
        <p:spPr bwMode="auto">
          <a:xfrm>
            <a:off x="3635375" y="260350"/>
            <a:ext cx="1158875" cy="4953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Ζύμες </a:t>
            </a:r>
          </a:p>
        </p:txBody>
      </p:sp>
      <p:pic>
        <p:nvPicPr>
          <p:cNvPr id="297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233487"/>
            <a:ext cx="2729141"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7"/>
          <p:cNvSpPr txBox="1">
            <a:spLocks noChangeArrowheads="1"/>
          </p:cNvSpPr>
          <p:nvPr/>
        </p:nvSpPr>
        <p:spPr bwMode="auto">
          <a:xfrm>
            <a:off x="539552" y="1341438"/>
            <a:ext cx="5111948"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l-GR" altLang="el-GR" sz="2000" dirty="0">
                <a:solidFill>
                  <a:schemeClr val="accent2"/>
                </a:solidFill>
              </a:rPr>
              <a:t>Προέρχονται από τα κόπρανα των ζώων </a:t>
            </a:r>
          </a:p>
          <a:p>
            <a:pPr eaLnBrk="1" hangingPunct="1"/>
            <a:r>
              <a:rPr lang="el-GR" altLang="el-GR" sz="2000" dirty="0">
                <a:solidFill>
                  <a:schemeClr val="accent2"/>
                </a:solidFill>
              </a:rPr>
              <a:t>ή από το περιβάλλον </a:t>
            </a:r>
          </a:p>
          <a:p>
            <a:pPr eaLnBrk="1" hangingPunct="1"/>
            <a:endParaRPr lang="el-GR" altLang="el-GR" sz="2000" dirty="0">
              <a:solidFill>
                <a:schemeClr val="accent2"/>
              </a:solidFill>
            </a:endParaRPr>
          </a:p>
          <a:p>
            <a:pPr eaLnBrk="1" hangingPunct="1">
              <a:buFontTx/>
              <a:buChar char="•"/>
            </a:pPr>
            <a:r>
              <a:rPr lang="el-GR" altLang="el-GR" sz="2000" dirty="0">
                <a:solidFill>
                  <a:schemeClr val="accent2"/>
                </a:solidFill>
              </a:rPr>
              <a:t>Προκαλούν αεριογόνο ζύμωση (αλκοολική) </a:t>
            </a:r>
          </a:p>
          <a:p>
            <a:pPr eaLnBrk="1" hangingPunct="1"/>
            <a:r>
              <a:rPr lang="el-GR" altLang="el-GR" sz="2000" dirty="0">
                <a:solidFill>
                  <a:schemeClr val="accent2"/>
                </a:solidFill>
              </a:rPr>
              <a:t>η οποία είναι ανεπιθύμητη</a:t>
            </a:r>
          </a:p>
          <a:p>
            <a:pPr eaLnBrk="1" hangingPunct="1"/>
            <a:endParaRPr lang="el-GR" altLang="el-GR" sz="2000" dirty="0">
              <a:solidFill>
                <a:schemeClr val="accent2"/>
              </a:solidFill>
            </a:endParaRPr>
          </a:p>
          <a:p>
            <a:pPr eaLnBrk="1" hangingPunct="1">
              <a:buFontTx/>
              <a:buChar char="•"/>
            </a:pPr>
            <a:r>
              <a:rPr lang="en-US" altLang="el-GR" sz="2000" i="1" dirty="0">
                <a:solidFill>
                  <a:schemeClr val="accent2"/>
                </a:solidFill>
              </a:rPr>
              <a:t>Candida, </a:t>
            </a:r>
            <a:r>
              <a:rPr lang="en-US" altLang="el-GR" sz="2000" i="1" dirty="0" err="1">
                <a:solidFill>
                  <a:schemeClr val="accent2"/>
                </a:solidFill>
              </a:rPr>
              <a:t>Torulopsis</a:t>
            </a:r>
            <a:r>
              <a:rPr lang="en-US" altLang="el-GR" sz="2000" i="1" dirty="0">
                <a:solidFill>
                  <a:schemeClr val="accent2"/>
                </a:solidFill>
              </a:rPr>
              <a:t>, Saccharomyces</a:t>
            </a:r>
            <a:r>
              <a:rPr lang="en-US" altLang="el-GR" sz="2000" dirty="0">
                <a:solidFill>
                  <a:schemeClr val="accent2"/>
                </a:solidFill>
              </a:rPr>
              <a:t> </a:t>
            </a:r>
            <a:endParaRPr lang="el-GR" altLang="el-GR" sz="2000" dirty="0">
              <a:solidFill>
                <a:schemeClr val="accent2"/>
              </a:solidFill>
            </a:endParaRPr>
          </a:p>
          <a:p>
            <a:pPr eaLnBrk="1" hangingPunct="1"/>
            <a:endParaRPr lang="en-US" altLang="el-GR" sz="2000" dirty="0">
              <a:solidFill>
                <a:schemeClr val="accent2"/>
              </a:solidFill>
            </a:endParaRPr>
          </a:p>
          <a:p>
            <a:pPr eaLnBrk="1" hangingPunct="1">
              <a:buFontTx/>
              <a:buChar char="•"/>
            </a:pPr>
            <a:r>
              <a:rPr lang="en-US" altLang="el-GR" sz="2000" dirty="0">
                <a:solidFill>
                  <a:schemeClr val="accent2"/>
                </a:solidFill>
              </a:rPr>
              <a:t> </a:t>
            </a:r>
            <a:r>
              <a:rPr lang="el-GR" altLang="el-GR" sz="2000" dirty="0">
                <a:solidFill>
                  <a:schemeClr val="accent2"/>
                </a:solidFill>
              </a:rPr>
              <a:t>Κάποιες ζύμες προκαλούν ωφέλιμες ζυμώσεις, όπως π.χ. για την παραγωγή </a:t>
            </a:r>
            <a:r>
              <a:rPr lang="en-US" altLang="el-GR" sz="2000" dirty="0">
                <a:solidFill>
                  <a:schemeClr val="accent2"/>
                </a:solidFill>
              </a:rPr>
              <a:t>Kefir, </a:t>
            </a:r>
            <a:r>
              <a:rPr lang="en-US" altLang="el-GR" sz="2000" dirty="0" err="1">
                <a:solidFill>
                  <a:schemeClr val="accent2"/>
                </a:solidFill>
              </a:rPr>
              <a:t>Kumiss</a:t>
            </a:r>
            <a:endParaRPr lang="el-GR" altLang="el-GR" sz="2000" dirty="0">
              <a:solidFill>
                <a:schemeClr val="accent2"/>
              </a:solidFill>
            </a:endParaRPr>
          </a:p>
          <a:p>
            <a:pPr eaLnBrk="1" hangingPunct="1"/>
            <a:endParaRPr lang="en-US" altLang="el-GR" sz="2000" dirty="0">
              <a:solidFill>
                <a:schemeClr val="accent2"/>
              </a:solidFill>
            </a:endParaRPr>
          </a:p>
          <a:p>
            <a:pPr eaLnBrk="1" hangingPunct="1">
              <a:buFontTx/>
              <a:buChar char="•"/>
            </a:pPr>
            <a:r>
              <a:rPr lang="el-GR" altLang="el-GR" sz="2000" dirty="0">
                <a:solidFill>
                  <a:schemeClr val="accent2"/>
                </a:solidFill>
              </a:rPr>
              <a:t>Χρησιμοποιούνται στην παραγωγή πρωτεϊνών από το τυρόγαλα  </a:t>
            </a:r>
          </a:p>
        </p:txBody>
      </p:sp>
      <p:sp>
        <p:nvSpPr>
          <p:cNvPr id="8"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2739296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9FD64E08-C5C4-4E71-BD05-4B1702066E5D}" type="slidenum">
              <a:rPr lang="el-GR"/>
              <a:pPr>
                <a:defRPr/>
              </a:pPr>
              <a:t>29</a:t>
            </a:fld>
            <a:endParaRPr lang="el-GR"/>
          </a:p>
        </p:txBody>
      </p:sp>
      <p:sp>
        <p:nvSpPr>
          <p:cNvPr id="31749" name="Text Box 5"/>
          <p:cNvSpPr txBox="1">
            <a:spLocks noChangeArrowheads="1"/>
          </p:cNvSpPr>
          <p:nvPr/>
        </p:nvSpPr>
        <p:spPr bwMode="auto">
          <a:xfrm>
            <a:off x="3635375" y="260350"/>
            <a:ext cx="1533525" cy="4953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Μύκητες </a:t>
            </a:r>
          </a:p>
        </p:txBody>
      </p:sp>
      <p:pic>
        <p:nvPicPr>
          <p:cNvPr id="317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8557" y="1556792"/>
            <a:ext cx="3127567"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7"/>
          <p:cNvSpPr txBox="1">
            <a:spLocks noChangeArrowheads="1"/>
          </p:cNvSpPr>
          <p:nvPr/>
        </p:nvSpPr>
        <p:spPr bwMode="auto">
          <a:xfrm>
            <a:off x="467544" y="1341437"/>
            <a:ext cx="5316538"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altLang="el-GR" sz="2000" i="1" dirty="0" err="1">
                <a:solidFill>
                  <a:schemeClr val="accent2"/>
                </a:solidFill>
              </a:rPr>
              <a:t>Penicillium</a:t>
            </a:r>
            <a:r>
              <a:rPr lang="en-US" altLang="el-GR" sz="2000" i="1" dirty="0">
                <a:solidFill>
                  <a:schemeClr val="accent2"/>
                </a:solidFill>
              </a:rPr>
              <a:t> </a:t>
            </a:r>
            <a:r>
              <a:rPr lang="en-US" altLang="el-GR" sz="2000" i="1" dirty="0" err="1">
                <a:solidFill>
                  <a:schemeClr val="accent2"/>
                </a:solidFill>
              </a:rPr>
              <a:t>roqueforti</a:t>
            </a:r>
            <a:r>
              <a:rPr lang="en-US" altLang="el-GR" sz="2000" i="1" dirty="0">
                <a:solidFill>
                  <a:schemeClr val="accent2"/>
                </a:solidFill>
              </a:rPr>
              <a:t>, P. </a:t>
            </a:r>
            <a:r>
              <a:rPr lang="en-US" altLang="el-GR" sz="2000" i="1" dirty="0" err="1">
                <a:solidFill>
                  <a:schemeClr val="accent2"/>
                </a:solidFill>
              </a:rPr>
              <a:t>camemberti</a:t>
            </a:r>
            <a:r>
              <a:rPr lang="en-US" altLang="el-GR" sz="2000" i="1" dirty="0">
                <a:solidFill>
                  <a:schemeClr val="accent2"/>
                </a:solidFill>
              </a:rPr>
              <a:t>:</a:t>
            </a:r>
          </a:p>
          <a:p>
            <a:pPr eaLnBrk="1" hangingPunct="1"/>
            <a:endParaRPr lang="en-US" altLang="el-GR" sz="2000" dirty="0">
              <a:solidFill>
                <a:schemeClr val="accent2"/>
              </a:solidFill>
            </a:endParaRPr>
          </a:p>
          <a:p>
            <a:pPr eaLnBrk="1" hangingPunct="1">
              <a:buFont typeface="Wingdings" pitchFamily="2" charset="2"/>
              <a:buChar char="Ø"/>
            </a:pPr>
            <a:r>
              <a:rPr lang="el-GR" altLang="el-GR" sz="2000" dirty="0">
                <a:solidFill>
                  <a:schemeClr val="accent2"/>
                </a:solidFill>
              </a:rPr>
              <a:t>Χρησιμοποιούνται για την παρασκευή </a:t>
            </a:r>
          </a:p>
          <a:p>
            <a:pPr eaLnBrk="1" hangingPunct="1"/>
            <a:r>
              <a:rPr lang="el-GR" altLang="el-GR" sz="2000" dirty="0">
                <a:solidFill>
                  <a:schemeClr val="accent2"/>
                </a:solidFill>
              </a:rPr>
              <a:t>τυριών όπως </a:t>
            </a:r>
            <a:r>
              <a:rPr lang="en-US" altLang="el-GR" sz="2000" dirty="0" err="1">
                <a:solidFill>
                  <a:schemeClr val="accent2"/>
                </a:solidFill>
              </a:rPr>
              <a:t>roquefort</a:t>
            </a:r>
            <a:r>
              <a:rPr lang="en-US" altLang="el-GR" sz="2000" dirty="0">
                <a:solidFill>
                  <a:schemeClr val="accent2"/>
                </a:solidFill>
              </a:rPr>
              <a:t>, stilton, </a:t>
            </a:r>
            <a:r>
              <a:rPr lang="en-US" altLang="el-GR" sz="2000" dirty="0" err="1">
                <a:solidFill>
                  <a:schemeClr val="accent2"/>
                </a:solidFill>
              </a:rPr>
              <a:t>danablu</a:t>
            </a:r>
            <a:r>
              <a:rPr lang="en-US" altLang="el-GR" sz="2000" dirty="0">
                <a:solidFill>
                  <a:schemeClr val="accent2"/>
                </a:solidFill>
              </a:rPr>
              <a:t>,</a:t>
            </a:r>
          </a:p>
          <a:p>
            <a:pPr eaLnBrk="1" hangingPunct="1"/>
            <a:r>
              <a:rPr lang="en-US" altLang="el-GR" sz="2000" dirty="0">
                <a:solidFill>
                  <a:schemeClr val="accent2"/>
                </a:solidFill>
              </a:rPr>
              <a:t>camembert</a:t>
            </a:r>
            <a:r>
              <a:rPr lang="el-GR" altLang="el-GR" sz="2000" dirty="0">
                <a:solidFill>
                  <a:schemeClr val="accent2"/>
                </a:solidFill>
              </a:rPr>
              <a:t> </a:t>
            </a:r>
          </a:p>
          <a:p>
            <a:pPr eaLnBrk="1" hangingPunct="1">
              <a:buFontTx/>
              <a:buChar char="•"/>
            </a:pPr>
            <a:endParaRPr lang="el-GR" altLang="el-GR" sz="2000" dirty="0">
              <a:solidFill>
                <a:schemeClr val="accent2"/>
              </a:solidFill>
            </a:endParaRPr>
          </a:p>
          <a:p>
            <a:pPr eaLnBrk="1" hangingPunct="1">
              <a:buFontTx/>
              <a:buChar char="•"/>
            </a:pPr>
            <a:r>
              <a:rPr lang="el-GR" altLang="el-GR" sz="2000" dirty="0">
                <a:solidFill>
                  <a:schemeClr val="accent2"/>
                </a:solidFill>
              </a:rPr>
              <a:t>Άλλα είδη επιμολύνουν το γάλα (</a:t>
            </a:r>
            <a:r>
              <a:rPr lang="en-US" altLang="el-GR" sz="2000" i="1" dirty="0" err="1">
                <a:solidFill>
                  <a:schemeClr val="accent2"/>
                </a:solidFill>
              </a:rPr>
              <a:t>Geotrichum</a:t>
            </a:r>
            <a:r>
              <a:rPr lang="en-US" altLang="el-GR" sz="2000" i="1" dirty="0">
                <a:solidFill>
                  <a:schemeClr val="accent2"/>
                </a:solidFill>
              </a:rPr>
              <a:t>, Aspergillus, </a:t>
            </a:r>
            <a:r>
              <a:rPr lang="en-US" altLang="el-GR" sz="2000" i="1" dirty="0" err="1">
                <a:solidFill>
                  <a:schemeClr val="accent2"/>
                </a:solidFill>
              </a:rPr>
              <a:t>Alternaria</a:t>
            </a:r>
            <a:r>
              <a:rPr lang="en-US" altLang="el-GR" sz="2000" dirty="0">
                <a:solidFill>
                  <a:schemeClr val="accent2"/>
                </a:solidFill>
              </a:rPr>
              <a:t> </a:t>
            </a:r>
            <a:r>
              <a:rPr lang="el-GR" altLang="el-GR" sz="2000" dirty="0">
                <a:solidFill>
                  <a:schemeClr val="accent2"/>
                </a:solidFill>
              </a:rPr>
              <a:t>κ.α.)</a:t>
            </a:r>
          </a:p>
          <a:p>
            <a:pPr eaLnBrk="1" hangingPunct="1">
              <a:buFontTx/>
              <a:buChar char="•"/>
            </a:pPr>
            <a:endParaRPr lang="el-GR" altLang="el-GR" sz="2000" dirty="0">
              <a:solidFill>
                <a:schemeClr val="accent2"/>
              </a:solidFill>
            </a:endParaRPr>
          </a:p>
          <a:p>
            <a:pPr eaLnBrk="1" hangingPunct="1">
              <a:buFontTx/>
              <a:buChar char="•"/>
            </a:pPr>
            <a:r>
              <a:rPr lang="el-GR" altLang="el-GR" sz="2000" dirty="0">
                <a:solidFill>
                  <a:schemeClr val="accent2"/>
                </a:solidFill>
              </a:rPr>
              <a:t>Αναπτύσσονται στην επιφάνεια των τυριών </a:t>
            </a:r>
          </a:p>
          <a:p>
            <a:pPr eaLnBrk="1" hangingPunct="1">
              <a:buFontTx/>
              <a:buChar char="•"/>
            </a:pPr>
            <a:endParaRPr lang="el-GR" altLang="el-GR" sz="2000" dirty="0">
              <a:solidFill>
                <a:schemeClr val="accent2"/>
              </a:solidFill>
            </a:endParaRPr>
          </a:p>
          <a:p>
            <a:pPr eaLnBrk="1" hangingPunct="1">
              <a:buFontTx/>
              <a:buChar char="•"/>
            </a:pPr>
            <a:r>
              <a:rPr lang="el-GR" altLang="el-GR" sz="2000" dirty="0">
                <a:solidFill>
                  <a:schemeClr val="accent2"/>
                </a:solidFill>
              </a:rPr>
              <a:t>Παράγουν </a:t>
            </a:r>
            <a:r>
              <a:rPr lang="el-GR" altLang="el-GR" sz="2000" dirty="0" err="1">
                <a:solidFill>
                  <a:schemeClr val="accent2"/>
                </a:solidFill>
              </a:rPr>
              <a:t>μυκοτοξίνες</a:t>
            </a:r>
            <a:r>
              <a:rPr lang="el-GR" altLang="el-GR" sz="2000" dirty="0">
                <a:solidFill>
                  <a:schemeClr val="accent2"/>
                </a:solidFill>
              </a:rPr>
              <a:t> </a:t>
            </a:r>
          </a:p>
          <a:p>
            <a:pPr eaLnBrk="1" hangingPunct="1">
              <a:buFontTx/>
              <a:buChar char="•"/>
            </a:pPr>
            <a:endParaRPr lang="el-GR" altLang="el-GR" sz="2000" dirty="0">
              <a:solidFill>
                <a:schemeClr val="accent2"/>
              </a:solidFill>
            </a:endParaRPr>
          </a:p>
          <a:p>
            <a:pPr eaLnBrk="1" hangingPunct="1"/>
            <a:endParaRPr lang="el-GR" altLang="el-GR" sz="2000" dirty="0">
              <a:solidFill>
                <a:schemeClr val="accent2"/>
              </a:solidFill>
            </a:endParaRPr>
          </a:p>
        </p:txBody>
      </p:sp>
      <p:sp>
        <p:nvSpPr>
          <p:cNvPr id="8"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654698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77444E49-D6C7-40F6-BFDD-62DE4EB58CEA}" type="slidenum">
              <a:rPr lang="el-GR"/>
              <a:pPr>
                <a:defRPr/>
              </a:pPr>
              <a:t>30</a:t>
            </a:fld>
            <a:endParaRPr lang="el-GR"/>
          </a:p>
        </p:txBody>
      </p:sp>
      <p:sp>
        <p:nvSpPr>
          <p:cNvPr id="33797" name="Text Box 5"/>
          <p:cNvSpPr txBox="1">
            <a:spLocks noChangeArrowheads="1"/>
          </p:cNvSpPr>
          <p:nvPr/>
        </p:nvSpPr>
        <p:spPr bwMode="auto">
          <a:xfrm>
            <a:off x="2411413" y="260350"/>
            <a:ext cx="4151312" cy="4953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Γαλακτικοί Βακτηριοφάγοι </a:t>
            </a:r>
          </a:p>
        </p:txBody>
      </p:sp>
      <p:pic>
        <p:nvPicPr>
          <p:cNvPr id="337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663" y="1341439"/>
            <a:ext cx="3233357" cy="482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7"/>
          <p:cNvSpPr txBox="1">
            <a:spLocks noChangeArrowheads="1"/>
          </p:cNvSpPr>
          <p:nvPr/>
        </p:nvSpPr>
        <p:spPr bwMode="auto">
          <a:xfrm>
            <a:off x="323850" y="1412875"/>
            <a:ext cx="504031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Πρόκειται για ιούς που προσβάλλουν τα </a:t>
            </a:r>
          </a:p>
          <a:p>
            <a:pPr eaLnBrk="1" hangingPunct="1"/>
            <a:r>
              <a:rPr lang="el-GR" altLang="el-GR" sz="2000">
                <a:solidFill>
                  <a:schemeClr val="accent2"/>
                </a:solidFill>
              </a:rPr>
              <a:t>οξυγαλακτικά βακτήρια </a:t>
            </a:r>
            <a:r>
              <a:rPr lang="el-GR" altLang="el-GR" sz="2000">
                <a:solidFill>
                  <a:schemeClr val="accent2"/>
                </a:solidFill>
                <a:sym typeface="Wingdings" pitchFamily="2" charset="2"/>
              </a:rPr>
              <a:t> καταστρέφουν </a:t>
            </a:r>
          </a:p>
          <a:p>
            <a:pPr eaLnBrk="1" hangingPunct="1"/>
            <a:r>
              <a:rPr lang="el-GR" altLang="el-GR" sz="2000">
                <a:solidFill>
                  <a:schemeClr val="accent2"/>
                </a:solidFill>
                <a:sym typeface="Wingdings" pitchFamily="2" charset="2"/>
              </a:rPr>
              <a:t>τις καλλιέργειες </a:t>
            </a:r>
          </a:p>
          <a:p>
            <a:pPr eaLnBrk="1" hangingPunct="1"/>
            <a:endParaRPr lang="el-GR" altLang="el-GR" sz="2000">
              <a:solidFill>
                <a:schemeClr val="accent2"/>
              </a:solidFill>
              <a:sym typeface="Wingdings" pitchFamily="2" charset="2"/>
            </a:endParaRPr>
          </a:p>
          <a:p>
            <a:pPr eaLnBrk="1" hangingPunct="1"/>
            <a:r>
              <a:rPr lang="el-GR" altLang="el-GR" sz="2000">
                <a:solidFill>
                  <a:schemeClr val="accent2"/>
                </a:solidFill>
                <a:sym typeface="Wingdings" pitchFamily="2" charset="2"/>
              </a:rPr>
              <a:t>Τα είδη </a:t>
            </a:r>
            <a:r>
              <a:rPr lang="en-US" altLang="el-GR" sz="2000" i="1">
                <a:solidFill>
                  <a:schemeClr val="accent2"/>
                </a:solidFill>
                <a:sym typeface="Wingdings" pitchFamily="2" charset="2"/>
              </a:rPr>
              <a:t>Leusonostoc </a:t>
            </a:r>
            <a:r>
              <a:rPr lang="el-GR" altLang="el-GR" sz="2000">
                <a:solidFill>
                  <a:schemeClr val="accent2"/>
                </a:solidFill>
                <a:sym typeface="Wingdings" pitchFamily="2" charset="2"/>
              </a:rPr>
              <a:t>και</a:t>
            </a:r>
            <a:r>
              <a:rPr lang="el-GR" altLang="el-GR" sz="2000" i="1">
                <a:solidFill>
                  <a:schemeClr val="accent2"/>
                </a:solidFill>
                <a:sym typeface="Wingdings" pitchFamily="2" charset="2"/>
              </a:rPr>
              <a:t> </a:t>
            </a:r>
            <a:r>
              <a:rPr lang="en-US" altLang="el-GR" sz="2000" i="1">
                <a:solidFill>
                  <a:schemeClr val="accent2"/>
                </a:solidFill>
                <a:sym typeface="Wingdings" pitchFamily="2" charset="2"/>
              </a:rPr>
              <a:t>Propionibacterium</a:t>
            </a:r>
            <a:r>
              <a:rPr lang="en-US" altLang="el-GR" sz="2000">
                <a:solidFill>
                  <a:schemeClr val="accent2"/>
                </a:solidFill>
                <a:sym typeface="Wingdings" pitchFamily="2" charset="2"/>
              </a:rPr>
              <a:t> </a:t>
            </a:r>
            <a:endParaRPr lang="el-GR" altLang="el-GR" sz="2000">
              <a:solidFill>
                <a:schemeClr val="accent2"/>
              </a:solidFill>
              <a:sym typeface="Wingdings" pitchFamily="2" charset="2"/>
            </a:endParaRPr>
          </a:p>
          <a:p>
            <a:pPr eaLnBrk="1" hangingPunct="1"/>
            <a:r>
              <a:rPr lang="el-GR" altLang="el-GR" sz="2000">
                <a:solidFill>
                  <a:schemeClr val="accent2"/>
                </a:solidFill>
                <a:sym typeface="Wingdings" pitchFamily="2" charset="2"/>
              </a:rPr>
              <a:t>είναι ανθεκτικά </a:t>
            </a:r>
            <a:r>
              <a:rPr lang="el-GR" altLang="el-GR" sz="2000">
                <a:solidFill>
                  <a:schemeClr val="accent2"/>
                </a:solidFill>
              </a:rPr>
              <a:t>  </a:t>
            </a:r>
          </a:p>
        </p:txBody>
      </p:sp>
      <p:sp>
        <p:nvSpPr>
          <p:cNvPr id="8"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5252884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6553200" y="6237312"/>
            <a:ext cx="2133600" cy="365125"/>
          </a:xfrm>
        </p:spPr>
        <p:txBody>
          <a:bodyPr/>
          <a:lstStyle/>
          <a:p>
            <a:pPr>
              <a:defRPr/>
            </a:pPr>
            <a:fld id="{E169E7E3-9A4B-4015-A4BD-E1471B396B20}" type="slidenum">
              <a:rPr lang="el-GR"/>
              <a:pPr>
                <a:defRPr/>
              </a:pPr>
              <a:t>31</a:t>
            </a:fld>
            <a:endParaRPr lang="el-GR"/>
          </a:p>
        </p:txBody>
      </p:sp>
      <p:sp>
        <p:nvSpPr>
          <p:cNvPr id="35845" name="Text Box 5"/>
          <p:cNvSpPr txBox="1">
            <a:spLocks noChangeArrowheads="1"/>
          </p:cNvSpPr>
          <p:nvPr/>
        </p:nvSpPr>
        <p:spPr bwMode="auto">
          <a:xfrm>
            <a:off x="2843213" y="181584"/>
            <a:ext cx="3729037" cy="4953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Οξυγαλακτικά βακτήρια </a:t>
            </a:r>
          </a:p>
        </p:txBody>
      </p:sp>
      <p:sp>
        <p:nvSpPr>
          <p:cNvPr id="35846" name="Text Box 6"/>
          <p:cNvSpPr txBox="1">
            <a:spLocks noChangeArrowheads="1"/>
          </p:cNvSpPr>
          <p:nvPr/>
        </p:nvSpPr>
        <p:spPr bwMode="auto">
          <a:xfrm>
            <a:off x="395288" y="908720"/>
            <a:ext cx="81692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Είναι τα βακτήρια που προκαλούν τις ωφέλιμες ζυμώσεις  στα τρόφιμα </a:t>
            </a:r>
          </a:p>
          <a:p>
            <a:pPr eaLnBrk="1" hangingPunct="1"/>
            <a:r>
              <a:rPr lang="el-GR" altLang="el-GR" sz="2000">
                <a:solidFill>
                  <a:schemeClr val="accent2"/>
                </a:solidFill>
              </a:rPr>
              <a:t>και ονομάζονται </a:t>
            </a:r>
            <a:r>
              <a:rPr lang="el-GR" altLang="el-GR" sz="3200" b="1">
                <a:solidFill>
                  <a:schemeClr val="accent2"/>
                </a:solidFill>
              </a:rPr>
              <a:t>εκκινητές </a:t>
            </a:r>
            <a:r>
              <a:rPr lang="en-US" altLang="el-GR" sz="3200" b="1">
                <a:solidFill>
                  <a:schemeClr val="accent2"/>
                </a:solidFill>
              </a:rPr>
              <a:t>(starters)</a:t>
            </a:r>
            <a:endParaRPr lang="el-GR" altLang="el-GR" sz="3200" b="1">
              <a:solidFill>
                <a:schemeClr val="accent2"/>
              </a:solidFill>
            </a:endParaRPr>
          </a:p>
        </p:txBody>
      </p:sp>
      <p:sp>
        <p:nvSpPr>
          <p:cNvPr id="35847" name="Text Box 7"/>
          <p:cNvSpPr txBox="1">
            <a:spLocks noChangeArrowheads="1"/>
          </p:cNvSpPr>
          <p:nvPr/>
        </p:nvSpPr>
        <p:spPr bwMode="auto">
          <a:xfrm>
            <a:off x="611188" y="1988840"/>
            <a:ext cx="7604125" cy="73025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Στο γάλα και τα προϊόντα του ζυμώνουν τη λακτόζη και παράγουν</a:t>
            </a:r>
          </a:p>
          <a:p>
            <a:pPr eaLnBrk="1" hangingPunct="1"/>
            <a:r>
              <a:rPr lang="el-GR" altLang="el-GR" sz="2000">
                <a:solidFill>
                  <a:schemeClr val="accent2"/>
                </a:solidFill>
              </a:rPr>
              <a:t> γαλακτικό οξύ με ή χωρίς αέριο</a:t>
            </a:r>
          </a:p>
        </p:txBody>
      </p:sp>
      <p:sp>
        <p:nvSpPr>
          <p:cNvPr id="35848" name="Line 8"/>
          <p:cNvSpPr>
            <a:spLocks noChangeShapeType="1"/>
          </p:cNvSpPr>
          <p:nvPr/>
        </p:nvSpPr>
        <p:spPr bwMode="auto">
          <a:xfrm flipH="1">
            <a:off x="3348038" y="2925465"/>
            <a:ext cx="719137" cy="503237"/>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35849" name="Line 9"/>
          <p:cNvSpPr>
            <a:spLocks noChangeShapeType="1"/>
          </p:cNvSpPr>
          <p:nvPr/>
        </p:nvSpPr>
        <p:spPr bwMode="auto">
          <a:xfrm>
            <a:off x="4932363" y="2996902"/>
            <a:ext cx="576262" cy="4318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35850" name="Text Box 10"/>
          <p:cNvSpPr txBox="1">
            <a:spLocks noChangeArrowheads="1"/>
          </p:cNvSpPr>
          <p:nvPr/>
        </p:nvSpPr>
        <p:spPr bwMode="auto">
          <a:xfrm>
            <a:off x="395288" y="3284240"/>
            <a:ext cx="2870200" cy="1339850"/>
          </a:xfrm>
          <a:prstGeom prst="rect">
            <a:avLst/>
          </a:prstGeom>
          <a:noFill/>
          <a:ln w="2857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ΟΜΟΙΟΖΥΜΩΤΙΚΑ</a:t>
            </a:r>
          </a:p>
          <a:p>
            <a:pPr eaLnBrk="1" hangingPunct="1"/>
            <a:endParaRPr lang="el-GR" altLang="el-GR" sz="2000" b="1">
              <a:solidFill>
                <a:schemeClr val="accent2"/>
              </a:solidFill>
            </a:endParaRPr>
          </a:p>
          <a:p>
            <a:pPr eaLnBrk="1" hangingPunct="1"/>
            <a:r>
              <a:rPr lang="el-GR" altLang="el-GR" sz="2000">
                <a:solidFill>
                  <a:schemeClr val="accent2"/>
                </a:solidFill>
              </a:rPr>
              <a:t>παράγουν σχεδόν μόνο</a:t>
            </a:r>
          </a:p>
          <a:p>
            <a:pPr eaLnBrk="1" hangingPunct="1"/>
            <a:r>
              <a:rPr lang="el-GR" altLang="el-GR" sz="2000">
                <a:solidFill>
                  <a:schemeClr val="accent2"/>
                </a:solidFill>
              </a:rPr>
              <a:t>γαλακτικό οξύ &gt;85%</a:t>
            </a:r>
          </a:p>
        </p:txBody>
      </p:sp>
      <p:sp>
        <p:nvSpPr>
          <p:cNvPr id="35851" name="Text Box 11"/>
          <p:cNvSpPr txBox="1">
            <a:spLocks noChangeArrowheads="1"/>
          </p:cNvSpPr>
          <p:nvPr/>
        </p:nvSpPr>
        <p:spPr bwMode="auto">
          <a:xfrm>
            <a:off x="5651500" y="3212802"/>
            <a:ext cx="3068638" cy="1949450"/>
          </a:xfrm>
          <a:prstGeom prst="rect">
            <a:avLst/>
          </a:prstGeom>
          <a:noFill/>
          <a:ln w="2857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ΕΤΕΡΟΖΥΜΩΤΙΚΑ</a:t>
            </a:r>
          </a:p>
          <a:p>
            <a:pPr eaLnBrk="1" hangingPunct="1"/>
            <a:endParaRPr lang="el-GR" altLang="el-GR" sz="2000" b="1">
              <a:solidFill>
                <a:schemeClr val="accent2"/>
              </a:solidFill>
            </a:endParaRPr>
          </a:p>
          <a:p>
            <a:pPr eaLnBrk="1" hangingPunct="1"/>
            <a:r>
              <a:rPr lang="el-GR" altLang="el-GR" sz="2000">
                <a:solidFill>
                  <a:schemeClr val="accent2"/>
                </a:solidFill>
              </a:rPr>
              <a:t>παράγουν γαλακτικό οξύ </a:t>
            </a:r>
          </a:p>
          <a:p>
            <a:pPr eaLnBrk="1" hangingPunct="1"/>
            <a:r>
              <a:rPr lang="el-GR" altLang="el-GR" sz="2000">
                <a:solidFill>
                  <a:schemeClr val="accent2"/>
                </a:solidFill>
              </a:rPr>
              <a:t>αλλά και άλλα προϊόντα </a:t>
            </a:r>
          </a:p>
          <a:p>
            <a:pPr eaLnBrk="1" hangingPunct="1"/>
            <a:r>
              <a:rPr lang="el-GR" altLang="el-GR" sz="2000">
                <a:solidFill>
                  <a:schemeClr val="accent2"/>
                </a:solidFill>
              </a:rPr>
              <a:t>και κυρίως </a:t>
            </a:r>
            <a:r>
              <a:rPr lang="el-GR" altLang="el-GR" sz="2000" b="1">
                <a:solidFill>
                  <a:schemeClr val="accent2"/>
                </a:solidFill>
              </a:rPr>
              <a:t>αιθανόλη </a:t>
            </a:r>
            <a:r>
              <a:rPr lang="el-GR" altLang="el-GR" sz="2000">
                <a:solidFill>
                  <a:schemeClr val="accent2"/>
                </a:solidFill>
              </a:rPr>
              <a:t>και </a:t>
            </a:r>
          </a:p>
          <a:p>
            <a:pPr eaLnBrk="1" hangingPunct="1"/>
            <a:r>
              <a:rPr lang="en-US" altLang="el-GR" sz="2000" b="1">
                <a:solidFill>
                  <a:schemeClr val="accent2"/>
                </a:solidFill>
              </a:rPr>
              <a:t>CO</a:t>
            </a:r>
            <a:r>
              <a:rPr lang="en-US" altLang="el-GR" sz="1400" b="1">
                <a:solidFill>
                  <a:schemeClr val="accent2"/>
                </a:solidFill>
              </a:rPr>
              <a:t>2</a:t>
            </a:r>
            <a:endParaRPr lang="el-GR" altLang="el-GR" sz="1400" b="1">
              <a:solidFill>
                <a:schemeClr val="accent2"/>
              </a:solidFill>
            </a:endParaRPr>
          </a:p>
        </p:txBody>
      </p:sp>
      <p:sp>
        <p:nvSpPr>
          <p:cNvPr id="35852" name="Text Box 12"/>
          <p:cNvSpPr txBox="1">
            <a:spLocks noChangeArrowheads="1"/>
          </p:cNvSpPr>
          <p:nvPr/>
        </p:nvSpPr>
        <p:spPr bwMode="auto">
          <a:xfrm>
            <a:off x="611560" y="5162251"/>
            <a:ext cx="8108950" cy="1015663"/>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Τα κυριότερα γένη: </a:t>
            </a:r>
            <a:r>
              <a:rPr lang="en-US" altLang="el-GR" sz="2000" i="1" dirty="0">
                <a:solidFill>
                  <a:schemeClr val="accent2"/>
                </a:solidFill>
              </a:rPr>
              <a:t>Streptococcus, </a:t>
            </a:r>
            <a:r>
              <a:rPr lang="en-US" altLang="el-GR" sz="2000" i="1" dirty="0" err="1">
                <a:solidFill>
                  <a:schemeClr val="accent2"/>
                </a:solidFill>
              </a:rPr>
              <a:t>Lactococcus</a:t>
            </a:r>
            <a:r>
              <a:rPr lang="en-US" altLang="el-GR" sz="2000" i="1" dirty="0">
                <a:solidFill>
                  <a:schemeClr val="accent2"/>
                </a:solidFill>
              </a:rPr>
              <a:t>, Lactobacillus, </a:t>
            </a:r>
            <a:r>
              <a:rPr lang="en-US" altLang="el-GR" sz="2000" i="1" dirty="0" err="1">
                <a:solidFill>
                  <a:schemeClr val="accent2"/>
                </a:solidFill>
              </a:rPr>
              <a:t>Leuconostoc</a:t>
            </a:r>
            <a:r>
              <a:rPr lang="en-US" altLang="el-GR" sz="2000" i="1" dirty="0">
                <a:solidFill>
                  <a:schemeClr val="accent2"/>
                </a:solidFill>
              </a:rPr>
              <a:t>, </a:t>
            </a:r>
          </a:p>
          <a:p>
            <a:pPr eaLnBrk="1" hangingPunct="1"/>
            <a:r>
              <a:rPr lang="en-US" altLang="el-GR" sz="2000" i="1" dirty="0">
                <a:solidFill>
                  <a:schemeClr val="accent2"/>
                </a:solidFill>
              </a:rPr>
              <a:t>Propionibacterium </a:t>
            </a:r>
            <a:r>
              <a:rPr lang="el-GR" altLang="el-GR" sz="2000" dirty="0">
                <a:solidFill>
                  <a:schemeClr val="accent2"/>
                </a:solidFill>
              </a:rPr>
              <a:t>και </a:t>
            </a:r>
            <a:r>
              <a:rPr lang="en-US" altLang="el-GR" sz="2000" i="1" dirty="0" err="1">
                <a:solidFill>
                  <a:schemeClr val="accent2"/>
                </a:solidFill>
              </a:rPr>
              <a:t>Pediococcus</a:t>
            </a:r>
            <a:r>
              <a:rPr lang="en-US" altLang="el-GR" sz="2000" dirty="0">
                <a:solidFill>
                  <a:schemeClr val="accent2"/>
                </a:solidFill>
              </a:rPr>
              <a:t> </a:t>
            </a:r>
            <a:endParaRPr lang="el-GR" altLang="el-GR" sz="2000" dirty="0">
              <a:solidFill>
                <a:schemeClr val="accent2"/>
              </a:solidFill>
            </a:endParaRPr>
          </a:p>
        </p:txBody>
      </p:sp>
      <p:sp>
        <p:nvSpPr>
          <p:cNvPr id="13"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34388627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pPr>
              <a:defRPr/>
            </a:pPr>
            <a:fld id="{7D8D9F1D-1AE0-44DE-8866-5D462A686D1C}" type="slidenum">
              <a:rPr lang="el-GR"/>
              <a:pPr>
                <a:defRPr/>
              </a:pPr>
              <a:t>32</a:t>
            </a:fld>
            <a:endParaRPr lang="el-GR"/>
          </a:p>
        </p:txBody>
      </p:sp>
      <p:sp>
        <p:nvSpPr>
          <p:cNvPr id="36869" name="Text Box 5"/>
          <p:cNvSpPr txBox="1">
            <a:spLocks noChangeArrowheads="1"/>
          </p:cNvSpPr>
          <p:nvPr/>
        </p:nvSpPr>
        <p:spPr bwMode="auto">
          <a:xfrm>
            <a:off x="2339975" y="1412875"/>
            <a:ext cx="2822575" cy="434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Γένος </a:t>
            </a:r>
            <a:r>
              <a:rPr lang="en-US" altLang="el-GR" sz="2000" b="1" i="1">
                <a:solidFill>
                  <a:schemeClr val="accent2"/>
                </a:solidFill>
              </a:rPr>
              <a:t>Streptococcus </a:t>
            </a:r>
            <a:endParaRPr lang="el-GR" altLang="el-GR" sz="2000" b="1" i="1">
              <a:solidFill>
                <a:schemeClr val="accent2"/>
              </a:solidFill>
            </a:endParaRPr>
          </a:p>
        </p:txBody>
      </p:sp>
      <p:sp>
        <p:nvSpPr>
          <p:cNvPr id="36870" name="Text Box 6"/>
          <p:cNvSpPr txBox="1">
            <a:spLocks noChangeArrowheads="1"/>
          </p:cNvSpPr>
          <p:nvPr/>
        </p:nvSpPr>
        <p:spPr bwMode="auto">
          <a:xfrm>
            <a:off x="1619250" y="2708275"/>
            <a:ext cx="2611438" cy="434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Γένος </a:t>
            </a:r>
            <a:r>
              <a:rPr lang="en-US" altLang="el-GR" sz="2000" b="1" i="1">
                <a:solidFill>
                  <a:schemeClr val="accent2"/>
                </a:solidFill>
              </a:rPr>
              <a:t>Lactococcus</a:t>
            </a:r>
            <a:r>
              <a:rPr lang="en-US" altLang="el-GR" sz="2000" b="1">
                <a:solidFill>
                  <a:schemeClr val="accent2"/>
                </a:solidFill>
              </a:rPr>
              <a:t> </a:t>
            </a:r>
            <a:endParaRPr lang="el-GR" altLang="el-GR" sz="2000" b="1">
              <a:solidFill>
                <a:schemeClr val="accent2"/>
              </a:solidFill>
            </a:endParaRPr>
          </a:p>
        </p:txBody>
      </p:sp>
      <p:sp>
        <p:nvSpPr>
          <p:cNvPr id="36871" name="Text Box 7"/>
          <p:cNvSpPr txBox="1">
            <a:spLocks noChangeArrowheads="1"/>
          </p:cNvSpPr>
          <p:nvPr/>
        </p:nvSpPr>
        <p:spPr bwMode="auto">
          <a:xfrm>
            <a:off x="1058441" y="4005263"/>
            <a:ext cx="2738437" cy="434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Γένος</a:t>
            </a:r>
            <a:r>
              <a:rPr lang="en-US" altLang="el-GR" sz="2000" b="1">
                <a:solidFill>
                  <a:schemeClr val="accent2"/>
                </a:solidFill>
              </a:rPr>
              <a:t> </a:t>
            </a:r>
            <a:r>
              <a:rPr lang="en-US" altLang="el-GR" sz="2000" b="1" i="1">
                <a:solidFill>
                  <a:schemeClr val="accent2"/>
                </a:solidFill>
              </a:rPr>
              <a:t>Enterococcus </a:t>
            </a:r>
            <a:endParaRPr lang="el-GR" altLang="el-GR" sz="2000" b="1" i="1">
              <a:solidFill>
                <a:schemeClr val="accent2"/>
              </a:solidFill>
            </a:endParaRPr>
          </a:p>
        </p:txBody>
      </p:sp>
      <p:sp>
        <p:nvSpPr>
          <p:cNvPr id="36872" name="Text Box 8"/>
          <p:cNvSpPr txBox="1">
            <a:spLocks noChangeArrowheads="1"/>
          </p:cNvSpPr>
          <p:nvPr/>
        </p:nvSpPr>
        <p:spPr bwMode="auto">
          <a:xfrm>
            <a:off x="755576" y="5081588"/>
            <a:ext cx="2640012" cy="434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Γένος</a:t>
            </a:r>
            <a:r>
              <a:rPr lang="en-US" altLang="el-GR" sz="2000" b="1">
                <a:solidFill>
                  <a:schemeClr val="accent2"/>
                </a:solidFill>
              </a:rPr>
              <a:t> </a:t>
            </a:r>
            <a:r>
              <a:rPr lang="en-US" altLang="el-GR" sz="2000" b="1" i="1">
                <a:solidFill>
                  <a:schemeClr val="accent2"/>
                </a:solidFill>
              </a:rPr>
              <a:t>Leuconostoc</a:t>
            </a:r>
            <a:r>
              <a:rPr lang="en-US" altLang="el-GR" sz="2000" b="1">
                <a:solidFill>
                  <a:schemeClr val="accent2"/>
                </a:solidFill>
              </a:rPr>
              <a:t> </a:t>
            </a:r>
            <a:endParaRPr lang="el-GR" altLang="el-GR" sz="2000" b="1">
              <a:solidFill>
                <a:schemeClr val="accent2"/>
              </a:solidFill>
            </a:endParaRPr>
          </a:p>
        </p:txBody>
      </p:sp>
      <p:sp>
        <p:nvSpPr>
          <p:cNvPr id="36873" name="Text Box 9"/>
          <p:cNvSpPr txBox="1">
            <a:spLocks noChangeArrowheads="1"/>
          </p:cNvSpPr>
          <p:nvPr/>
        </p:nvSpPr>
        <p:spPr bwMode="auto">
          <a:xfrm>
            <a:off x="5780881" y="1450975"/>
            <a:ext cx="2609850" cy="434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Γένος</a:t>
            </a:r>
            <a:r>
              <a:rPr lang="en-US" altLang="el-GR" sz="2000" b="1">
                <a:solidFill>
                  <a:schemeClr val="accent2"/>
                </a:solidFill>
              </a:rPr>
              <a:t> </a:t>
            </a:r>
            <a:r>
              <a:rPr lang="en-US" altLang="el-GR" sz="2000" b="1" i="1">
                <a:solidFill>
                  <a:schemeClr val="accent2"/>
                </a:solidFill>
              </a:rPr>
              <a:t>Lactobacillus</a:t>
            </a:r>
            <a:endParaRPr lang="el-GR" altLang="el-GR" sz="2000" b="1" i="1">
              <a:solidFill>
                <a:schemeClr val="accent2"/>
              </a:solidFill>
            </a:endParaRPr>
          </a:p>
        </p:txBody>
      </p:sp>
      <p:sp>
        <p:nvSpPr>
          <p:cNvPr id="36874" name="Text Box 10"/>
          <p:cNvSpPr txBox="1">
            <a:spLocks noChangeArrowheads="1"/>
          </p:cNvSpPr>
          <p:nvPr/>
        </p:nvSpPr>
        <p:spPr bwMode="auto">
          <a:xfrm>
            <a:off x="4922043" y="2555875"/>
            <a:ext cx="3300413" cy="434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Γένος</a:t>
            </a:r>
            <a:r>
              <a:rPr lang="en-US" altLang="el-GR" sz="2000" b="1">
                <a:solidFill>
                  <a:schemeClr val="accent2"/>
                </a:solidFill>
              </a:rPr>
              <a:t> </a:t>
            </a:r>
            <a:r>
              <a:rPr lang="en-US" altLang="el-GR" sz="2000" b="1" i="1">
                <a:solidFill>
                  <a:schemeClr val="accent2"/>
                </a:solidFill>
              </a:rPr>
              <a:t>Propionibacterium</a:t>
            </a:r>
            <a:r>
              <a:rPr lang="en-US" altLang="el-GR" sz="2000" b="1">
                <a:solidFill>
                  <a:schemeClr val="accent2"/>
                </a:solidFill>
              </a:rPr>
              <a:t> </a:t>
            </a:r>
            <a:endParaRPr lang="el-GR" altLang="el-GR" sz="2000" b="1">
              <a:solidFill>
                <a:schemeClr val="accent2"/>
              </a:solidFill>
            </a:endParaRPr>
          </a:p>
        </p:txBody>
      </p:sp>
      <p:sp>
        <p:nvSpPr>
          <p:cNvPr id="36875" name="Text Box 11"/>
          <p:cNvSpPr txBox="1">
            <a:spLocks noChangeArrowheads="1"/>
          </p:cNvSpPr>
          <p:nvPr/>
        </p:nvSpPr>
        <p:spPr bwMode="auto">
          <a:xfrm>
            <a:off x="4826793" y="4005263"/>
            <a:ext cx="2905125" cy="434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Γένος</a:t>
            </a:r>
            <a:r>
              <a:rPr lang="en-US" altLang="el-GR" sz="2000" b="1">
                <a:solidFill>
                  <a:schemeClr val="accent2"/>
                </a:solidFill>
              </a:rPr>
              <a:t> </a:t>
            </a:r>
            <a:r>
              <a:rPr lang="en-US" altLang="el-GR" sz="2000" b="1" i="1">
                <a:solidFill>
                  <a:schemeClr val="accent2"/>
                </a:solidFill>
              </a:rPr>
              <a:t>Brevibacterium </a:t>
            </a:r>
            <a:endParaRPr lang="el-GR" altLang="el-GR" sz="2000" b="1" i="1">
              <a:solidFill>
                <a:schemeClr val="accent2"/>
              </a:solidFill>
            </a:endParaRPr>
          </a:p>
        </p:txBody>
      </p:sp>
      <p:sp>
        <p:nvSpPr>
          <p:cNvPr id="36876" name="Text Box 12"/>
          <p:cNvSpPr txBox="1">
            <a:spLocks noChangeArrowheads="1"/>
          </p:cNvSpPr>
          <p:nvPr/>
        </p:nvSpPr>
        <p:spPr bwMode="auto">
          <a:xfrm>
            <a:off x="4593431" y="5081588"/>
            <a:ext cx="2919413" cy="434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Γένος</a:t>
            </a:r>
            <a:r>
              <a:rPr lang="en-US" altLang="el-GR" sz="2000" b="1">
                <a:solidFill>
                  <a:schemeClr val="accent2"/>
                </a:solidFill>
              </a:rPr>
              <a:t> </a:t>
            </a:r>
            <a:r>
              <a:rPr lang="en-US" altLang="el-GR" sz="2000" b="1" i="1">
                <a:solidFill>
                  <a:schemeClr val="accent2"/>
                </a:solidFill>
              </a:rPr>
              <a:t>Bifidobacterium</a:t>
            </a:r>
            <a:endParaRPr lang="el-GR" altLang="el-GR" sz="2000" b="1" i="1">
              <a:solidFill>
                <a:schemeClr val="accent2"/>
              </a:solidFill>
            </a:endParaRPr>
          </a:p>
        </p:txBody>
      </p:sp>
      <p:sp>
        <p:nvSpPr>
          <p:cNvPr id="36877" name="Text Box 13"/>
          <p:cNvSpPr txBox="1">
            <a:spLocks noChangeArrowheads="1"/>
          </p:cNvSpPr>
          <p:nvPr/>
        </p:nvSpPr>
        <p:spPr bwMode="auto">
          <a:xfrm>
            <a:off x="2843213" y="333375"/>
            <a:ext cx="3729037" cy="4953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Οξυγαλακτικά βακτήρια </a:t>
            </a:r>
          </a:p>
        </p:txBody>
      </p:sp>
      <p:sp>
        <p:nvSpPr>
          <p:cNvPr id="1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11061353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9FC7F95D-5EF8-424B-BD22-40A58F54BBD4}" type="slidenum">
              <a:rPr lang="el-GR"/>
              <a:pPr>
                <a:defRPr/>
              </a:pPr>
              <a:t>33</a:t>
            </a:fld>
            <a:endParaRPr lang="el-GR"/>
          </a:p>
        </p:txBody>
      </p:sp>
      <p:sp>
        <p:nvSpPr>
          <p:cNvPr id="37893" name="Text Box 6"/>
          <p:cNvSpPr txBox="1">
            <a:spLocks noChangeArrowheads="1"/>
          </p:cNvSpPr>
          <p:nvPr/>
        </p:nvSpPr>
        <p:spPr bwMode="auto">
          <a:xfrm>
            <a:off x="683568" y="404813"/>
            <a:ext cx="2822575" cy="434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Γένος </a:t>
            </a:r>
            <a:r>
              <a:rPr lang="en-US" altLang="el-GR" sz="2000" b="1" i="1">
                <a:solidFill>
                  <a:schemeClr val="accent2"/>
                </a:solidFill>
              </a:rPr>
              <a:t>Streptococcus </a:t>
            </a:r>
            <a:endParaRPr lang="el-GR" altLang="el-GR" sz="2000" b="1" i="1">
              <a:solidFill>
                <a:schemeClr val="accent2"/>
              </a:solidFill>
            </a:endParaRPr>
          </a:p>
        </p:txBody>
      </p:sp>
      <p:sp>
        <p:nvSpPr>
          <p:cNvPr id="37894" name="Text Box 7"/>
          <p:cNvSpPr txBox="1">
            <a:spLocks noChangeArrowheads="1"/>
          </p:cNvSpPr>
          <p:nvPr/>
        </p:nvSpPr>
        <p:spPr bwMode="auto">
          <a:xfrm>
            <a:off x="467545" y="825723"/>
            <a:ext cx="8208912"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i="1" dirty="0">
                <a:solidFill>
                  <a:schemeClr val="accent2"/>
                </a:solidFill>
              </a:rPr>
              <a:t>				</a:t>
            </a:r>
            <a:r>
              <a:rPr lang="en-US" altLang="el-GR" sz="2400" b="1" i="1" dirty="0">
                <a:solidFill>
                  <a:schemeClr val="accent2"/>
                </a:solidFill>
              </a:rPr>
              <a:t>Str. </a:t>
            </a:r>
            <a:r>
              <a:rPr lang="en-US" altLang="el-GR" sz="2400" b="1" i="1" dirty="0" err="1">
                <a:solidFill>
                  <a:schemeClr val="accent2"/>
                </a:solidFill>
              </a:rPr>
              <a:t>thermophilus</a:t>
            </a:r>
            <a:r>
              <a:rPr lang="en-US" altLang="el-GR" sz="2400" i="1" dirty="0">
                <a:solidFill>
                  <a:schemeClr val="accent2"/>
                </a:solidFill>
              </a:rPr>
              <a:t>:</a:t>
            </a:r>
          </a:p>
          <a:p>
            <a:pPr eaLnBrk="1" hangingPunct="1">
              <a:buFont typeface="Wingdings" pitchFamily="2" charset="2"/>
              <a:buChar char="§"/>
            </a:pPr>
            <a:r>
              <a:rPr lang="en-US" altLang="el-GR" sz="2000" dirty="0">
                <a:solidFill>
                  <a:schemeClr val="accent2"/>
                </a:solidFill>
              </a:rPr>
              <a:t> </a:t>
            </a:r>
            <a:r>
              <a:rPr lang="el-GR" altLang="el-GR" sz="2000" dirty="0">
                <a:solidFill>
                  <a:schemeClr val="accent2"/>
                </a:solidFill>
              </a:rPr>
              <a:t>ευρεία χρήση σε  γαλακτοκομικά (τυριά, γιαούρτη κλπ)</a:t>
            </a: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Char char="§"/>
            </a:pPr>
            <a:r>
              <a:rPr lang="el-GR" altLang="el-GR" sz="2000" dirty="0">
                <a:solidFill>
                  <a:schemeClr val="accent2"/>
                </a:solidFill>
              </a:rPr>
              <a:t>Κόκκος, </a:t>
            </a:r>
            <a:r>
              <a:rPr lang="en-US" altLang="el-GR" sz="2000" dirty="0">
                <a:solidFill>
                  <a:schemeClr val="accent2"/>
                </a:solidFill>
              </a:rPr>
              <a:t>Gram +</a:t>
            </a:r>
            <a:endParaRPr lang="el-GR" altLang="el-GR" sz="2000" dirty="0">
              <a:solidFill>
                <a:schemeClr val="accent2"/>
              </a:solidFill>
            </a:endParaRPr>
          </a:p>
          <a:p>
            <a:pPr eaLnBrk="1" hangingPunct="1">
              <a:buFont typeface="Wingdings" pitchFamily="2" charset="2"/>
              <a:buNone/>
            </a:pPr>
            <a:endParaRPr lang="en-US" altLang="el-GR" sz="2000" dirty="0">
              <a:solidFill>
                <a:schemeClr val="accent2"/>
              </a:solidFill>
            </a:endParaRPr>
          </a:p>
          <a:p>
            <a:pPr eaLnBrk="1" hangingPunct="1">
              <a:buFont typeface="Wingdings" pitchFamily="2" charset="2"/>
              <a:buChar char="§"/>
            </a:pPr>
            <a:r>
              <a:rPr lang="el-GR" altLang="el-GR" sz="2000" dirty="0">
                <a:solidFill>
                  <a:schemeClr val="accent2"/>
                </a:solidFill>
              </a:rPr>
              <a:t>Αναπτύσσεται από 20-50 (</a:t>
            </a:r>
            <a:r>
              <a:rPr lang="en-US" altLang="el-GR" sz="2000" dirty="0">
                <a:solidFill>
                  <a:schemeClr val="accent2"/>
                </a:solidFill>
              </a:rPr>
              <a:t>opt 40-45oC)</a:t>
            </a:r>
            <a:endParaRPr lang="el-GR" altLang="el-GR" sz="2000" dirty="0">
              <a:solidFill>
                <a:schemeClr val="accent2"/>
              </a:solidFill>
            </a:endParaRPr>
          </a:p>
          <a:p>
            <a:pPr eaLnBrk="1" hangingPunct="1">
              <a:buFont typeface="Wingdings" pitchFamily="2" charset="2"/>
              <a:buNone/>
            </a:pPr>
            <a:endParaRPr lang="en-US" altLang="el-GR" sz="2000" dirty="0">
              <a:solidFill>
                <a:schemeClr val="accent2"/>
              </a:solidFill>
            </a:endParaRPr>
          </a:p>
          <a:p>
            <a:pPr eaLnBrk="1" hangingPunct="1">
              <a:buFont typeface="Wingdings" pitchFamily="2" charset="2"/>
              <a:buChar char="§"/>
            </a:pPr>
            <a:r>
              <a:rPr lang="el-GR" altLang="el-GR" sz="2000" dirty="0">
                <a:solidFill>
                  <a:schemeClr val="accent2"/>
                </a:solidFill>
              </a:rPr>
              <a:t>Δεν αναπτύσσεται στους 55, παρά το όνομα του!!!</a:t>
            </a: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Char char="§"/>
            </a:pPr>
            <a:r>
              <a:rPr lang="el-GR" altLang="el-GR" sz="2000" dirty="0" err="1">
                <a:solidFill>
                  <a:schemeClr val="accent2"/>
                </a:solidFill>
              </a:rPr>
              <a:t>Θερμοάντοχος</a:t>
            </a:r>
            <a:r>
              <a:rPr lang="el-GR" altLang="el-GR" sz="2000" dirty="0">
                <a:solidFill>
                  <a:schemeClr val="accent2"/>
                </a:solidFill>
              </a:rPr>
              <a:t> (επιβιώνει της παστερίωσης)</a:t>
            </a:r>
          </a:p>
          <a:p>
            <a:pPr eaLnBrk="1" hangingPunct="1">
              <a:buFont typeface="Wingdings" pitchFamily="2" charset="2"/>
              <a:buChar char="§"/>
            </a:pPr>
            <a:endParaRPr lang="el-GR" altLang="el-GR" sz="2000" dirty="0">
              <a:solidFill>
                <a:schemeClr val="accent2"/>
              </a:solidFill>
            </a:endParaRPr>
          </a:p>
          <a:p>
            <a:pPr eaLnBrk="1" hangingPunct="1">
              <a:buFont typeface="Wingdings" pitchFamily="2" charset="2"/>
              <a:buChar char="§"/>
            </a:pPr>
            <a:r>
              <a:rPr lang="el-GR" altLang="el-GR" sz="2000" dirty="0">
                <a:solidFill>
                  <a:schemeClr val="accent2"/>
                </a:solidFill>
              </a:rPr>
              <a:t> Δεν αναπτύσσεται σε </a:t>
            </a:r>
            <a:r>
              <a:rPr lang="en-US" altLang="el-GR" sz="2000" dirty="0" err="1">
                <a:solidFill>
                  <a:schemeClr val="accent2"/>
                </a:solidFill>
              </a:rPr>
              <a:t>NaCl</a:t>
            </a:r>
            <a:r>
              <a:rPr lang="en-US" altLang="el-GR" sz="2000" dirty="0">
                <a:solidFill>
                  <a:schemeClr val="accent2"/>
                </a:solidFill>
              </a:rPr>
              <a:t> </a:t>
            </a:r>
            <a:r>
              <a:rPr lang="el-GR" altLang="el-GR" sz="2000" dirty="0">
                <a:solidFill>
                  <a:schemeClr val="accent2"/>
                </a:solidFill>
              </a:rPr>
              <a:t>&gt;2</a:t>
            </a:r>
            <a:r>
              <a:rPr lang="el-GR" altLang="el-GR" sz="2000" dirty="0" smtClean="0">
                <a:solidFill>
                  <a:schemeClr val="accent2"/>
                </a:solidFill>
              </a:rPr>
              <a:t>%</a:t>
            </a:r>
            <a:endParaRPr lang="el-GR" altLang="el-GR" sz="2000" dirty="0">
              <a:solidFill>
                <a:schemeClr val="accent2"/>
              </a:solidFill>
            </a:endParaRPr>
          </a:p>
          <a:p>
            <a:pPr eaLnBrk="1" hangingPunct="1">
              <a:buFont typeface="Wingdings" pitchFamily="2" charset="2"/>
              <a:buChar char="§"/>
            </a:pPr>
            <a:r>
              <a:rPr lang="el-GR" altLang="el-GR" sz="2000" dirty="0">
                <a:solidFill>
                  <a:schemeClr val="accent2"/>
                </a:solidFill>
              </a:rPr>
              <a:t>Σε συνδυασμό με τον </a:t>
            </a:r>
            <a:r>
              <a:rPr lang="en-US" altLang="el-GR" sz="2000" dirty="0">
                <a:solidFill>
                  <a:schemeClr val="accent2"/>
                </a:solidFill>
              </a:rPr>
              <a:t>Lactobacillus </a:t>
            </a:r>
            <a:r>
              <a:rPr lang="en-US" altLang="el-GR" sz="2000" dirty="0" err="1">
                <a:solidFill>
                  <a:schemeClr val="accent2"/>
                </a:solidFill>
              </a:rPr>
              <a:t>bulgaricus</a:t>
            </a:r>
            <a:r>
              <a:rPr lang="en-US" altLang="el-GR" sz="2000" dirty="0">
                <a:solidFill>
                  <a:schemeClr val="accent2"/>
                </a:solidFill>
              </a:rPr>
              <a:t> </a:t>
            </a:r>
            <a:r>
              <a:rPr lang="el-GR" altLang="el-GR" sz="2000" dirty="0">
                <a:solidFill>
                  <a:schemeClr val="accent2"/>
                </a:solidFill>
              </a:rPr>
              <a:t>για την παρασκευή </a:t>
            </a:r>
            <a:r>
              <a:rPr lang="el-GR" altLang="el-GR" sz="2000" dirty="0" smtClean="0">
                <a:solidFill>
                  <a:schemeClr val="accent2"/>
                </a:solidFill>
              </a:rPr>
              <a:t>γιαούρτης και </a:t>
            </a:r>
            <a:r>
              <a:rPr lang="el-GR" altLang="el-GR" sz="2000" dirty="0">
                <a:solidFill>
                  <a:schemeClr val="accent2"/>
                </a:solidFill>
              </a:rPr>
              <a:t>φέτας</a:t>
            </a: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Char char="§"/>
            </a:pPr>
            <a:r>
              <a:rPr lang="el-GR" altLang="el-GR" sz="2000" dirty="0">
                <a:solidFill>
                  <a:schemeClr val="accent2"/>
                </a:solidFill>
              </a:rPr>
              <a:t>Στους 40-42 ο</a:t>
            </a:r>
            <a:r>
              <a:rPr lang="en-US" altLang="el-GR" sz="2000" dirty="0">
                <a:solidFill>
                  <a:schemeClr val="accent2"/>
                </a:solidFill>
              </a:rPr>
              <a:t>C </a:t>
            </a:r>
            <a:r>
              <a:rPr lang="el-GR" altLang="el-GR" sz="2000" dirty="0">
                <a:solidFill>
                  <a:schemeClr val="accent2"/>
                </a:solidFill>
              </a:rPr>
              <a:t>και </a:t>
            </a:r>
            <a:r>
              <a:rPr lang="en-US" altLang="el-GR" sz="2000" dirty="0">
                <a:solidFill>
                  <a:schemeClr val="accent2"/>
                </a:solidFill>
              </a:rPr>
              <a:t>pH 6.6-6.4 </a:t>
            </a:r>
            <a:r>
              <a:rPr lang="el-GR" altLang="el-GR" sz="2000" dirty="0">
                <a:solidFill>
                  <a:schemeClr val="accent2"/>
                </a:solidFill>
              </a:rPr>
              <a:t>ζυμώνει γρήγορα τη λακτόζη και παράγει </a:t>
            </a:r>
            <a:r>
              <a:rPr lang="en-US" altLang="el-GR" sz="2000" dirty="0">
                <a:solidFill>
                  <a:schemeClr val="accent2"/>
                </a:solidFill>
              </a:rPr>
              <a:t>L </a:t>
            </a:r>
            <a:r>
              <a:rPr lang="el-GR" altLang="el-GR" sz="2000" dirty="0">
                <a:solidFill>
                  <a:schemeClr val="accent2"/>
                </a:solidFill>
              </a:rPr>
              <a:t>(</a:t>
            </a:r>
            <a:r>
              <a:rPr lang="en-US" altLang="el-GR" sz="2000" dirty="0" smtClean="0">
                <a:solidFill>
                  <a:schemeClr val="accent2"/>
                </a:solidFill>
              </a:rPr>
              <a:t>+)</a:t>
            </a:r>
            <a:r>
              <a:rPr lang="el-GR" altLang="el-GR" sz="2000" dirty="0" smtClean="0">
                <a:solidFill>
                  <a:schemeClr val="accent2"/>
                </a:solidFill>
              </a:rPr>
              <a:t> γαλακτικό </a:t>
            </a:r>
            <a:r>
              <a:rPr lang="el-GR" altLang="el-GR" sz="2000" dirty="0">
                <a:solidFill>
                  <a:schemeClr val="accent2"/>
                </a:solidFill>
              </a:rPr>
              <a:t>οξύ  χωρίς </a:t>
            </a:r>
            <a:r>
              <a:rPr lang="el-GR" altLang="el-GR" sz="2000" dirty="0" smtClean="0">
                <a:solidFill>
                  <a:schemeClr val="accent2"/>
                </a:solidFill>
              </a:rPr>
              <a:t>αέριο</a:t>
            </a:r>
            <a:endParaRPr lang="en-US" altLang="el-GR" sz="2000" dirty="0">
              <a:solidFill>
                <a:schemeClr val="accent2"/>
              </a:solidFill>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19326189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FBF72737-A2C9-440E-BC68-9ADDDE094AFB}" type="slidenum">
              <a:rPr lang="el-GR"/>
              <a:pPr>
                <a:defRPr/>
              </a:pPr>
              <a:t>34</a:t>
            </a:fld>
            <a:endParaRPr lang="el-GR"/>
          </a:p>
        </p:txBody>
      </p:sp>
      <p:sp>
        <p:nvSpPr>
          <p:cNvPr id="38917" name="Text Box 5"/>
          <p:cNvSpPr txBox="1">
            <a:spLocks noChangeArrowheads="1"/>
          </p:cNvSpPr>
          <p:nvPr/>
        </p:nvSpPr>
        <p:spPr bwMode="auto">
          <a:xfrm>
            <a:off x="1115616" y="550862"/>
            <a:ext cx="2611438" cy="434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Γένος </a:t>
            </a:r>
            <a:r>
              <a:rPr lang="en-US" altLang="el-GR" sz="2000" b="1" i="1">
                <a:solidFill>
                  <a:schemeClr val="accent2"/>
                </a:solidFill>
              </a:rPr>
              <a:t>Lactococcus</a:t>
            </a:r>
            <a:r>
              <a:rPr lang="en-US" altLang="el-GR" sz="2000" b="1">
                <a:solidFill>
                  <a:schemeClr val="accent2"/>
                </a:solidFill>
              </a:rPr>
              <a:t> </a:t>
            </a:r>
            <a:endParaRPr lang="el-GR" altLang="el-GR" sz="2000" b="1">
              <a:solidFill>
                <a:schemeClr val="accent2"/>
              </a:solidFill>
            </a:endParaRPr>
          </a:p>
        </p:txBody>
      </p:sp>
      <p:sp>
        <p:nvSpPr>
          <p:cNvPr id="38918" name="Text Box 6"/>
          <p:cNvSpPr txBox="1">
            <a:spLocks noChangeArrowheads="1"/>
          </p:cNvSpPr>
          <p:nvPr/>
        </p:nvSpPr>
        <p:spPr bwMode="auto">
          <a:xfrm>
            <a:off x="539553" y="1268760"/>
            <a:ext cx="820891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ü"/>
            </a:pPr>
            <a:r>
              <a:rPr lang="en-US" altLang="el-GR" sz="2400" b="1" i="1" dirty="0" err="1">
                <a:solidFill>
                  <a:schemeClr val="accent2"/>
                </a:solidFill>
              </a:rPr>
              <a:t>Lactococcus</a:t>
            </a:r>
            <a:r>
              <a:rPr lang="en-US" altLang="el-GR" sz="2400" b="1" i="1" dirty="0">
                <a:solidFill>
                  <a:schemeClr val="accent2"/>
                </a:solidFill>
              </a:rPr>
              <a:t> </a:t>
            </a:r>
            <a:r>
              <a:rPr lang="en-US" altLang="el-GR" sz="2400" b="1" i="1" dirty="0" err="1">
                <a:solidFill>
                  <a:schemeClr val="accent2"/>
                </a:solidFill>
              </a:rPr>
              <a:t>lactis</a:t>
            </a:r>
            <a:r>
              <a:rPr lang="en-US" altLang="el-GR" sz="2000" b="1" i="1" dirty="0">
                <a:solidFill>
                  <a:schemeClr val="accent2"/>
                </a:solidFill>
              </a:rPr>
              <a:t> </a:t>
            </a:r>
          </a:p>
          <a:p>
            <a:pPr eaLnBrk="1" hangingPunct="1">
              <a:buFont typeface="Wingdings" pitchFamily="2" charset="2"/>
              <a:buChar char="§"/>
            </a:pPr>
            <a:r>
              <a:rPr lang="en-US" altLang="el-GR" sz="2000" i="1" dirty="0">
                <a:solidFill>
                  <a:schemeClr val="accent2"/>
                </a:solidFill>
              </a:rPr>
              <a:t> </a:t>
            </a:r>
            <a:r>
              <a:rPr lang="en-US" altLang="el-GR" sz="2000" dirty="0">
                <a:solidFill>
                  <a:schemeClr val="accent2"/>
                </a:solidFill>
              </a:rPr>
              <a:t>20-40</a:t>
            </a:r>
            <a:r>
              <a:rPr lang="el-GR" altLang="el-GR" sz="2000" dirty="0">
                <a:solidFill>
                  <a:schemeClr val="accent2"/>
                </a:solidFill>
              </a:rPr>
              <a:t>ο</a:t>
            </a:r>
            <a:r>
              <a:rPr lang="en-US" altLang="el-GR" sz="2000" dirty="0">
                <a:solidFill>
                  <a:schemeClr val="accent2"/>
                </a:solidFill>
              </a:rPr>
              <a:t>C (opt 30)</a:t>
            </a:r>
            <a:endParaRPr lang="el-GR" altLang="el-GR" sz="2000" dirty="0">
              <a:solidFill>
                <a:schemeClr val="accent2"/>
              </a:solidFill>
            </a:endParaRPr>
          </a:p>
          <a:p>
            <a:pPr eaLnBrk="1" hangingPunct="1">
              <a:buFont typeface="Wingdings" pitchFamily="2" charset="2"/>
              <a:buChar char="§"/>
            </a:pPr>
            <a:r>
              <a:rPr lang="el-GR" altLang="el-GR" sz="2000" dirty="0">
                <a:solidFill>
                  <a:schemeClr val="accent2"/>
                </a:solidFill>
              </a:rPr>
              <a:t>Δεν αναπτύσσεται σε </a:t>
            </a:r>
            <a:r>
              <a:rPr lang="en-US" altLang="el-GR" sz="2000" dirty="0" err="1">
                <a:solidFill>
                  <a:schemeClr val="accent2"/>
                </a:solidFill>
              </a:rPr>
              <a:t>NaCl</a:t>
            </a:r>
            <a:r>
              <a:rPr lang="en-US" altLang="el-GR" sz="2000" dirty="0">
                <a:solidFill>
                  <a:schemeClr val="accent2"/>
                </a:solidFill>
              </a:rPr>
              <a:t> &gt;4%</a:t>
            </a:r>
          </a:p>
          <a:p>
            <a:pPr eaLnBrk="1" hangingPunct="1">
              <a:buFont typeface="Wingdings" pitchFamily="2" charset="2"/>
              <a:buChar char="§"/>
            </a:pPr>
            <a:r>
              <a:rPr lang="el-GR" altLang="el-GR" sz="2000" dirty="0">
                <a:solidFill>
                  <a:schemeClr val="accent2"/>
                </a:solidFill>
              </a:rPr>
              <a:t>Για ωρίμανση κάποιων ειδών τυριών </a:t>
            </a:r>
          </a:p>
          <a:p>
            <a:pPr eaLnBrk="1" hangingPunct="1">
              <a:buFont typeface="Wingdings" pitchFamily="2" charset="2"/>
              <a:buChar char="§"/>
            </a:pPr>
            <a:r>
              <a:rPr lang="el-GR" altLang="el-GR" sz="2000" dirty="0">
                <a:solidFill>
                  <a:schemeClr val="accent2"/>
                </a:solidFill>
              </a:rPr>
              <a:t>Παράγει αντιβιοτικό : </a:t>
            </a:r>
            <a:r>
              <a:rPr lang="el-GR" altLang="el-GR" sz="2000" dirty="0" err="1">
                <a:solidFill>
                  <a:schemeClr val="accent2"/>
                </a:solidFill>
              </a:rPr>
              <a:t>Νισίνη</a:t>
            </a:r>
            <a:r>
              <a:rPr lang="el-GR" altLang="el-GR" sz="2000" dirty="0">
                <a:solidFill>
                  <a:schemeClr val="accent2"/>
                </a:solidFill>
              </a:rPr>
              <a:t> που χρησιμοποιείται ως συντηρητικό</a:t>
            </a:r>
            <a:r>
              <a:rPr lang="el-GR" altLang="el-GR" sz="2000" i="1" dirty="0">
                <a:solidFill>
                  <a:schemeClr val="accent2"/>
                </a:solidFill>
              </a:rPr>
              <a:t> </a:t>
            </a:r>
            <a:endParaRPr lang="en-US" altLang="el-GR" sz="2000" i="1" dirty="0">
              <a:solidFill>
                <a:schemeClr val="accent2"/>
              </a:solidFill>
            </a:endParaRPr>
          </a:p>
          <a:p>
            <a:pPr eaLnBrk="1" hangingPunct="1">
              <a:buFont typeface="Wingdings" pitchFamily="2" charset="2"/>
              <a:buChar char="§"/>
            </a:pPr>
            <a:endParaRPr lang="en-US" altLang="el-GR" sz="2000" i="1" dirty="0">
              <a:solidFill>
                <a:schemeClr val="accent2"/>
              </a:solidFill>
            </a:endParaRPr>
          </a:p>
          <a:p>
            <a:pPr eaLnBrk="1" hangingPunct="1">
              <a:buFont typeface="Wingdings" pitchFamily="2" charset="2"/>
              <a:buChar char="ü"/>
            </a:pPr>
            <a:r>
              <a:rPr lang="en-US" altLang="el-GR" sz="2400" b="1" i="1" dirty="0" err="1">
                <a:solidFill>
                  <a:schemeClr val="accent2"/>
                </a:solidFill>
              </a:rPr>
              <a:t>Lactococcus</a:t>
            </a:r>
            <a:r>
              <a:rPr lang="en-US" altLang="el-GR" sz="2400" b="1" i="1" dirty="0">
                <a:solidFill>
                  <a:schemeClr val="accent2"/>
                </a:solidFill>
              </a:rPr>
              <a:t> </a:t>
            </a:r>
            <a:r>
              <a:rPr lang="en-US" altLang="el-GR" sz="2400" b="1" i="1" dirty="0" err="1">
                <a:solidFill>
                  <a:schemeClr val="accent2"/>
                </a:solidFill>
              </a:rPr>
              <a:t>cremoris</a:t>
            </a:r>
            <a:r>
              <a:rPr lang="en-US" altLang="el-GR" sz="2000" i="1" dirty="0">
                <a:solidFill>
                  <a:schemeClr val="accent2"/>
                </a:solidFill>
              </a:rPr>
              <a:t> </a:t>
            </a:r>
          </a:p>
          <a:p>
            <a:pPr eaLnBrk="1" hangingPunct="1">
              <a:buFont typeface="Wingdings" pitchFamily="2" charset="2"/>
              <a:buChar char="§"/>
            </a:pPr>
            <a:r>
              <a:rPr lang="en-US" altLang="el-GR" sz="2000" dirty="0">
                <a:solidFill>
                  <a:schemeClr val="accent2"/>
                </a:solidFill>
              </a:rPr>
              <a:t>15-30 </a:t>
            </a:r>
            <a:r>
              <a:rPr lang="en-US" altLang="el-GR" sz="2000" dirty="0" err="1">
                <a:solidFill>
                  <a:schemeClr val="accent2"/>
                </a:solidFill>
              </a:rPr>
              <a:t>oC</a:t>
            </a:r>
            <a:r>
              <a:rPr lang="en-US" altLang="el-GR" sz="2000" dirty="0">
                <a:solidFill>
                  <a:schemeClr val="accent2"/>
                </a:solidFill>
              </a:rPr>
              <a:t> </a:t>
            </a:r>
            <a:endParaRPr lang="el-GR" altLang="el-GR" sz="2000" dirty="0">
              <a:solidFill>
                <a:schemeClr val="accent2"/>
              </a:solidFill>
            </a:endParaRPr>
          </a:p>
          <a:p>
            <a:pPr eaLnBrk="1" hangingPunct="1">
              <a:buFont typeface="Wingdings" pitchFamily="2" charset="2"/>
              <a:buChar char="§"/>
            </a:pPr>
            <a:r>
              <a:rPr lang="el-GR" altLang="el-GR" sz="2000" dirty="0">
                <a:solidFill>
                  <a:schemeClr val="accent2"/>
                </a:solidFill>
              </a:rPr>
              <a:t>Κάποια στελέχη του αναπτύσσονται και σε θερμοκρασία ψύξης </a:t>
            </a:r>
          </a:p>
          <a:p>
            <a:pPr eaLnBrk="1" hangingPunct="1">
              <a:buFont typeface="Wingdings" pitchFamily="2" charset="2"/>
              <a:buChar char="§"/>
            </a:pPr>
            <a:r>
              <a:rPr lang="el-GR" altLang="el-GR" sz="2000" dirty="0">
                <a:solidFill>
                  <a:schemeClr val="accent2"/>
                </a:solidFill>
              </a:rPr>
              <a:t>Παράγει τη </a:t>
            </a:r>
            <a:r>
              <a:rPr lang="el-GR" altLang="el-GR" sz="2000" dirty="0" err="1">
                <a:solidFill>
                  <a:schemeClr val="accent2"/>
                </a:solidFill>
              </a:rPr>
              <a:t>διπλοκοκκίνη</a:t>
            </a:r>
            <a:r>
              <a:rPr lang="el-GR" altLang="el-GR" sz="2000" dirty="0">
                <a:solidFill>
                  <a:schemeClr val="accent2"/>
                </a:solidFill>
              </a:rPr>
              <a:t> : ουσία με </a:t>
            </a:r>
            <a:r>
              <a:rPr lang="el-GR" altLang="el-GR" sz="2000" dirty="0" err="1">
                <a:solidFill>
                  <a:schemeClr val="accent2"/>
                </a:solidFill>
              </a:rPr>
              <a:t>αντιμικροβιακή</a:t>
            </a:r>
            <a:r>
              <a:rPr lang="el-GR" altLang="el-GR" sz="2000" dirty="0">
                <a:solidFill>
                  <a:schemeClr val="accent2"/>
                </a:solidFill>
              </a:rPr>
              <a:t> δράση</a:t>
            </a:r>
          </a:p>
          <a:p>
            <a:pPr eaLnBrk="1" hangingPunct="1">
              <a:buFont typeface="Wingdings" pitchFamily="2" charset="2"/>
              <a:buNone/>
            </a:pPr>
            <a:endParaRPr lang="en-US" altLang="el-GR" sz="2000" dirty="0">
              <a:solidFill>
                <a:schemeClr val="accent2"/>
              </a:solidFill>
            </a:endParaRPr>
          </a:p>
          <a:p>
            <a:pPr eaLnBrk="1" hangingPunct="1">
              <a:buFont typeface="Wingdings" pitchFamily="2" charset="2"/>
              <a:buChar char="ü"/>
            </a:pPr>
            <a:r>
              <a:rPr lang="en-US" altLang="el-GR" sz="2400" b="1" i="1" dirty="0" err="1">
                <a:solidFill>
                  <a:schemeClr val="accent2"/>
                </a:solidFill>
              </a:rPr>
              <a:t>Lactococcus</a:t>
            </a:r>
            <a:r>
              <a:rPr lang="en-US" altLang="el-GR" sz="2400" b="1" i="1" dirty="0">
                <a:solidFill>
                  <a:schemeClr val="accent2"/>
                </a:solidFill>
              </a:rPr>
              <a:t> </a:t>
            </a:r>
            <a:r>
              <a:rPr lang="en-US" altLang="el-GR" sz="2400" b="1" i="1" dirty="0" err="1">
                <a:solidFill>
                  <a:schemeClr val="accent2"/>
                </a:solidFill>
              </a:rPr>
              <a:t>lactis</a:t>
            </a:r>
            <a:r>
              <a:rPr lang="en-US" altLang="el-GR" sz="2400" b="1" i="1" dirty="0">
                <a:solidFill>
                  <a:schemeClr val="accent2"/>
                </a:solidFill>
              </a:rPr>
              <a:t> </a:t>
            </a:r>
            <a:r>
              <a:rPr lang="en-US" altLang="el-GR" sz="2400" b="1" i="1" dirty="0" err="1">
                <a:solidFill>
                  <a:schemeClr val="accent2"/>
                </a:solidFill>
              </a:rPr>
              <a:t>diacetylactis</a:t>
            </a:r>
            <a:endParaRPr lang="el-GR" altLang="el-GR" sz="2400" b="1" i="1" dirty="0">
              <a:solidFill>
                <a:schemeClr val="accent2"/>
              </a:solidFill>
            </a:endParaRPr>
          </a:p>
          <a:p>
            <a:pPr eaLnBrk="1" hangingPunct="1">
              <a:buFont typeface="Wingdings" pitchFamily="2" charset="2"/>
              <a:buChar char="§"/>
            </a:pPr>
            <a:r>
              <a:rPr lang="el-GR" altLang="el-GR" sz="2000" dirty="0">
                <a:solidFill>
                  <a:schemeClr val="accent2"/>
                </a:solidFill>
              </a:rPr>
              <a:t>Χρησιμοποιεί τα κιτρικά άλατα και παράγει </a:t>
            </a:r>
            <a:r>
              <a:rPr lang="el-GR" altLang="el-GR" sz="2000" dirty="0" err="1">
                <a:solidFill>
                  <a:schemeClr val="accent2"/>
                </a:solidFill>
              </a:rPr>
              <a:t>πυροσταφυλικό</a:t>
            </a:r>
            <a:r>
              <a:rPr lang="el-GR" altLang="el-GR" sz="2000" dirty="0">
                <a:solidFill>
                  <a:schemeClr val="accent2"/>
                </a:solidFill>
              </a:rPr>
              <a:t> οξύ και από </a:t>
            </a:r>
          </a:p>
          <a:p>
            <a:pPr eaLnBrk="1" hangingPunct="1">
              <a:buFont typeface="Wingdings" pitchFamily="2" charset="2"/>
              <a:buNone/>
            </a:pPr>
            <a:r>
              <a:rPr lang="el-GR" altLang="el-GR" sz="2000" dirty="0">
                <a:solidFill>
                  <a:schemeClr val="accent2"/>
                </a:solidFill>
              </a:rPr>
              <a:t>αυτό </a:t>
            </a:r>
            <a:r>
              <a:rPr lang="el-GR" altLang="el-GR" sz="2000" dirty="0" err="1">
                <a:solidFill>
                  <a:schemeClr val="accent2"/>
                </a:solidFill>
              </a:rPr>
              <a:t>διακετύλιο</a:t>
            </a:r>
            <a:r>
              <a:rPr lang="el-GR" altLang="el-GR" sz="2000" dirty="0">
                <a:solidFill>
                  <a:schemeClr val="accent2"/>
                </a:solidFill>
              </a:rPr>
              <a:t>: </a:t>
            </a:r>
            <a:r>
              <a:rPr lang="el-GR" altLang="el-GR" sz="2000" dirty="0" err="1">
                <a:solidFill>
                  <a:schemeClr val="accent2"/>
                </a:solidFill>
              </a:rPr>
              <a:t>προσίδει</a:t>
            </a:r>
            <a:r>
              <a:rPr lang="el-GR" altLang="el-GR" sz="2000" dirty="0">
                <a:solidFill>
                  <a:schemeClr val="accent2"/>
                </a:solidFill>
              </a:rPr>
              <a:t> γεύση και άρωμα στο βούτυρο, γιαούρτη κ.α</a:t>
            </a:r>
            <a:r>
              <a:rPr lang="el-GR" altLang="el-GR" sz="2000" dirty="0" smtClean="0">
                <a:solidFill>
                  <a:schemeClr val="accent2"/>
                </a:solidFill>
              </a:rPr>
              <a:t>.</a:t>
            </a:r>
            <a:endParaRPr lang="el-GR" altLang="el-GR" sz="2000" dirty="0">
              <a:solidFill>
                <a:schemeClr val="accent2"/>
              </a:solidFill>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2698143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78258928-3F5F-4E73-970E-072F107362B7}" type="slidenum">
              <a:rPr lang="el-GR"/>
              <a:pPr>
                <a:defRPr/>
              </a:pPr>
              <a:t>35</a:t>
            </a:fld>
            <a:endParaRPr lang="el-GR"/>
          </a:p>
        </p:txBody>
      </p:sp>
      <p:sp>
        <p:nvSpPr>
          <p:cNvPr id="39941" name="Text Box 5"/>
          <p:cNvSpPr txBox="1">
            <a:spLocks noChangeArrowheads="1"/>
          </p:cNvSpPr>
          <p:nvPr/>
        </p:nvSpPr>
        <p:spPr bwMode="auto">
          <a:xfrm>
            <a:off x="1187624" y="425451"/>
            <a:ext cx="2738438" cy="434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Γένος</a:t>
            </a:r>
            <a:r>
              <a:rPr lang="en-US" altLang="el-GR" sz="2000" b="1">
                <a:solidFill>
                  <a:schemeClr val="accent2"/>
                </a:solidFill>
              </a:rPr>
              <a:t> </a:t>
            </a:r>
            <a:r>
              <a:rPr lang="en-US" altLang="el-GR" sz="2000" b="1" i="1">
                <a:solidFill>
                  <a:schemeClr val="accent2"/>
                </a:solidFill>
              </a:rPr>
              <a:t>Enterococcus </a:t>
            </a:r>
            <a:endParaRPr lang="el-GR" altLang="el-GR" sz="2000" b="1" i="1">
              <a:solidFill>
                <a:schemeClr val="accent2"/>
              </a:solidFill>
            </a:endParaRPr>
          </a:p>
        </p:txBody>
      </p:sp>
      <p:sp>
        <p:nvSpPr>
          <p:cNvPr id="39942" name="Text Box 6"/>
          <p:cNvSpPr txBox="1">
            <a:spLocks noChangeArrowheads="1"/>
          </p:cNvSpPr>
          <p:nvPr/>
        </p:nvSpPr>
        <p:spPr bwMode="auto">
          <a:xfrm>
            <a:off x="755576" y="1804719"/>
            <a:ext cx="434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400" b="1" i="1" dirty="0" err="1">
                <a:solidFill>
                  <a:schemeClr val="accent2"/>
                </a:solidFill>
              </a:rPr>
              <a:t>E.faecalis</a:t>
            </a:r>
            <a:r>
              <a:rPr lang="en-US" altLang="el-GR" sz="2400" b="1" i="1" dirty="0">
                <a:solidFill>
                  <a:schemeClr val="accent2"/>
                </a:solidFill>
              </a:rPr>
              <a:t>  &amp; E. </a:t>
            </a:r>
            <a:r>
              <a:rPr lang="en-US" altLang="el-GR" sz="2400" b="1" i="1" dirty="0" err="1">
                <a:solidFill>
                  <a:schemeClr val="accent2"/>
                </a:solidFill>
              </a:rPr>
              <a:t>durans</a:t>
            </a:r>
            <a:r>
              <a:rPr lang="en-US" altLang="el-GR" sz="2400" b="1" i="1" dirty="0">
                <a:solidFill>
                  <a:schemeClr val="accent2"/>
                </a:solidFill>
              </a:rPr>
              <a:t> </a:t>
            </a:r>
            <a:endParaRPr lang="el-GR" altLang="el-GR" sz="2400" b="1" i="1" dirty="0">
              <a:solidFill>
                <a:schemeClr val="accent2"/>
              </a:solidFill>
            </a:endParaRPr>
          </a:p>
        </p:txBody>
      </p:sp>
      <p:sp>
        <p:nvSpPr>
          <p:cNvPr id="39943" name="Text Box 7"/>
          <p:cNvSpPr txBox="1">
            <a:spLocks noChangeArrowheads="1"/>
          </p:cNvSpPr>
          <p:nvPr/>
        </p:nvSpPr>
        <p:spPr bwMode="auto">
          <a:xfrm>
            <a:off x="539552" y="3212976"/>
            <a:ext cx="797897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
            </a:pPr>
            <a:r>
              <a:rPr lang="el-GR" altLang="el-GR" sz="2000" dirty="0">
                <a:solidFill>
                  <a:schemeClr val="accent2"/>
                </a:solidFill>
              </a:rPr>
              <a:t>Για ωρίμανση κάποιων ειδών τυριών  (πρωτεολυτική δράση</a:t>
            </a:r>
            <a:r>
              <a:rPr lang="el-GR" altLang="el-GR" sz="2000" dirty="0" smtClean="0">
                <a:solidFill>
                  <a:schemeClr val="accent2"/>
                </a:solidFill>
              </a:rPr>
              <a:t>)</a:t>
            </a:r>
          </a:p>
          <a:p>
            <a:pPr eaLnBrk="1" hangingPunct="1">
              <a:buFont typeface="Wingdings" pitchFamily="2" charset="2"/>
              <a:buChar char="§"/>
            </a:pPr>
            <a:endParaRPr lang="el-GR" altLang="el-GR" sz="2000" dirty="0">
              <a:solidFill>
                <a:schemeClr val="accent2"/>
              </a:solidFill>
            </a:endParaRPr>
          </a:p>
          <a:p>
            <a:pPr eaLnBrk="1" hangingPunct="1">
              <a:buFont typeface="Wingdings" pitchFamily="2" charset="2"/>
              <a:buChar char="§"/>
            </a:pPr>
            <a:r>
              <a:rPr lang="el-GR" altLang="el-GR" sz="2000" dirty="0">
                <a:solidFill>
                  <a:schemeClr val="accent2"/>
                </a:solidFill>
              </a:rPr>
              <a:t>Πιθανόν όμως να είναι και παθογόνα: διχάζονται οι γνώμες ως προς τη </a:t>
            </a:r>
            <a:r>
              <a:rPr lang="el-GR" altLang="el-GR" sz="2000" dirty="0" smtClean="0">
                <a:solidFill>
                  <a:schemeClr val="accent2"/>
                </a:solidFill>
              </a:rPr>
              <a:t>χρήση </a:t>
            </a:r>
            <a:r>
              <a:rPr lang="el-GR" altLang="el-GR" sz="2000" dirty="0">
                <a:solidFill>
                  <a:schemeClr val="accent2"/>
                </a:solidFill>
              </a:rPr>
              <a:t>τους </a:t>
            </a:r>
          </a:p>
        </p:txBody>
      </p:sp>
      <p:sp>
        <p:nvSpPr>
          <p:cNvPr id="8"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35348709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16BF6C15-B52E-4167-B7C9-5C651A95C05D}" type="slidenum">
              <a:rPr lang="el-GR"/>
              <a:pPr>
                <a:defRPr/>
              </a:pPr>
              <a:t>36</a:t>
            </a:fld>
            <a:endParaRPr lang="el-GR"/>
          </a:p>
        </p:txBody>
      </p:sp>
      <p:sp>
        <p:nvSpPr>
          <p:cNvPr id="40965" name="Text Box 5"/>
          <p:cNvSpPr txBox="1">
            <a:spLocks noChangeArrowheads="1"/>
          </p:cNvSpPr>
          <p:nvPr/>
        </p:nvSpPr>
        <p:spPr bwMode="auto">
          <a:xfrm>
            <a:off x="1187624" y="406401"/>
            <a:ext cx="2640012" cy="434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Γένος</a:t>
            </a:r>
            <a:r>
              <a:rPr lang="en-US" altLang="el-GR" sz="2000" b="1">
                <a:solidFill>
                  <a:schemeClr val="accent2"/>
                </a:solidFill>
              </a:rPr>
              <a:t> </a:t>
            </a:r>
            <a:r>
              <a:rPr lang="en-US" altLang="el-GR" sz="2000" b="1" i="1">
                <a:solidFill>
                  <a:schemeClr val="accent2"/>
                </a:solidFill>
              </a:rPr>
              <a:t>Leuconostoc</a:t>
            </a:r>
            <a:r>
              <a:rPr lang="en-US" altLang="el-GR" sz="2000" b="1">
                <a:solidFill>
                  <a:schemeClr val="accent2"/>
                </a:solidFill>
              </a:rPr>
              <a:t> </a:t>
            </a:r>
            <a:endParaRPr lang="el-GR" altLang="el-GR" sz="2000" b="1">
              <a:solidFill>
                <a:schemeClr val="accent2"/>
              </a:solidFill>
            </a:endParaRPr>
          </a:p>
        </p:txBody>
      </p:sp>
      <p:sp>
        <p:nvSpPr>
          <p:cNvPr id="40966" name="Text Box 6"/>
          <p:cNvSpPr txBox="1">
            <a:spLocks noChangeArrowheads="1"/>
          </p:cNvSpPr>
          <p:nvPr/>
        </p:nvSpPr>
        <p:spPr bwMode="auto">
          <a:xfrm>
            <a:off x="598488" y="1196975"/>
            <a:ext cx="4364143"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ü"/>
            </a:pPr>
            <a:r>
              <a:rPr lang="en-US" altLang="el-GR" sz="2400" b="1" i="1" dirty="0">
                <a:solidFill>
                  <a:schemeClr val="accent2"/>
                </a:solidFill>
              </a:rPr>
              <a:t>L. </a:t>
            </a:r>
            <a:r>
              <a:rPr lang="en-US" altLang="el-GR" sz="2400" b="1" i="1" dirty="0" err="1">
                <a:solidFill>
                  <a:schemeClr val="accent2"/>
                </a:solidFill>
              </a:rPr>
              <a:t>mesenteroides</a:t>
            </a:r>
            <a:endParaRPr lang="en-US" altLang="el-GR" sz="2400" b="1" i="1" dirty="0">
              <a:solidFill>
                <a:schemeClr val="accent2"/>
              </a:solidFill>
            </a:endParaRPr>
          </a:p>
          <a:p>
            <a:pPr eaLnBrk="1" hangingPunct="1">
              <a:buFont typeface="Wingdings" pitchFamily="2" charset="2"/>
              <a:buChar char="§"/>
            </a:pPr>
            <a:r>
              <a:rPr lang="el-GR" altLang="el-GR" sz="2000" dirty="0">
                <a:solidFill>
                  <a:schemeClr val="accent2"/>
                </a:solidFill>
              </a:rPr>
              <a:t>Ζυμώνει τη λακτόζη προς γαλακτικό</a:t>
            </a:r>
            <a:endParaRPr lang="en-US" altLang="el-GR" sz="2000" dirty="0">
              <a:solidFill>
                <a:schemeClr val="accent2"/>
              </a:solidFill>
            </a:endParaRPr>
          </a:p>
          <a:p>
            <a:pPr eaLnBrk="1" hangingPunct="1">
              <a:buFont typeface="Wingdings" pitchFamily="2" charset="2"/>
              <a:buNone/>
            </a:pPr>
            <a:r>
              <a:rPr lang="el-GR" altLang="el-GR" sz="2000" dirty="0">
                <a:solidFill>
                  <a:schemeClr val="accent2"/>
                </a:solidFill>
              </a:rPr>
              <a:t> οξύ και </a:t>
            </a:r>
            <a:r>
              <a:rPr lang="en-US" altLang="el-GR" sz="2000" dirty="0">
                <a:solidFill>
                  <a:schemeClr val="accent2"/>
                </a:solidFill>
              </a:rPr>
              <a:t>CO</a:t>
            </a:r>
            <a:r>
              <a:rPr lang="en-US" altLang="el-GR" sz="1400" dirty="0">
                <a:solidFill>
                  <a:schemeClr val="accent2"/>
                </a:solidFill>
              </a:rPr>
              <a:t>2</a:t>
            </a:r>
          </a:p>
          <a:p>
            <a:pPr eaLnBrk="1" hangingPunct="1">
              <a:buFont typeface="Wingdings" pitchFamily="2" charset="2"/>
              <a:buChar char="§"/>
            </a:pPr>
            <a:r>
              <a:rPr lang="el-GR" altLang="el-GR" sz="2000" dirty="0">
                <a:solidFill>
                  <a:schemeClr val="accent2"/>
                </a:solidFill>
              </a:rPr>
              <a:t>Κάποια είδη παράγουν </a:t>
            </a:r>
            <a:r>
              <a:rPr lang="el-GR" altLang="el-GR" sz="2000" dirty="0" err="1">
                <a:solidFill>
                  <a:schemeClr val="accent2"/>
                </a:solidFill>
              </a:rPr>
              <a:t>δεξτράνη</a:t>
            </a:r>
            <a:endParaRPr lang="en-US" altLang="el-GR" sz="2000" dirty="0">
              <a:solidFill>
                <a:schemeClr val="accent2"/>
              </a:solidFill>
            </a:endParaRPr>
          </a:p>
          <a:p>
            <a:pPr eaLnBrk="1" hangingPunct="1">
              <a:buFont typeface="Wingdings" pitchFamily="2" charset="2"/>
              <a:buNone/>
            </a:pPr>
            <a:r>
              <a:rPr lang="el-GR" altLang="el-GR" sz="2000" dirty="0">
                <a:solidFill>
                  <a:schemeClr val="accent2"/>
                </a:solidFill>
              </a:rPr>
              <a:t> (σταθεροποιητής)</a:t>
            </a:r>
          </a:p>
          <a:p>
            <a:pPr eaLnBrk="1" hangingPunct="1">
              <a:buFont typeface="Wingdings" pitchFamily="2" charset="2"/>
              <a:buChar char="§"/>
            </a:pPr>
            <a:r>
              <a:rPr lang="el-GR" altLang="el-GR" sz="2000" dirty="0">
                <a:solidFill>
                  <a:schemeClr val="accent2"/>
                </a:solidFill>
              </a:rPr>
              <a:t>10-37 </a:t>
            </a:r>
            <a:r>
              <a:rPr lang="en-US" altLang="el-GR" sz="2000" dirty="0" err="1">
                <a:solidFill>
                  <a:schemeClr val="accent2"/>
                </a:solidFill>
              </a:rPr>
              <a:t>oC</a:t>
            </a:r>
            <a:r>
              <a:rPr lang="en-US" altLang="el-GR" sz="2000" dirty="0">
                <a:solidFill>
                  <a:schemeClr val="accent2"/>
                </a:solidFill>
              </a:rPr>
              <a:t> (opt 20-30)</a:t>
            </a:r>
          </a:p>
          <a:p>
            <a:pPr eaLnBrk="1" hangingPunct="1">
              <a:buFont typeface="Wingdings" pitchFamily="2" charset="2"/>
              <a:buChar char="§"/>
            </a:pPr>
            <a:endParaRPr lang="en-US" altLang="el-GR" sz="2000" dirty="0">
              <a:solidFill>
                <a:schemeClr val="accent2"/>
              </a:solidFill>
            </a:endParaRPr>
          </a:p>
          <a:p>
            <a:pPr eaLnBrk="1" hangingPunct="1">
              <a:buFont typeface="Wingdings" pitchFamily="2" charset="2"/>
              <a:buChar char="ü"/>
            </a:pPr>
            <a:r>
              <a:rPr lang="en-US" altLang="el-GR" sz="2400" b="1" i="1" dirty="0">
                <a:solidFill>
                  <a:schemeClr val="accent2"/>
                </a:solidFill>
              </a:rPr>
              <a:t>L. </a:t>
            </a:r>
            <a:r>
              <a:rPr lang="en-US" altLang="el-GR" sz="2400" b="1" i="1" dirty="0" err="1">
                <a:solidFill>
                  <a:schemeClr val="accent2"/>
                </a:solidFill>
              </a:rPr>
              <a:t>dextranicum</a:t>
            </a:r>
            <a:endParaRPr lang="en-US" altLang="el-GR" sz="2400" b="1" i="1" dirty="0">
              <a:solidFill>
                <a:schemeClr val="accent2"/>
              </a:solidFill>
            </a:endParaRPr>
          </a:p>
          <a:p>
            <a:pPr eaLnBrk="1" hangingPunct="1">
              <a:buFont typeface="Wingdings" pitchFamily="2" charset="2"/>
              <a:buChar char="§"/>
            </a:pPr>
            <a:r>
              <a:rPr lang="el-GR" altLang="el-GR" sz="2000" dirty="0">
                <a:solidFill>
                  <a:schemeClr val="accent2"/>
                </a:solidFill>
              </a:rPr>
              <a:t>Όμοιος με τον προηγούμενο</a:t>
            </a:r>
          </a:p>
          <a:p>
            <a:pPr eaLnBrk="1" hangingPunct="1">
              <a:buFont typeface="Wingdings" pitchFamily="2" charset="2"/>
              <a:buChar char="§"/>
            </a:pPr>
            <a:r>
              <a:rPr lang="el-GR" altLang="el-GR" sz="2000" dirty="0">
                <a:solidFill>
                  <a:schemeClr val="accent2"/>
                </a:solidFill>
              </a:rPr>
              <a:t>Παράγει </a:t>
            </a:r>
            <a:r>
              <a:rPr lang="el-GR" altLang="el-GR" sz="2000" dirty="0" err="1">
                <a:solidFill>
                  <a:schemeClr val="accent2"/>
                </a:solidFill>
              </a:rPr>
              <a:t>δεξτράνη</a:t>
            </a:r>
            <a:r>
              <a:rPr lang="el-GR" altLang="el-GR" sz="2000" dirty="0">
                <a:solidFill>
                  <a:schemeClr val="accent2"/>
                </a:solidFill>
              </a:rPr>
              <a:t> και σακχαρόζη </a:t>
            </a:r>
          </a:p>
          <a:p>
            <a:pPr eaLnBrk="1" hangingPunct="1">
              <a:buFont typeface="Wingdings" pitchFamily="2" charset="2"/>
              <a:buNone/>
            </a:pPr>
            <a:endParaRPr lang="en-US" altLang="el-GR" sz="2000" dirty="0">
              <a:solidFill>
                <a:schemeClr val="accent2"/>
              </a:solidFill>
            </a:endParaRPr>
          </a:p>
          <a:p>
            <a:pPr eaLnBrk="1" hangingPunct="1">
              <a:buFont typeface="Wingdings" pitchFamily="2" charset="2"/>
              <a:buChar char="ü"/>
            </a:pPr>
            <a:r>
              <a:rPr lang="en-US" altLang="el-GR" sz="2400" b="1" i="1" dirty="0">
                <a:solidFill>
                  <a:schemeClr val="accent2"/>
                </a:solidFill>
              </a:rPr>
              <a:t>L. </a:t>
            </a:r>
            <a:r>
              <a:rPr lang="en-US" altLang="el-GR" sz="2400" b="1" i="1" dirty="0" err="1">
                <a:solidFill>
                  <a:schemeClr val="accent2"/>
                </a:solidFill>
              </a:rPr>
              <a:t>cremoris</a:t>
            </a:r>
            <a:endParaRPr lang="el-GR" altLang="el-GR" sz="2400" b="1" i="1" dirty="0">
              <a:solidFill>
                <a:schemeClr val="accent2"/>
              </a:solidFill>
            </a:endParaRPr>
          </a:p>
          <a:p>
            <a:pPr eaLnBrk="1" hangingPunct="1">
              <a:buFont typeface="Wingdings" pitchFamily="2" charset="2"/>
              <a:buChar char="§"/>
            </a:pPr>
            <a:r>
              <a:rPr lang="el-GR" altLang="el-GR" sz="2000" dirty="0">
                <a:solidFill>
                  <a:schemeClr val="accent2"/>
                </a:solidFill>
              </a:rPr>
              <a:t>Παραγωγή τυριού </a:t>
            </a:r>
            <a:r>
              <a:rPr lang="en-US" altLang="el-GR" sz="2000" dirty="0">
                <a:solidFill>
                  <a:schemeClr val="accent2"/>
                </a:solidFill>
              </a:rPr>
              <a:t>Cottage, </a:t>
            </a:r>
            <a:r>
              <a:rPr lang="el-GR" altLang="el-GR" sz="2000" dirty="0">
                <a:solidFill>
                  <a:schemeClr val="accent2"/>
                </a:solidFill>
              </a:rPr>
              <a:t>τυριού </a:t>
            </a:r>
            <a:endParaRPr lang="en-US" altLang="el-GR" sz="2000" dirty="0">
              <a:solidFill>
                <a:schemeClr val="accent2"/>
              </a:solidFill>
            </a:endParaRPr>
          </a:p>
          <a:p>
            <a:pPr eaLnBrk="1" hangingPunct="1">
              <a:buFont typeface="Wingdings" pitchFamily="2" charset="2"/>
              <a:buNone/>
            </a:pPr>
            <a:r>
              <a:rPr lang="el-GR" altLang="el-GR" sz="2000" dirty="0">
                <a:solidFill>
                  <a:schemeClr val="accent2"/>
                </a:solidFill>
              </a:rPr>
              <a:t>κρέμας, </a:t>
            </a:r>
            <a:r>
              <a:rPr lang="el-GR" altLang="el-GR" sz="2000" dirty="0" err="1">
                <a:solidFill>
                  <a:schemeClr val="accent2"/>
                </a:solidFill>
              </a:rPr>
              <a:t>βούτυρου</a:t>
            </a:r>
            <a:r>
              <a:rPr lang="el-GR" altLang="el-GR" sz="2000" dirty="0">
                <a:solidFill>
                  <a:schemeClr val="accent2"/>
                </a:solidFill>
              </a:rPr>
              <a:t> και </a:t>
            </a:r>
            <a:r>
              <a:rPr lang="el-GR" altLang="el-GR" sz="2000" dirty="0" err="1">
                <a:solidFill>
                  <a:schemeClr val="accent2"/>
                </a:solidFill>
              </a:rPr>
              <a:t>οξυγάλακτος</a:t>
            </a:r>
            <a:r>
              <a:rPr lang="el-GR" altLang="el-GR" sz="2000" dirty="0">
                <a:solidFill>
                  <a:schemeClr val="accent2"/>
                </a:solidFill>
              </a:rPr>
              <a:t> </a:t>
            </a:r>
          </a:p>
          <a:p>
            <a:pPr eaLnBrk="1" hangingPunct="1">
              <a:buFont typeface="Wingdings" pitchFamily="2" charset="2"/>
              <a:buChar char="§"/>
            </a:pPr>
            <a:r>
              <a:rPr lang="el-GR" altLang="el-GR" sz="2000" dirty="0">
                <a:solidFill>
                  <a:schemeClr val="accent2"/>
                </a:solidFill>
              </a:rPr>
              <a:t>Δεν παράγει </a:t>
            </a:r>
            <a:r>
              <a:rPr lang="el-GR" altLang="el-GR" sz="2000" dirty="0" err="1">
                <a:solidFill>
                  <a:schemeClr val="accent2"/>
                </a:solidFill>
              </a:rPr>
              <a:t>δεξτράνη</a:t>
            </a:r>
            <a:r>
              <a:rPr lang="el-GR" altLang="el-GR" sz="2000" dirty="0">
                <a:solidFill>
                  <a:schemeClr val="accent2"/>
                </a:solidFill>
              </a:rPr>
              <a:t> </a:t>
            </a:r>
          </a:p>
          <a:p>
            <a:pPr eaLnBrk="1" hangingPunct="1">
              <a:buFont typeface="Wingdings" pitchFamily="2" charset="2"/>
              <a:buChar char="§"/>
            </a:pPr>
            <a:r>
              <a:rPr lang="el-GR" altLang="el-GR" sz="2000" dirty="0">
                <a:solidFill>
                  <a:schemeClr val="accent2"/>
                </a:solidFill>
              </a:rPr>
              <a:t>10-30 </a:t>
            </a:r>
            <a:r>
              <a:rPr lang="en-US" altLang="el-GR" sz="2000" dirty="0" err="1">
                <a:solidFill>
                  <a:schemeClr val="accent2"/>
                </a:solidFill>
              </a:rPr>
              <a:t>oC</a:t>
            </a:r>
            <a:r>
              <a:rPr lang="en-US" altLang="el-GR" sz="2000" dirty="0">
                <a:solidFill>
                  <a:schemeClr val="accent2"/>
                </a:solidFill>
              </a:rPr>
              <a:t> (opt 18-25</a:t>
            </a:r>
            <a:r>
              <a:rPr lang="en-US" altLang="el-GR" sz="2000" dirty="0" smtClean="0">
                <a:solidFill>
                  <a:schemeClr val="accent2"/>
                </a:solidFill>
              </a:rPr>
              <a:t>)</a:t>
            </a:r>
            <a:endParaRPr lang="en-US" altLang="el-GR" sz="2000" dirty="0">
              <a:solidFill>
                <a:schemeClr val="accent2"/>
              </a:solidFill>
            </a:endParaRPr>
          </a:p>
        </p:txBody>
      </p:sp>
      <p:sp>
        <p:nvSpPr>
          <p:cNvPr id="40967" name="Text Box 7"/>
          <p:cNvSpPr txBox="1">
            <a:spLocks noChangeArrowheads="1"/>
          </p:cNvSpPr>
          <p:nvPr/>
        </p:nvSpPr>
        <p:spPr bwMode="auto">
          <a:xfrm>
            <a:off x="5003800" y="1268413"/>
            <a:ext cx="357505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ü"/>
            </a:pPr>
            <a:r>
              <a:rPr lang="en-US" altLang="el-GR" sz="2400" b="1" i="1" dirty="0">
                <a:solidFill>
                  <a:schemeClr val="accent2"/>
                </a:solidFill>
              </a:rPr>
              <a:t>L. </a:t>
            </a:r>
            <a:r>
              <a:rPr lang="en-US" altLang="el-GR" sz="2400" b="1" i="1" dirty="0" err="1">
                <a:solidFill>
                  <a:schemeClr val="accent2"/>
                </a:solidFill>
              </a:rPr>
              <a:t>paramesenteroides</a:t>
            </a:r>
            <a:endParaRPr lang="en-US" altLang="el-GR" sz="2400" b="1" i="1" dirty="0">
              <a:solidFill>
                <a:schemeClr val="accent2"/>
              </a:solidFill>
            </a:endParaRPr>
          </a:p>
          <a:p>
            <a:pPr eaLnBrk="1" hangingPunct="1">
              <a:buFont typeface="Wingdings" pitchFamily="2" charset="2"/>
              <a:buChar char="§"/>
            </a:pPr>
            <a:r>
              <a:rPr lang="el-GR" altLang="el-GR" sz="2000" dirty="0">
                <a:solidFill>
                  <a:schemeClr val="accent2"/>
                </a:solidFill>
              </a:rPr>
              <a:t>Παραγωγή τυριών </a:t>
            </a:r>
            <a:endParaRPr lang="en-US" altLang="el-GR" sz="2000" dirty="0">
              <a:solidFill>
                <a:schemeClr val="accent2"/>
              </a:solidFill>
            </a:endParaRPr>
          </a:p>
          <a:p>
            <a:pPr eaLnBrk="1" hangingPunct="1">
              <a:buFont typeface="Wingdings" pitchFamily="2" charset="2"/>
              <a:buChar char="§"/>
            </a:pPr>
            <a:r>
              <a:rPr lang="en-US" altLang="el-GR" sz="2000" dirty="0">
                <a:solidFill>
                  <a:schemeClr val="accent2"/>
                </a:solidFill>
              </a:rPr>
              <a:t>Opt 30 </a:t>
            </a:r>
            <a:r>
              <a:rPr lang="en-US" altLang="el-GR" sz="2000" dirty="0" err="1">
                <a:solidFill>
                  <a:schemeClr val="accent2"/>
                </a:solidFill>
              </a:rPr>
              <a:t>oC</a:t>
            </a:r>
            <a:endParaRPr lang="en-US" altLang="el-GR" sz="2000" dirty="0">
              <a:solidFill>
                <a:schemeClr val="accent2"/>
              </a:solidFill>
            </a:endParaRPr>
          </a:p>
          <a:p>
            <a:pPr eaLnBrk="1" hangingPunct="1"/>
            <a:endParaRPr lang="en-US" altLang="el-GR" sz="2000" dirty="0">
              <a:solidFill>
                <a:schemeClr val="accent2"/>
              </a:solidFill>
            </a:endParaRPr>
          </a:p>
          <a:p>
            <a:pPr eaLnBrk="1" hangingPunct="1">
              <a:buFont typeface="Wingdings" pitchFamily="2" charset="2"/>
              <a:buChar char="ü"/>
            </a:pPr>
            <a:r>
              <a:rPr lang="en-US" altLang="el-GR" sz="2400" b="1" i="1" dirty="0">
                <a:solidFill>
                  <a:schemeClr val="accent2"/>
                </a:solidFill>
              </a:rPr>
              <a:t>L. </a:t>
            </a:r>
            <a:r>
              <a:rPr lang="en-US" altLang="el-GR" sz="2400" b="1" i="1" dirty="0" err="1">
                <a:solidFill>
                  <a:schemeClr val="accent2"/>
                </a:solidFill>
              </a:rPr>
              <a:t>lactis</a:t>
            </a:r>
            <a:r>
              <a:rPr lang="en-US" altLang="el-GR" b="1" i="1" dirty="0">
                <a:solidFill>
                  <a:schemeClr val="accent2"/>
                </a:solidFill>
              </a:rPr>
              <a:t> </a:t>
            </a:r>
          </a:p>
          <a:p>
            <a:pPr eaLnBrk="1" hangingPunct="1">
              <a:buFont typeface="Wingdings" pitchFamily="2" charset="2"/>
              <a:buChar char="§"/>
            </a:pPr>
            <a:r>
              <a:rPr lang="el-GR" altLang="el-GR" sz="2000" dirty="0">
                <a:solidFill>
                  <a:schemeClr val="accent2"/>
                </a:solidFill>
              </a:rPr>
              <a:t>Υπάρχει στο γάλα </a:t>
            </a:r>
          </a:p>
          <a:p>
            <a:pPr eaLnBrk="1" hangingPunct="1">
              <a:buFont typeface="Wingdings" pitchFamily="2" charset="2"/>
              <a:buChar char="§"/>
            </a:pPr>
            <a:r>
              <a:rPr lang="el-GR" altLang="el-GR" sz="2000" dirty="0" err="1">
                <a:solidFill>
                  <a:schemeClr val="accent2"/>
                </a:solidFill>
              </a:rPr>
              <a:t>Θερμοάντοχο</a:t>
            </a:r>
            <a:r>
              <a:rPr lang="el-GR" altLang="el-GR" sz="2000" dirty="0">
                <a:solidFill>
                  <a:schemeClr val="accent2"/>
                </a:solidFill>
              </a:rPr>
              <a:t> (60 για 3΄)</a:t>
            </a:r>
          </a:p>
          <a:p>
            <a:pPr eaLnBrk="1" hangingPunct="1">
              <a:buFont typeface="Wingdings" pitchFamily="2" charset="2"/>
              <a:buChar char="§"/>
            </a:pPr>
            <a:r>
              <a:rPr lang="el-GR" altLang="el-GR" sz="2000" dirty="0">
                <a:solidFill>
                  <a:schemeClr val="accent2"/>
                </a:solidFill>
              </a:rPr>
              <a:t>10-40 </a:t>
            </a:r>
            <a:r>
              <a:rPr lang="en-US" altLang="el-GR" sz="2000" dirty="0" err="1">
                <a:solidFill>
                  <a:schemeClr val="accent2"/>
                </a:solidFill>
              </a:rPr>
              <a:t>oC</a:t>
            </a:r>
            <a:r>
              <a:rPr lang="en-US" altLang="el-GR" sz="2000" dirty="0">
                <a:solidFill>
                  <a:schemeClr val="accent2"/>
                </a:solidFill>
              </a:rPr>
              <a:t> (opt 30)</a:t>
            </a:r>
            <a:r>
              <a:rPr lang="el-GR" altLang="el-GR" sz="2000" dirty="0">
                <a:solidFill>
                  <a:schemeClr val="accent2"/>
                </a:solidFill>
              </a:rPr>
              <a:t> </a:t>
            </a:r>
          </a:p>
          <a:p>
            <a:pPr eaLnBrk="1" hangingPunct="1">
              <a:buFont typeface="Wingdings" pitchFamily="2" charset="2"/>
              <a:buChar char="§"/>
            </a:pPr>
            <a:endParaRPr lang="el-GR" altLang="el-GR" sz="2000" dirty="0">
              <a:solidFill>
                <a:schemeClr val="accent2"/>
              </a:solidFill>
            </a:endParaRPr>
          </a:p>
          <a:p>
            <a:pPr eaLnBrk="1" hangingPunct="1"/>
            <a:endParaRPr lang="el-GR" altLang="el-GR" dirty="0"/>
          </a:p>
        </p:txBody>
      </p:sp>
      <p:sp>
        <p:nvSpPr>
          <p:cNvPr id="8"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11748196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0CFE9AA-521A-4F22-AAD9-67FECA18B4D0}" type="slidenum">
              <a:rPr lang="el-GR"/>
              <a:pPr>
                <a:defRPr/>
              </a:pPr>
              <a:t>37</a:t>
            </a:fld>
            <a:endParaRPr lang="el-GR"/>
          </a:p>
        </p:txBody>
      </p:sp>
      <p:sp>
        <p:nvSpPr>
          <p:cNvPr id="41989" name="Text Box 5"/>
          <p:cNvSpPr txBox="1">
            <a:spLocks noChangeArrowheads="1"/>
          </p:cNvSpPr>
          <p:nvPr/>
        </p:nvSpPr>
        <p:spPr bwMode="auto">
          <a:xfrm>
            <a:off x="539750" y="476250"/>
            <a:ext cx="2609850" cy="434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Γένος</a:t>
            </a:r>
            <a:r>
              <a:rPr lang="en-US" altLang="el-GR" sz="2000" b="1">
                <a:solidFill>
                  <a:schemeClr val="accent2"/>
                </a:solidFill>
              </a:rPr>
              <a:t> </a:t>
            </a:r>
            <a:r>
              <a:rPr lang="en-US" altLang="el-GR" sz="2000" b="1" i="1">
                <a:solidFill>
                  <a:schemeClr val="accent2"/>
                </a:solidFill>
              </a:rPr>
              <a:t>Lactobacillus</a:t>
            </a:r>
            <a:endParaRPr lang="el-GR" altLang="el-GR" sz="2000" b="1" i="1">
              <a:solidFill>
                <a:schemeClr val="accent2"/>
              </a:solidFill>
            </a:endParaRPr>
          </a:p>
        </p:txBody>
      </p:sp>
      <p:sp>
        <p:nvSpPr>
          <p:cNvPr id="41990" name="Text Box 6"/>
          <p:cNvSpPr txBox="1">
            <a:spLocks noChangeArrowheads="1"/>
          </p:cNvSpPr>
          <p:nvPr/>
        </p:nvSpPr>
        <p:spPr bwMode="auto">
          <a:xfrm>
            <a:off x="539749" y="1335088"/>
            <a:ext cx="735806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
            </a:pPr>
            <a:r>
              <a:rPr lang="el-GR" altLang="el-GR" sz="2000" dirty="0">
                <a:solidFill>
                  <a:schemeClr val="accent2"/>
                </a:solidFill>
              </a:rPr>
              <a:t>&gt;25 είδη </a:t>
            </a: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Char char="§"/>
            </a:pPr>
            <a:r>
              <a:rPr lang="en-US" altLang="el-GR" sz="2000" dirty="0">
                <a:solidFill>
                  <a:schemeClr val="accent2"/>
                </a:solidFill>
              </a:rPr>
              <a:t>Gram + </a:t>
            </a:r>
            <a:r>
              <a:rPr lang="el-GR" altLang="el-GR" sz="2000" dirty="0">
                <a:solidFill>
                  <a:schemeClr val="accent2"/>
                </a:solidFill>
              </a:rPr>
              <a:t>κόκκοι</a:t>
            </a:r>
          </a:p>
          <a:p>
            <a:pPr eaLnBrk="1" hangingPunct="1">
              <a:buFont typeface="Wingdings" pitchFamily="2" charset="2"/>
              <a:buChar char="§"/>
            </a:pPr>
            <a:r>
              <a:rPr lang="el-GR" altLang="el-GR" sz="2000" dirty="0" err="1">
                <a:solidFill>
                  <a:schemeClr val="accent2"/>
                </a:solidFill>
              </a:rPr>
              <a:t>Ασπορογόνοι</a:t>
            </a:r>
            <a:endParaRPr lang="el-GR" altLang="el-GR" sz="2000" dirty="0">
              <a:solidFill>
                <a:schemeClr val="accent2"/>
              </a:solidFill>
            </a:endParaRPr>
          </a:p>
          <a:p>
            <a:pPr eaLnBrk="1" hangingPunct="1">
              <a:buFont typeface="Wingdings" pitchFamily="2" charset="2"/>
              <a:buChar char="§"/>
            </a:pPr>
            <a:r>
              <a:rPr lang="el-GR" altLang="el-GR" sz="2000" dirty="0">
                <a:solidFill>
                  <a:schemeClr val="accent2"/>
                </a:solidFill>
              </a:rPr>
              <a:t>Ακίνητοι ή κινητοί με </a:t>
            </a:r>
            <a:r>
              <a:rPr lang="el-GR" altLang="el-GR" sz="2000" dirty="0" err="1">
                <a:solidFill>
                  <a:schemeClr val="accent2"/>
                </a:solidFill>
              </a:rPr>
              <a:t>περίτριχες</a:t>
            </a:r>
            <a:r>
              <a:rPr lang="el-GR" altLang="el-GR" sz="2000" dirty="0">
                <a:solidFill>
                  <a:schemeClr val="accent2"/>
                </a:solidFill>
              </a:rPr>
              <a:t> βλεφαρίδες</a:t>
            </a:r>
          </a:p>
          <a:p>
            <a:pPr eaLnBrk="1" hangingPunct="1">
              <a:buFont typeface="Wingdings" pitchFamily="2" charset="2"/>
              <a:buChar char="§"/>
            </a:pPr>
            <a:r>
              <a:rPr lang="el-GR" altLang="el-GR" sz="2000" dirty="0">
                <a:solidFill>
                  <a:schemeClr val="accent2"/>
                </a:solidFill>
              </a:rPr>
              <a:t>Μετά από χρώση με κυανό του μεθυλενίου: </a:t>
            </a:r>
            <a:r>
              <a:rPr lang="el-GR" altLang="el-GR" sz="2000" dirty="0" err="1">
                <a:solidFill>
                  <a:schemeClr val="accent2"/>
                </a:solidFill>
              </a:rPr>
              <a:t>δίπολικά</a:t>
            </a:r>
            <a:r>
              <a:rPr lang="el-GR" altLang="el-GR" sz="2000" dirty="0">
                <a:solidFill>
                  <a:schemeClr val="accent2"/>
                </a:solidFill>
              </a:rPr>
              <a:t> </a:t>
            </a:r>
            <a:r>
              <a:rPr lang="el-GR" altLang="el-GR" sz="2000" dirty="0" err="1">
                <a:solidFill>
                  <a:schemeClr val="accent2"/>
                </a:solidFill>
              </a:rPr>
              <a:t>σωμμάτια</a:t>
            </a:r>
            <a:endParaRPr lang="el-GR" altLang="el-GR" sz="2000" dirty="0">
              <a:solidFill>
                <a:schemeClr val="accent2"/>
              </a:solidFill>
            </a:endParaRPr>
          </a:p>
          <a:p>
            <a:pPr eaLnBrk="1" hangingPunct="1">
              <a:buFont typeface="Wingdings" pitchFamily="2" charset="2"/>
              <a:buChar char="§"/>
            </a:pPr>
            <a:r>
              <a:rPr lang="el-GR" altLang="el-GR" sz="2000" dirty="0">
                <a:solidFill>
                  <a:schemeClr val="accent2"/>
                </a:solidFill>
              </a:rPr>
              <a:t>Αναπτύσσονται ακόμα και όταν το </a:t>
            </a:r>
            <a:r>
              <a:rPr lang="en-US" altLang="el-GR" sz="2000" dirty="0">
                <a:solidFill>
                  <a:schemeClr val="accent2"/>
                </a:solidFill>
              </a:rPr>
              <a:t>pH 4.2-4.4</a:t>
            </a: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Char char="§"/>
            </a:pPr>
            <a:r>
              <a:rPr lang="el-GR" altLang="el-GR" sz="2000" dirty="0" err="1">
                <a:solidFill>
                  <a:schemeClr val="accent2"/>
                </a:solidFill>
              </a:rPr>
              <a:t>Κατάσσονται</a:t>
            </a:r>
            <a:r>
              <a:rPr lang="el-GR" altLang="el-GR" sz="2000" dirty="0">
                <a:solidFill>
                  <a:schemeClr val="accent2"/>
                </a:solidFill>
              </a:rPr>
              <a:t> σε 3 ομάδες:</a:t>
            </a: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Char char="ü"/>
            </a:pPr>
            <a:r>
              <a:rPr lang="el-GR" altLang="el-GR" sz="2000" dirty="0">
                <a:solidFill>
                  <a:schemeClr val="accent2"/>
                </a:solidFill>
              </a:rPr>
              <a:t>Ομάδα Ι : υποχρεωτικά </a:t>
            </a:r>
            <a:r>
              <a:rPr lang="el-GR" altLang="el-GR" sz="2000" dirty="0" err="1">
                <a:solidFill>
                  <a:schemeClr val="accent2"/>
                </a:solidFill>
              </a:rPr>
              <a:t>ομοιοζυμωτικοί</a:t>
            </a:r>
            <a:r>
              <a:rPr lang="el-GR" altLang="el-GR" sz="2000" dirty="0">
                <a:solidFill>
                  <a:schemeClr val="accent2"/>
                </a:solidFill>
              </a:rPr>
              <a:t> </a:t>
            </a:r>
          </a:p>
          <a:p>
            <a:pPr eaLnBrk="1" hangingPunct="1">
              <a:buFont typeface="Wingdings" pitchFamily="2" charset="2"/>
              <a:buChar char="ü"/>
            </a:pPr>
            <a:r>
              <a:rPr lang="el-GR" altLang="el-GR" sz="2000" dirty="0">
                <a:solidFill>
                  <a:schemeClr val="accent2"/>
                </a:solidFill>
              </a:rPr>
              <a:t>Ομάδα ΙΙ: προαιρετικά </a:t>
            </a:r>
            <a:r>
              <a:rPr lang="el-GR" altLang="el-GR" sz="2000" dirty="0" err="1">
                <a:solidFill>
                  <a:schemeClr val="accent2"/>
                </a:solidFill>
              </a:rPr>
              <a:t>ομοιοζυμωτικοί</a:t>
            </a:r>
            <a:endParaRPr lang="el-GR" altLang="el-GR" sz="2000" dirty="0">
              <a:solidFill>
                <a:schemeClr val="accent2"/>
              </a:solidFill>
            </a:endParaRPr>
          </a:p>
          <a:p>
            <a:pPr eaLnBrk="1" hangingPunct="1">
              <a:buFont typeface="Wingdings" pitchFamily="2" charset="2"/>
              <a:buChar char="ü"/>
            </a:pPr>
            <a:r>
              <a:rPr lang="el-GR" altLang="el-GR" sz="2000" dirty="0">
                <a:solidFill>
                  <a:schemeClr val="accent2"/>
                </a:solidFill>
              </a:rPr>
              <a:t>Ομάδα ΙΙΙ: υποχρεωτικά </a:t>
            </a:r>
            <a:r>
              <a:rPr lang="el-GR" altLang="el-GR" sz="2000" dirty="0" err="1">
                <a:solidFill>
                  <a:schemeClr val="accent2"/>
                </a:solidFill>
              </a:rPr>
              <a:t>ετεροζυμωτικοί</a:t>
            </a:r>
            <a:r>
              <a:rPr lang="el-GR" altLang="el-GR" sz="2000" dirty="0">
                <a:solidFill>
                  <a:schemeClr val="accent2"/>
                </a:solidFill>
              </a:rPr>
              <a:t>  </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42831095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4D1B4BFE-4F70-4BCA-85D2-6DF73C3AF278}" type="slidenum">
              <a:rPr lang="el-GR"/>
              <a:pPr>
                <a:defRPr/>
              </a:pPr>
              <a:t>38</a:t>
            </a:fld>
            <a:endParaRPr lang="el-GR"/>
          </a:p>
        </p:txBody>
      </p:sp>
      <p:sp>
        <p:nvSpPr>
          <p:cNvPr id="43013" name="Text Box 5"/>
          <p:cNvSpPr txBox="1">
            <a:spLocks noChangeArrowheads="1"/>
          </p:cNvSpPr>
          <p:nvPr/>
        </p:nvSpPr>
        <p:spPr bwMode="auto">
          <a:xfrm>
            <a:off x="755576" y="333375"/>
            <a:ext cx="4948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ΟΜΑΔΑ Ι </a:t>
            </a:r>
            <a:r>
              <a:rPr lang="el-GR" altLang="el-GR" b="1">
                <a:solidFill>
                  <a:schemeClr val="accent2"/>
                </a:solidFill>
              </a:rPr>
              <a:t>(υποχρεωτικά ομοιοζυμωτικοί)</a:t>
            </a:r>
          </a:p>
        </p:txBody>
      </p:sp>
      <p:sp>
        <p:nvSpPr>
          <p:cNvPr id="43014" name="Text Box 6"/>
          <p:cNvSpPr txBox="1">
            <a:spLocks noChangeArrowheads="1"/>
          </p:cNvSpPr>
          <p:nvPr/>
        </p:nvSpPr>
        <p:spPr bwMode="auto">
          <a:xfrm>
            <a:off x="467544" y="1138093"/>
            <a:ext cx="8208911"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ü"/>
            </a:pPr>
            <a:r>
              <a:rPr lang="en-US" altLang="el-GR" sz="2000" b="1" i="1" dirty="0">
                <a:solidFill>
                  <a:schemeClr val="accent2"/>
                </a:solidFill>
              </a:rPr>
              <a:t>L. </a:t>
            </a:r>
            <a:r>
              <a:rPr lang="en-US" altLang="el-GR" sz="2000" b="1" i="1" dirty="0" err="1">
                <a:solidFill>
                  <a:schemeClr val="accent2"/>
                </a:solidFill>
              </a:rPr>
              <a:t>Lactis</a:t>
            </a:r>
            <a:r>
              <a:rPr lang="el-GR" altLang="el-GR" sz="2000" b="1" i="1" dirty="0">
                <a:solidFill>
                  <a:schemeClr val="accent2"/>
                </a:solidFill>
              </a:rPr>
              <a:t> </a:t>
            </a:r>
          </a:p>
          <a:p>
            <a:pPr eaLnBrk="1" hangingPunct="1">
              <a:buFontTx/>
              <a:buChar char="•"/>
            </a:pPr>
            <a:r>
              <a:rPr lang="el-GR" altLang="el-GR" dirty="0">
                <a:solidFill>
                  <a:schemeClr val="accent2"/>
                </a:solidFill>
              </a:rPr>
              <a:t>Θερμόφιλος(40-43 ο</a:t>
            </a:r>
            <a:r>
              <a:rPr lang="en-US" altLang="el-GR" dirty="0">
                <a:solidFill>
                  <a:schemeClr val="accent2"/>
                </a:solidFill>
              </a:rPr>
              <a:t>C</a:t>
            </a:r>
            <a:r>
              <a:rPr lang="el-GR" altLang="el-GR" dirty="0">
                <a:solidFill>
                  <a:schemeClr val="accent2"/>
                </a:solidFill>
              </a:rPr>
              <a:t>)</a:t>
            </a:r>
          </a:p>
          <a:p>
            <a:pPr eaLnBrk="1" hangingPunct="1">
              <a:buFontTx/>
              <a:buChar char="•"/>
            </a:pPr>
            <a:r>
              <a:rPr lang="el-GR" altLang="el-GR" dirty="0">
                <a:solidFill>
                  <a:schemeClr val="accent2"/>
                </a:solidFill>
              </a:rPr>
              <a:t>Σε συνδυασμό με άλλα για παραγωγή τυριών </a:t>
            </a:r>
            <a:r>
              <a:rPr lang="en-US" altLang="el-GR" dirty="0">
                <a:solidFill>
                  <a:schemeClr val="accent2"/>
                </a:solidFill>
              </a:rPr>
              <a:t>(</a:t>
            </a:r>
            <a:r>
              <a:rPr lang="en-US" altLang="el-GR" dirty="0" err="1">
                <a:solidFill>
                  <a:schemeClr val="accent2"/>
                </a:solidFill>
              </a:rPr>
              <a:t>Emental</a:t>
            </a:r>
            <a:r>
              <a:rPr lang="en-US" altLang="el-GR" dirty="0">
                <a:solidFill>
                  <a:schemeClr val="accent2"/>
                </a:solidFill>
              </a:rPr>
              <a:t>)</a:t>
            </a:r>
            <a:endParaRPr lang="el-GR" altLang="el-GR" dirty="0">
              <a:solidFill>
                <a:schemeClr val="accent2"/>
              </a:solidFill>
            </a:endParaRPr>
          </a:p>
          <a:p>
            <a:pPr eaLnBrk="1" hangingPunct="1">
              <a:buFontTx/>
              <a:buChar char="•"/>
            </a:pPr>
            <a:r>
              <a:rPr lang="el-GR" altLang="el-GR" dirty="0">
                <a:solidFill>
                  <a:schemeClr val="accent2"/>
                </a:solidFill>
              </a:rPr>
              <a:t>Κάποια στελέχη ανταγωνίζονται τον πολλαπλασιασμό </a:t>
            </a:r>
            <a:r>
              <a:rPr lang="el-GR" altLang="el-GR" dirty="0" err="1">
                <a:solidFill>
                  <a:schemeClr val="accent2"/>
                </a:solidFill>
              </a:rPr>
              <a:t>ψυχρότροφων</a:t>
            </a:r>
            <a:r>
              <a:rPr lang="el-GR" altLang="el-GR" dirty="0">
                <a:solidFill>
                  <a:schemeClr val="accent2"/>
                </a:solidFill>
              </a:rPr>
              <a:t> </a:t>
            </a:r>
            <a:endParaRPr lang="en-US" altLang="el-GR" dirty="0">
              <a:solidFill>
                <a:schemeClr val="accent2"/>
              </a:solidFill>
            </a:endParaRPr>
          </a:p>
          <a:p>
            <a:pPr eaLnBrk="1" hangingPunct="1">
              <a:buFont typeface="Wingdings" pitchFamily="2" charset="2"/>
              <a:buChar char="ü"/>
            </a:pPr>
            <a:r>
              <a:rPr lang="en-US" altLang="el-GR" sz="2000" b="1" i="1" dirty="0">
                <a:solidFill>
                  <a:schemeClr val="accent2"/>
                </a:solidFill>
              </a:rPr>
              <a:t>L. </a:t>
            </a:r>
            <a:r>
              <a:rPr lang="en-US" altLang="el-GR" sz="2000" b="1" i="1" dirty="0" err="1">
                <a:solidFill>
                  <a:schemeClr val="accent2"/>
                </a:solidFill>
              </a:rPr>
              <a:t>bulgaricus</a:t>
            </a:r>
            <a:endParaRPr lang="en-US" altLang="el-GR" sz="2000" b="1" i="1" dirty="0">
              <a:solidFill>
                <a:schemeClr val="accent2"/>
              </a:solidFill>
            </a:endParaRPr>
          </a:p>
          <a:p>
            <a:pPr eaLnBrk="1" hangingPunct="1">
              <a:buFontTx/>
              <a:buChar char="•"/>
            </a:pPr>
            <a:r>
              <a:rPr lang="el-GR" altLang="el-GR" dirty="0">
                <a:solidFill>
                  <a:schemeClr val="accent2"/>
                </a:solidFill>
              </a:rPr>
              <a:t>Θερμόφιλος(40-43 ο</a:t>
            </a:r>
            <a:r>
              <a:rPr lang="en-US" altLang="el-GR" dirty="0">
                <a:solidFill>
                  <a:schemeClr val="accent2"/>
                </a:solidFill>
              </a:rPr>
              <a:t>C</a:t>
            </a:r>
            <a:r>
              <a:rPr lang="el-GR" altLang="el-GR" dirty="0">
                <a:solidFill>
                  <a:schemeClr val="accent2"/>
                </a:solidFill>
              </a:rPr>
              <a:t>)</a:t>
            </a:r>
          </a:p>
          <a:p>
            <a:pPr eaLnBrk="1" hangingPunct="1">
              <a:buFontTx/>
              <a:buChar char="•"/>
            </a:pPr>
            <a:r>
              <a:rPr lang="el-GR" altLang="el-GR" dirty="0">
                <a:solidFill>
                  <a:schemeClr val="accent2"/>
                </a:solidFill>
              </a:rPr>
              <a:t>Ο συχνότερα χρησιμοποιούμενος για παραγωγή τυριών και γιαούρτης</a:t>
            </a:r>
          </a:p>
          <a:p>
            <a:pPr eaLnBrk="1" hangingPunct="1">
              <a:buFontTx/>
              <a:buChar char="•"/>
            </a:pPr>
            <a:r>
              <a:rPr lang="el-GR" altLang="el-GR" dirty="0">
                <a:solidFill>
                  <a:schemeClr val="accent2"/>
                </a:solidFill>
              </a:rPr>
              <a:t>Παράγει το αντιβιοτικό </a:t>
            </a:r>
            <a:r>
              <a:rPr lang="el-GR" altLang="el-GR" dirty="0" err="1">
                <a:solidFill>
                  <a:schemeClr val="accent2"/>
                </a:solidFill>
              </a:rPr>
              <a:t>βουλγαρικάνη</a:t>
            </a:r>
            <a:r>
              <a:rPr lang="el-GR" altLang="el-GR" b="1" i="1" dirty="0">
                <a:solidFill>
                  <a:schemeClr val="accent2"/>
                </a:solidFill>
              </a:rPr>
              <a:t> </a:t>
            </a:r>
            <a:endParaRPr lang="en-US" altLang="el-GR" b="1" i="1" dirty="0">
              <a:solidFill>
                <a:schemeClr val="accent2"/>
              </a:solidFill>
            </a:endParaRPr>
          </a:p>
          <a:p>
            <a:pPr eaLnBrk="1" hangingPunct="1">
              <a:buFont typeface="Wingdings" pitchFamily="2" charset="2"/>
              <a:buChar char="ü"/>
            </a:pPr>
            <a:r>
              <a:rPr lang="en-US" altLang="el-GR" sz="2000" b="1" i="1" dirty="0">
                <a:solidFill>
                  <a:schemeClr val="accent2"/>
                </a:solidFill>
              </a:rPr>
              <a:t>L. </a:t>
            </a:r>
            <a:r>
              <a:rPr lang="en-US" altLang="el-GR" sz="2000" b="1" i="1" dirty="0" err="1">
                <a:solidFill>
                  <a:schemeClr val="accent2"/>
                </a:solidFill>
              </a:rPr>
              <a:t>helveticus</a:t>
            </a:r>
            <a:endParaRPr lang="el-GR" altLang="el-GR" sz="2000" b="1" i="1" dirty="0">
              <a:solidFill>
                <a:schemeClr val="accent2"/>
              </a:solidFill>
            </a:endParaRPr>
          </a:p>
          <a:p>
            <a:pPr eaLnBrk="1" hangingPunct="1">
              <a:buFontTx/>
              <a:buChar char="•"/>
            </a:pPr>
            <a:r>
              <a:rPr lang="el-GR" altLang="el-GR" dirty="0">
                <a:solidFill>
                  <a:schemeClr val="accent2"/>
                </a:solidFill>
              </a:rPr>
              <a:t>Θερμόφιλος(42-45 ο</a:t>
            </a:r>
            <a:r>
              <a:rPr lang="en-US" altLang="el-GR" dirty="0">
                <a:solidFill>
                  <a:schemeClr val="accent2"/>
                </a:solidFill>
              </a:rPr>
              <a:t>C</a:t>
            </a:r>
            <a:r>
              <a:rPr lang="el-GR" altLang="el-GR" dirty="0">
                <a:solidFill>
                  <a:schemeClr val="accent2"/>
                </a:solidFill>
              </a:rPr>
              <a:t>)</a:t>
            </a:r>
          </a:p>
          <a:p>
            <a:pPr eaLnBrk="1" hangingPunct="1">
              <a:buFontTx/>
              <a:buChar char="•"/>
            </a:pPr>
            <a:r>
              <a:rPr lang="el-GR" altLang="el-GR" dirty="0">
                <a:solidFill>
                  <a:schemeClr val="accent2"/>
                </a:solidFill>
              </a:rPr>
              <a:t>Παραγωγή τυριών </a:t>
            </a:r>
          </a:p>
          <a:p>
            <a:pPr eaLnBrk="1" hangingPunct="1">
              <a:buFontTx/>
              <a:buChar char="•"/>
            </a:pPr>
            <a:r>
              <a:rPr lang="el-GR" altLang="el-GR" dirty="0">
                <a:solidFill>
                  <a:schemeClr val="accent2"/>
                </a:solidFill>
              </a:rPr>
              <a:t>Παράγει </a:t>
            </a:r>
            <a:r>
              <a:rPr lang="en-US" altLang="el-GR" dirty="0" err="1">
                <a:solidFill>
                  <a:schemeClr val="accent2"/>
                </a:solidFill>
              </a:rPr>
              <a:t>Lactocin</a:t>
            </a:r>
            <a:r>
              <a:rPr lang="en-US" altLang="el-GR" dirty="0">
                <a:solidFill>
                  <a:schemeClr val="accent2"/>
                </a:solidFill>
              </a:rPr>
              <a:t> </a:t>
            </a:r>
            <a:r>
              <a:rPr lang="el-GR" altLang="el-GR" dirty="0">
                <a:solidFill>
                  <a:schemeClr val="accent2"/>
                </a:solidFill>
              </a:rPr>
              <a:t>και </a:t>
            </a:r>
            <a:r>
              <a:rPr lang="en-US" altLang="el-GR" dirty="0" err="1">
                <a:solidFill>
                  <a:schemeClr val="accent2"/>
                </a:solidFill>
              </a:rPr>
              <a:t>Helveticin</a:t>
            </a:r>
            <a:r>
              <a:rPr lang="en-US" altLang="el-GR" dirty="0">
                <a:solidFill>
                  <a:schemeClr val="accent2"/>
                </a:solidFill>
              </a:rPr>
              <a:t>  (</a:t>
            </a:r>
            <a:r>
              <a:rPr lang="el-GR" altLang="el-GR" dirty="0" err="1">
                <a:solidFill>
                  <a:schemeClr val="accent2"/>
                </a:solidFill>
              </a:rPr>
              <a:t>αντιμικροβιακή</a:t>
            </a:r>
            <a:r>
              <a:rPr lang="el-GR" altLang="el-GR" dirty="0">
                <a:solidFill>
                  <a:schemeClr val="accent2"/>
                </a:solidFill>
              </a:rPr>
              <a:t> δράση στον </a:t>
            </a:r>
            <a:r>
              <a:rPr lang="en-US" altLang="el-GR" dirty="0" err="1">
                <a:solidFill>
                  <a:schemeClr val="accent2"/>
                </a:solidFill>
              </a:rPr>
              <a:t>S.aureus</a:t>
            </a:r>
            <a:r>
              <a:rPr lang="en-US" altLang="el-GR" dirty="0">
                <a:solidFill>
                  <a:schemeClr val="accent2"/>
                </a:solidFill>
              </a:rPr>
              <a:t> </a:t>
            </a:r>
            <a:r>
              <a:rPr lang="el-GR" altLang="el-GR" dirty="0">
                <a:solidFill>
                  <a:schemeClr val="accent2"/>
                </a:solidFill>
              </a:rPr>
              <a:t>και κάποιους</a:t>
            </a:r>
          </a:p>
          <a:p>
            <a:pPr eaLnBrk="1" hangingPunct="1"/>
            <a:r>
              <a:rPr lang="el-GR" altLang="el-GR" dirty="0">
                <a:solidFill>
                  <a:schemeClr val="accent2"/>
                </a:solidFill>
              </a:rPr>
              <a:t> </a:t>
            </a:r>
            <a:r>
              <a:rPr lang="el-GR" altLang="el-GR" dirty="0" err="1">
                <a:solidFill>
                  <a:schemeClr val="accent2"/>
                </a:solidFill>
              </a:rPr>
              <a:t>γαλακτοβάκιλλους</a:t>
            </a:r>
            <a:r>
              <a:rPr lang="el-GR" altLang="el-GR" dirty="0">
                <a:solidFill>
                  <a:schemeClr val="accent2"/>
                </a:solidFill>
              </a:rPr>
              <a:t> </a:t>
            </a:r>
            <a:endParaRPr lang="en-US" altLang="el-GR" sz="2000" b="1" i="1" dirty="0">
              <a:solidFill>
                <a:schemeClr val="accent2"/>
              </a:solidFill>
            </a:endParaRPr>
          </a:p>
          <a:p>
            <a:pPr eaLnBrk="1" hangingPunct="1">
              <a:buFont typeface="Wingdings" pitchFamily="2" charset="2"/>
              <a:buChar char="ü"/>
            </a:pPr>
            <a:r>
              <a:rPr lang="en-US" altLang="el-GR" sz="2000" b="1" i="1" dirty="0">
                <a:solidFill>
                  <a:schemeClr val="accent2"/>
                </a:solidFill>
              </a:rPr>
              <a:t>L. </a:t>
            </a:r>
            <a:r>
              <a:rPr lang="en-US" altLang="el-GR" sz="2000" b="1" i="1" dirty="0" err="1">
                <a:solidFill>
                  <a:schemeClr val="accent2"/>
                </a:solidFill>
              </a:rPr>
              <a:t>jugurti</a:t>
            </a:r>
            <a:endParaRPr lang="el-GR" altLang="el-GR" sz="2000" b="1" i="1" dirty="0">
              <a:solidFill>
                <a:schemeClr val="accent2"/>
              </a:solidFill>
            </a:endParaRPr>
          </a:p>
          <a:p>
            <a:pPr eaLnBrk="1" hangingPunct="1">
              <a:buFontTx/>
              <a:buChar char="•"/>
            </a:pPr>
            <a:r>
              <a:rPr lang="el-GR" altLang="el-GR" dirty="0">
                <a:solidFill>
                  <a:schemeClr val="accent2"/>
                </a:solidFill>
              </a:rPr>
              <a:t>Παραγωγή γιαούρτης </a:t>
            </a:r>
            <a:endParaRPr lang="en-US" altLang="el-GR" dirty="0">
              <a:solidFill>
                <a:schemeClr val="accent2"/>
              </a:solidFill>
            </a:endParaRPr>
          </a:p>
          <a:p>
            <a:pPr eaLnBrk="1" hangingPunct="1">
              <a:buFont typeface="Wingdings" pitchFamily="2" charset="2"/>
              <a:buChar char="ü"/>
            </a:pPr>
            <a:r>
              <a:rPr lang="en-US" altLang="el-GR" sz="2000" b="1" i="1" dirty="0">
                <a:solidFill>
                  <a:schemeClr val="accent2"/>
                </a:solidFill>
              </a:rPr>
              <a:t>L. </a:t>
            </a:r>
            <a:r>
              <a:rPr lang="en-US" altLang="el-GR" sz="2000" b="1" i="1" dirty="0" smtClean="0">
                <a:solidFill>
                  <a:schemeClr val="accent2"/>
                </a:solidFill>
              </a:rPr>
              <a:t>acidophilus</a:t>
            </a:r>
            <a:endParaRPr lang="el-GR" altLang="el-GR" sz="2000" b="1" i="1" dirty="0">
              <a:solidFill>
                <a:schemeClr val="accent2"/>
              </a:solidFill>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13291761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4BE2092C-7C2D-40CB-913A-6C0B9BB22DFC}" type="slidenum">
              <a:rPr lang="el-GR"/>
              <a:pPr>
                <a:defRPr/>
              </a:pPr>
              <a:t>39</a:t>
            </a:fld>
            <a:endParaRPr lang="el-GR"/>
          </a:p>
        </p:txBody>
      </p:sp>
      <p:sp>
        <p:nvSpPr>
          <p:cNvPr id="44037" name="Rectangle 5"/>
          <p:cNvSpPr>
            <a:spLocks noChangeArrowheads="1"/>
          </p:cNvSpPr>
          <p:nvPr/>
        </p:nvSpPr>
        <p:spPr bwMode="auto">
          <a:xfrm>
            <a:off x="468313" y="549275"/>
            <a:ext cx="8208143"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ü"/>
            </a:pPr>
            <a:r>
              <a:rPr lang="en-US" altLang="el-GR" sz="2400" b="1" i="1" dirty="0">
                <a:solidFill>
                  <a:schemeClr val="accent2"/>
                </a:solidFill>
              </a:rPr>
              <a:t>L. acidophilus</a:t>
            </a:r>
            <a:r>
              <a:rPr lang="en-US" altLang="el-GR" b="1" i="1" dirty="0">
                <a:solidFill>
                  <a:schemeClr val="accent2"/>
                </a:solidFill>
              </a:rPr>
              <a:t> </a:t>
            </a:r>
            <a:r>
              <a:rPr lang="el-GR" altLang="el-GR" b="1" i="1" dirty="0">
                <a:solidFill>
                  <a:schemeClr val="accent2"/>
                </a:solidFill>
              </a:rPr>
              <a:t>………….</a:t>
            </a:r>
          </a:p>
          <a:p>
            <a:pPr eaLnBrk="1" hangingPunct="1">
              <a:buFont typeface="Wingdings" pitchFamily="2" charset="2"/>
              <a:buNone/>
            </a:pPr>
            <a:endParaRPr lang="el-GR" altLang="el-GR" b="1" i="1" dirty="0">
              <a:solidFill>
                <a:schemeClr val="accent2"/>
              </a:solidFill>
            </a:endParaRPr>
          </a:p>
          <a:p>
            <a:pPr eaLnBrk="1" hangingPunct="1">
              <a:buFontTx/>
              <a:buChar char="•"/>
            </a:pPr>
            <a:r>
              <a:rPr lang="el-GR" altLang="el-GR" sz="2000" dirty="0">
                <a:solidFill>
                  <a:schemeClr val="accent2"/>
                </a:solidFill>
              </a:rPr>
              <a:t>Θερμόφιλος</a:t>
            </a:r>
          </a:p>
          <a:p>
            <a:pPr eaLnBrk="1" hangingPunct="1">
              <a:buFontTx/>
              <a:buChar char="•"/>
            </a:pPr>
            <a:r>
              <a:rPr lang="el-GR" altLang="el-GR" sz="2000" dirty="0">
                <a:solidFill>
                  <a:schemeClr val="accent2"/>
                </a:solidFill>
              </a:rPr>
              <a:t>Παραγωγή </a:t>
            </a:r>
            <a:r>
              <a:rPr lang="el-GR" altLang="el-GR" sz="2000" dirty="0" err="1">
                <a:solidFill>
                  <a:schemeClr val="accent2"/>
                </a:solidFill>
              </a:rPr>
              <a:t>οξυγάλακτος</a:t>
            </a:r>
            <a:r>
              <a:rPr lang="el-GR" altLang="el-GR" sz="2000" dirty="0">
                <a:solidFill>
                  <a:schemeClr val="accent2"/>
                </a:solidFill>
              </a:rPr>
              <a:t> « </a:t>
            </a:r>
            <a:r>
              <a:rPr lang="en-US" altLang="el-GR" sz="2000" dirty="0">
                <a:solidFill>
                  <a:schemeClr val="accent2"/>
                </a:solidFill>
              </a:rPr>
              <a:t>acidophilus milk</a:t>
            </a:r>
            <a:r>
              <a:rPr lang="el-GR" altLang="el-GR" sz="2000" dirty="0">
                <a:solidFill>
                  <a:schemeClr val="accent2"/>
                </a:solidFill>
              </a:rPr>
              <a:t>» και του </a:t>
            </a:r>
            <a:r>
              <a:rPr lang="en-US" altLang="el-GR" sz="2000" dirty="0">
                <a:solidFill>
                  <a:schemeClr val="accent2"/>
                </a:solidFill>
              </a:rPr>
              <a:t>Kefir </a:t>
            </a:r>
            <a:endParaRPr lang="el-GR" altLang="el-GR" sz="2000" dirty="0">
              <a:solidFill>
                <a:schemeClr val="accent2"/>
              </a:solidFill>
            </a:endParaRPr>
          </a:p>
          <a:p>
            <a:pPr eaLnBrk="1" hangingPunct="1">
              <a:buFontTx/>
              <a:buChar char="•"/>
            </a:pPr>
            <a:r>
              <a:rPr lang="el-GR" altLang="el-GR" sz="2000" dirty="0">
                <a:solidFill>
                  <a:schemeClr val="accent2"/>
                </a:solidFill>
              </a:rPr>
              <a:t>κυρίαρχο είδος της χλωρίδας του εντέρου του ανθρώπου </a:t>
            </a:r>
          </a:p>
          <a:p>
            <a:pPr eaLnBrk="1" hangingPunct="1">
              <a:buFontTx/>
              <a:buChar char="•"/>
            </a:pPr>
            <a:r>
              <a:rPr lang="el-GR" altLang="el-GR" sz="2000" dirty="0">
                <a:solidFill>
                  <a:schemeClr val="accent2"/>
                </a:solidFill>
              </a:rPr>
              <a:t>Ευεργετική δράση στο έντερο και την υγεία του ανθρώπου </a:t>
            </a:r>
          </a:p>
          <a:p>
            <a:pPr eaLnBrk="1" hangingPunct="1">
              <a:buFontTx/>
              <a:buChar char="•"/>
            </a:pPr>
            <a:r>
              <a:rPr lang="el-GR" altLang="el-GR" sz="2000" dirty="0">
                <a:solidFill>
                  <a:schemeClr val="accent2"/>
                </a:solidFill>
              </a:rPr>
              <a:t>Χρησιμοποιείται σε συνδυασμό με το </a:t>
            </a:r>
            <a:r>
              <a:rPr lang="en-US" altLang="el-GR" sz="2000" dirty="0">
                <a:solidFill>
                  <a:schemeClr val="accent2"/>
                </a:solidFill>
              </a:rPr>
              <a:t>Bifidobacterium</a:t>
            </a:r>
            <a:r>
              <a:rPr lang="el-GR" altLang="el-GR" sz="2000" dirty="0">
                <a:solidFill>
                  <a:schemeClr val="accent2"/>
                </a:solidFill>
              </a:rPr>
              <a:t>:</a:t>
            </a:r>
            <a:r>
              <a:rPr lang="el-GR" altLang="el-GR" sz="2000" dirty="0" err="1">
                <a:solidFill>
                  <a:schemeClr val="accent2"/>
                </a:solidFill>
              </a:rPr>
              <a:t>προβιοτικό</a:t>
            </a:r>
            <a:r>
              <a:rPr lang="el-GR" altLang="el-GR" sz="2000" dirty="0">
                <a:solidFill>
                  <a:schemeClr val="accent2"/>
                </a:solidFill>
              </a:rPr>
              <a:t> </a:t>
            </a:r>
            <a:r>
              <a:rPr lang="el-GR" altLang="el-GR" sz="2000" dirty="0">
                <a:solidFill>
                  <a:schemeClr val="accent2"/>
                </a:solidFill>
                <a:sym typeface="Wingdings" pitchFamily="2" charset="2"/>
              </a:rPr>
              <a:t> </a:t>
            </a:r>
            <a:r>
              <a:rPr lang="el-GR" altLang="el-GR" sz="2000" dirty="0">
                <a:solidFill>
                  <a:schemeClr val="accent2"/>
                </a:solidFill>
              </a:rPr>
              <a:t> </a:t>
            </a:r>
          </a:p>
          <a:p>
            <a:pPr eaLnBrk="1" hangingPunct="1"/>
            <a:r>
              <a:rPr lang="el-GR" altLang="el-GR" sz="2000" dirty="0">
                <a:solidFill>
                  <a:schemeClr val="accent2"/>
                </a:solidFill>
              </a:rPr>
              <a:t>Λειτουργικό τρόφιμο</a:t>
            </a:r>
            <a:endParaRPr lang="el-GR" altLang="el-GR" b="1" i="1" dirty="0">
              <a:solidFill>
                <a:schemeClr val="accent2"/>
              </a:solidFill>
            </a:endParaRPr>
          </a:p>
        </p:txBody>
      </p:sp>
      <p:sp>
        <p:nvSpPr>
          <p:cNvPr id="44038" name="Text Box 6"/>
          <p:cNvSpPr txBox="1">
            <a:spLocks noChangeArrowheads="1"/>
          </p:cNvSpPr>
          <p:nvPr/>
        </p:nvSpPr>
        <p:spPr bwMode="auto">
          <a:xfrm>
            <a:off x="468313" y="3140968"/>
            <a:ext cx="8208144" cy="3170099"/>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Η ευεργετική επίδραση στην υγεία ασκείται όταν ο </a:t>
            </a:r>
            <a:r>
              <a:rPr lang="el-GR" altLang="el-GR" sz="2000" dirty="0" err="1">
                <a:solidFill>
                  <a:schemeClr val="accent2"/>
                </a:solidFill>
              </a:rPr>
              <a:t>μο</a:t>
            </a:r>
            <a:r>
              <a:rPr lang="el-GR" altLang="el-GR" sz="2000" dirty="0">
                <a:solidFill>
                  <a:schemeClr val="accent2"/>
                </a:solidFill>
              </a:rPr>
              <a:t> βρίσκεται στα </a:t>
            </a:r>
          </a:p>
          <a:p>
            <a:pPr eaLnBrk="1" hangingPunct="1"/>
            <a:r>
              <a:rPr lang="el-GR" altLang="el-GR" sz="2000" dirty="0">
                <a:solidFill>
                  <a:schemeClr val="accent2"/>
                </a:solidFill>
              </a:rPr>
              <a:t>Γαλακτοκομικά σε πληθυσμούς &gt; 100.000/γρ και αφορά:</a:t>
            </a:r>
          </a:p>
          <a:p>
            <a:pPr eaLnBrk="1" hangingPunct="1"/>
            <a:endParaRPr lang="el-GR" altLang="el-GR" sz="2000" dirty="0">
              <a:solidFill>
                <a:schemeClr val="accent2"/>
              </a:solidFill>
            </a:endParaRPr>
          </a:p>
          <a:p>
            <a:pPr eaLnBrk="1" hangingPunct="1">
              <a:buFontTx/>
              <a:buAutoNum type="arabicPeriod"/>
            </a:pPr>
            <a:r>
              <a:rPr lang="el-GR" altLang="el-GR" sz="2000" dirty="0">
                <a:solidFill>
                  <a:schemeClr val="accent2"/>
                </a:solidFill>
              </a:rPr>
              <a:t>Παράγει </a:t>
            </a:r>
            <a:r>
              <a:rPr lang="el-GR" altLang="el-GR" sz="2000" dirty="0" err="1">
                <a:solidFill>
                  <a:schemeClr val="accent2"/>
                </a:solidFill>
              </a:rPr>
              <a:t>αντιμικροβιακές</a:t>
            </a:r>
            <a:r>
              <a:rPr lang="el-GR" altLang="el-GR" sz="2000" dirty="0">
                <a:solidFill>
                  <a:schemeClr val="accent2"/>
                </a:solidFill>
              </a:rPr>
              <a:t> ουσίες (</a:t>
            </a:r>
            <a:r>
              <a:rPr lang="en-US" altLang="el-GR" sz="2000" dirty="0" err="1">
                <a:solidFill>
                  <a:schemeClr val="accent2"/>
                </a:solidFill>
              </a:rPr>
              <a:t>acidophilin</a:t>
            </a:r>
            <a:r>
              <a:rPr lang="en-US" altLang="el-GR" sz="2000" dirty="0">
                <a:solidFill>
                  <a:schemeClr val="accent2"/>
                </a:solidFill>
              </a:rPr>
              <a:t>, H2O2): </a:t>
            </a:r>
            <a:r>
              <a:rPr lang="el-GR" altLang="el-GR" sz="2000" dirty="0">
                <a:solidFill>
                  <a:schemeClr val="accent2"/>
                </a:solidFill>
              </a:rPr>
              <a:t>ασκεί ανταγωνισμό</a:t>
            </a:r>
          </a:p>
          <a:p>
            <a:pPr eaLnBrk="1" hangingPunct="1"/>
            <a:r>
              <a:rPr lang="el-GR" altLang="el-GR" sz="2000" dirty="0">
                <a:solidFill>
                  <a:schemeClr val="accent2"/>
                </a:solidFill>
              </a:rPr>
              <a:t> στα βακτήρια που προκαλούν εντερίτιδες</a:t>
            </a:r>
          </a:p>
          <a:p>
            <a:pPr eaLnBrk="1" hangingPunct="1">
              <a:buFontTx/>
              <a:buAutoNum type="arabicPeriod" startAt="2"/>
            </a:pPr>
            <a:r>
              <a:rPr lang="el-GR" altLang="el-GR" sz="2000" dirty="0">
                <a:solidFill>
                  <a:schemeClr val="accent2"/>
                </a:solidFill>
              </a:rPr>
              <a:t>Προλαμβάνει τη δυσκοιλιότητα</a:t>
            </a:r>
          </a:p>
          <a:p>
            <a:pPr eaLnBrk="1" hangingPunct="1">
              <a:buFontTx/>
              <a:buAutoNum type="arabicPeriod" startAt="2"/>
            </a:pPr>
            <a:r>
              <a:rPr lang="el-GR" altLang="el-GR" sz="2000" dirty="0">
                <a:solidFill>
                  <a:schemeClr val="accent2"/>
                </a:solidFill>
              </a:rPr>
              <a:t>Αποκαθιστά τη φυσική </a:t>
            </a:r>
            <a:r>
              <a:rPr lang="el-GR" altLang="el-GR" sz="2000" dirty="0" err="1">
                <a:solidFill>
                  <a:schemeClr val="accent2"/>
                </a:solidFill>
              </a:rPr>
              <a:t>μικροχλωρίδα</a:t>
            </a:r>
            <a:r>
              <a:rPr lang="el-GR" altLang="el-GR" sz="2000" dirty="0">
                <a:solidFill>
                  <a:schemeClr val="accent2"/>
                </a:solidFill>
              </a:rPr>
              <a:t> του εντέρου μετά από λήψη </a:t>
            </a:r>
          </a:p>
          <a:p>
            <a:pPr eaLnBrk="1" hangingPunct="1"/>
            <a:r>
              <a:rPr lang="el-GR" altLang="el-GR" sz="2000" dirty="0">
                <a:solidFill>
                  <a:schemeClr val="accent2"/>
                </a:solidFill>
              </a:rPr>
              <a:t>αντιβιοτικών </a:t>
            </a:r>
          </a:p>
          <a:p>
            <a:pPr eaLnBrk="1" hangingPunct="1"/>
            <a:r>
              <a:rPr lang="el-GR" altLang="el-GR" sz="2000" dirty="0">
                <a:solidFill>
                  <a:schemeClr val="accent2"/>
                </a:solidFill>
              </a:rPr>
              <a:t>4.  Μειώνει τη χοληστερόλη του </a:t>
            </a:r>
            <a:r>
              <a:rPr lang="el-GR" altLang="el-GR" sz="2000" dirty="0" smtClean="0">
                <a:solidFill>
                  <a:schemeClr val="accent2"/>
                </a:solidFill>
              </a:rPr>
              <a:t>αίματος</a:t>
            </a:r>
            <a:endParaRPr lang="el-GR" altLang="el-GR" sz="2000" dirty="0">
              <a:solidFill>
                <a:schemeClr val="accent2"/>
              </a:solidFill>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3148684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337667"/>
            <a:ext cx="8229600" cy="2243461"/>
          </a:xfrm>
        </p:spPr>
        <p:txBody>
          <a:bodyPr>
            <a:normAutofit/>
          </a:bodyPr>
          <a:lstStyle/>
          <a:p>
            <a:r>
              <a:rPr lang="el-GR" sz="2800" dirty="0" smtClean="0"/>
              <a:t>Εξοικείωση σπουδαστών με το μικροβιολογικό προφίλ του γάλακτος και την επίδραση τις μικροβιακής χλωρίδας στο γάλα. </a:t>
            </a:r>
          </a:p>
          <a:p>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F6D26D97-B742-4E7E-B0B4-D493E1087708}" type="slidenum">
              <a:rPr lang="el-GR"/>
              <a:pPr>
                <a:defRPr/>
              </a:pPr>
              <a:t>40</a:t>
            </a:fld>
            <a:endParaRPr lang="el-GR"/>
          </a:p>
        </p:txBody>
      </p:sp>
      <p:sp>
        <p:nvSpPr>
          <p:cNvPr id="45061" name="Text Box 5"/>
          <p:cNvSpPr txBox="1">
            <a:spLocks noChangeArrowheads="1"/>
          </p:cNvSpPr>
          <p:nvPr/>
        </p:nvSpPr>
        <p:spPr bwMode="auto">
          <a:xfrm>
            <a:off x="899592" y="333375"/>
            <a:ext cx="4919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ΟΜΑΔΑ Ι</a:t>
            </a:r>
            <a:r>
              <a:rPr lang="en-US" altLang="el-GR" sz="2400" b="1" dirty="0">
                <a:solidFill>
                  <a:schemeClr val="accent2"/>
                </a:solidFill>
              </a:rPr>
              <a:t>I</a:t>
            </a:r>
            <a:r>
              <a:rPr lang="el-GR" altLang="el-GR" sz="2400" b="1" dirty="0">
                <a:solidFill>
                  <a:schemeClr val="accent2"/>
                </a:solidFill>
              </a:rPr>
              <a:t> </a:t>
            </a:r>
            <a:r>
              <a:rPr lang="el-GR" altLang="el-GR" b="1" dirty="0">
                <a:solidFill>
                  <a:schemeClr val="accent2"/>
                </a:solidFill>
              </a:rPr>
              <a:t>(προαιρετικά </a:t>
            </a:r>
            <a:r>
              <a:rPr lang="el-GR" altLang="el-GR" b="1" dirty="0" err="1">
                <a:solidFill>
                  <a:schemeClr val="accent2"/>
                </a:solidFill>
              </a:rPr>
              <a:t>ομοιοζυμωτικοί</a:t>
            </a:r>
            <a:r>
              <a:rPr lang="el-GR" altLang="el-GR" b="1" dirty="0">
                <a:solidFill>
                  <a:schemeClr val="accent2"/>
                </a:solidFill>
              </a:rPr>
              <a:t>)</a:t>
            </a:r>
          </a:p>
        </p:txBody>
      </p:sp>
      <p:sp>
        <p:nvSpPr>
          <p:cNvPr id="45062" name="Text Box 6"/>
          <p:cNvSpPr txBox="1">
            <a:spLocks noChangeArrowheads="1"/>
          </p:cNvSpPr>
          <p:nvPr/>
        </p:nvSpPr>
        <p:spPr bwMode="auto">
          <a:xfrm>
            <a:off x="468313" y="1125538"/>
            <a:ext cx="8146141"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ü"/>
            </a:pPr>
            <a:r>
              <a:rPr lang="en-US" altLang="el-GR" sz="2000" b="1" i="1" dirty="0">
                <a:solidFill>
                  <a:schemeClr val="accent2"/>
                </a:solidFill>
              </a:rPr>
              <a:t>L. </a:t>
            </a:r>
            <a:r>
              <a:rPr lang="en-US" altLang="el-GR" sz="2000" b="1" i="1" dirty="0" err="1">
                <a:solidFill>
                  <a:schemeClr val="accent2"/>
                </a:solidFill>
              </a:rPr>
              <a:t>casei</a:t>
            </a:r>
            <a:r>
              <a:rPr lang="en-US" altLang="el-GR" sz="2000" b="1" i="1" dirty="0">
                <a:solidFill>
                  <a:schemeClr val="accent2"/>
                </a:solidFill>
              </a:rPr>
              <a:t> </a:t>
            </a:r>
          </a:p>
          <a:p>
            <a:pPr eaLnBrk="1" hangingPunct="1">
              <a:buFont typeface="Wingdings" pitchFamily="2" charset="2"/>
              <a:buNone/>
            </a:pPr>
            <a:endParaRPr lang="en-US" altLang="el-GR" sz="2000" b="1" i="1" dirty="0">
              <a:solidFill>
                <a:schemeClr val="accent2"/>
              </a:solidFill>
            </a:endParaRPr>
          </a:p>
          <a:p>
            <a:pPr eaLnBrk="1" hangingPunct="1">
              <a:buFont typeface="Wingdings" pitchFamily="2" charset="2"/>
              <a:buChar char="§"/>
            </a:pPr>
            <a:r>
              <a:rPr lang="el-GR" altLang="el-GR" sz="2000" dirty="0">
                <a:solidFill>
                  <a:schemeClr val="accent2"/>
                </a:solidFill>
              </a:rPr>
              <a:t>Παραγωγή τυριών </a:t>
            </a:r>
          </a:p>
          <a:p>
            <a:pPr eaLnBrk="1" hangingPunct="1">
              <a:buFont typeface="Wingdings" pitchFamily="2" charset="2"/>
              <a:buChar char="§"/>
            </a:pPr>
            <a:r>
              <a:rPr lang="el-GR" altLang="el-GR" sz="2000" dirty="0">
                <a:solidFill>
                  <a:schemeClr val="accent2"/>
                </a:solidFill>
              </a:rPr>
              <a:t>Παραγωγή ειδικού </a:t>
            </a:r>
            <a:r>
              <a:rPr lang="el-GR" altLang="el-GR" sz="2000" dirty="0" err="1">
                <a:solidFill>
                  <a:schemeClr val="accent2"/>
                </a:solidFill>
              </a:rPr>
              <a:t>οξυγάλακτος</a:t>
            </a:r>
            <a:r>
              <a:rPr lang="el-GR" altLang="el-GR" sz="2000" dirty="0">
                <a:solidFill>
                  <a:schemeClr val="accent2"/>
                </a:solidFill>
              </a:rPr>
              <a:t> </a:t>
            </a:r>
          </a:p>
          <a:p>
            <a:pPr eaLnBrk="1" hangingPunct="1">
              <a:buFont typeface="Wingdings" pitchFamily="2" charset="2"/>
              <a:buChar char="§"/>
            </a:pPr>
            <a:r>
              <a:rPr lang="el-GR" altLang="el-GR" sz="2000" dirty="0">
                <a:solidFill>
                  <a:schemeClr val="accent2"/>
                </a:solidFill>
              </a:rPr>
              <a:t>Μέλος της φυσικής </a:t>
            </a:r>
            <a:r>
              <a:rPr lang="el-GR" altLang="el-GR" sz="2000" dirty="0" err="1">
                <a:solidFill>
                  <a:schemeClr val="accent2"/>
                </a:solidFill>
              </a:rPr>
              <a:t>μικροχλωρίδας</a:t>
            </a:r>
            <a:r>
              <a:rPr lang="el-GR" altLang="el-GR" sz="2000" dirty="0">
                <a:solidFill>
                  <a:schemeClr val="accent2"/>
                </a:solidFill>
              </a:rPr>
              <a:t> του εντέρου </a:t>
            </a:r>
          </a:p>
          <a:p>
            <a:pPr eaLnBrk="1" hangingPunct="1">
              <a:buFont typeface="Wingdings" pitchFamily="2" charset="2"/>
              <a:buChar char="§"/>
            </a:pPr>
            <a:r>
              <a:rPr lang="el-GR" altLang="el-GR" sz="2000" dirty="0">
                <a:solidFill>
                  <a:schemeClr val="accent2"/>
                </a:solidFill>
              </a:rPr>
              <a:t>Ενισχύουν το ανοσοποιητικό </a:t>
            </a:r>
          </a:p>
          <a:p>
            <a:pPr eaLnBrk="1" hangingPunct="1">
              <a:buFont typeface="Wingdings" pitchFamily="2" charset="2"/>
              <a:buChar char="§"/>
            </a:pPr>
            <a:r>
              <a:rPr lang="el-GR" altLang="el-GR" sz="2000" dirty="0">
                <a:solidFill>
                  <a:schemeClr val="accent2"/>
                </a:solidFill>
              </a:rPr>
              <a:t>Ανασχετική δράση έναντι κάποιων παθογόνων (</a:t>
            </a:r>
            <a:r>
              <a:rPr lang="en-US" altLang="el-GR" sz="2000" dirty="0">
                <a:solidFill>
                  <a:schemeClr val="accent2"/>
                </a:solidFill>
              </a:rPr>
              <a:t>Salmonella, </a:t>
            </a:r>
            <a:r>
              <a:rPr lang="en-US" altLang="el-GR" sz="2000" dirty="0" err="1">
                <a:solidFill>
                  <a:schemeClr val="accent2"/>
                </a:solidFill>
              </a:rPr>
              <a:t>Shigella</a:t>
            </a:r>
            <a:r>
              <a:rPr lang="en-US" altLang="el-GR" sz="2000" dirty="0">
                <a:solidFill>
                  <a:schemeClr val="accent2"/>
                </a:solidFill>
              </a:rPr>
              <a:t>,</a:t>
            </a:r>
          </a:p>
          <a:p>
            <a:pPr eaLnBrk="1" hangingPunct="1">
              <a:buFont typeface="Wingdings" pitchFamily="2" charset="2"/>
              <a:buNone/>
            </a:pPr>
            <a:r>
              <a:rPr lang="en-US" altLang="el-GR" sz="2000" dirty="0">
                <a:solidFill>
                  <a:schemeClr val="accent2"/>
                </a:solidFill>
              </a:rPr>
              <a:t>Pseudomonas)</a:t>
            </a:r>
          </a:p>
          <a:p>
            <a:pPr eaLnBrk="1" hangingPunct="1">
              <a:buFont typeface="Wingdings" pitchFamily="2" charset="2"/>
              <a:buChar char="§"/>
            </a:pPr>
            <a:r>
              <a:rPr lang="el-GR" altLang="el-GR" sz="2000" dirty="0" err="1">
                <a:solidFill>
                  <a:schemeClr val="accent2"/>
                </a:solidFill>
              </a:rPr>
              <a:t>Ομοιοζυμωτικοί</a:t>
            </a:r>
            <a:r>
              <a:rPr lang="el-GR" altLang="el-GR" sz="2000" dirty="0">
                <a:solidFill>
                  <a:schemeClr val="accent2"/>
                </a:solidFill>
              </a:rPr>
              <a:t>, </a:t>
            </a:r>
            <a:r>
              <a:rPr lang="el-GR" altLang="el-GR" sz="2000" dirty="0" err="1">
                <a:solidFill>
                  <a:schemeClr val="accent2"/>
                </a:solidFill>
              </a:rPr>
              <a:t>ετεροζυμωτικοί</a:t>
            </a:r>
            <a:r>
              <a:rPr lang="el-GR" altLang="el-GR" sz="2000" dirty="0">
                <a:solidFill>
                  <a:schemeClr val="accent2"/>
                </a:solidFill>
              </a:rPr>
              <a:t> </a:t>
            </a:r>
          </a:p>
          <a:p>
            <a:pPr eaLnBrk="1" hangingPunct="1">
              <a:buFont typeface="Wingdings" pitchFamily="2" charset="2"/>
              <a:buChar char="§"/>
            </a:pPr>
            <a:endParaRPr lang="en-US" altLang="el-GR" sz="2000" dirty="0">
              <a:solidFill>
                <a:schemeClr val="accent2"/>
              </a:solidFill>
            </a:endParaRPr>
          </a:p>
          <a:p>
            <a:pPr eaLnBrk="1" hangingPunct="1">
              <a:buFont typeface="Wingdings" pitchFamily="2" charset="2"/>
              <a:buChar char="ü"/>
            </a:pPr>
            <a:r>
              <a:rPr lang="en-US" altLang="el-GR" sz="2000" b="1" i="1" dirty="0">
                <a:solidFill>
                  <a:schemeClr val="accent2"/>
                </a:solidFill>
              </a:rPr>
              <a:t>L. </a:t>
            </a:r>
            <a:r>
              <a:rPr lang="en-US" altLang="el-GR" sz="2000" b="1" i="1" dirty="0" err="1">
                <a:solidFill>
                  <a:schemeClr val="accent2"/>
                </a:solidFill>
              </a:rPr>
              <a:t>plantarum</a:t>
            </a:r>
            <a:r>
              <a:rPr lang="en-US" altLang="el-GR" sz="2000" b="1" i="1" dirty="0">
                <a:solidFill>
                  <a:schemeClr val="accent2"/>
                </a:solidFill>
              </a:rPr>
              <a:t> </a:t>
            </a:r>
            <a:endParaRPr lang="el-GR" altLang="el-GR" sz="2000" b="1" i="1" dirty="0">
              <a:solidFill>
                <a:schemeClr val="accent2"/>
              </a:solidFill>
            </a:endParaRPr>
          </a:p>
          <a:p>
            <a:pPr eaLnBrk="1" hangingPunct="1">
              <a:buFont typeface="Wingdings" pitchFamily="2" charset="2"/>
              <a:buNone/>
            </a:pPr>
            <a:endParaRPr lang="el-GR" altLang="el-GR" sz="2000" b="1" i="1" dirty="0">
              <a:solidFill>
                <a:schemeClr val="accent2"/>
              </a:solidFill>
            </a:endParaRPr>
          </a:p>
          <a:p>
            <a:pPr eaLnBrk="1" hangingPunct="1">
              <a:buFont typeface="Wingdings" pitchFamily="2" charset="2"/>
              <a:buChar char="§"/>
            </a:pPr>
            <a:r>
              <a:rPr lang="el-GR" altLang="el-GR" sz="2000" dirty="0">
                <a:solidFill>
                  <a:schemeClr val="accent2"/>
                </a:solidFill>
              </a:rPr>
              <a:t>Παραγωγή τυριών </a:t>
            </a:r>
          </a:p>
          <a:p>
            <a:pPr eaLnBrk="1" hangingPunct="1">
              <a:buFont typeface="Wingdings" pitchFamily="2" charset="2"/>
              <a:buChar char="§"/>
            </a:pPr>
            <a:r>
              <a:rPr lang="el-GR" altLang="el-GR" sz="2000" dirty="0">
                <a:solidFill>
                  <a:schemeClr val="accent2"/>
                </a:solidFill>
              </a:rPr>
              <a:t>Παράγει την ουσία </a:t>
            </a:r>
            <a:r>
              <a:rPr lang="en-US" altLang="el-GR" sz="2000" dirty="0" err="1">
                <a:solidFill>
                  <a:schemeClr val="accent2"/>
                </a:solidFill>
              </a:rPr>
              <a:t>Plantaricin</a:t>
            </a:r>
            <a:r>
              <a:rPr lang="en-US" altLang="el-GR" sz="2000" dirty="0">
                <a:solidFill>
                  <a:schemeClr val="accent2"/>
                </a:solidFill>
              </a:rPr>
              <a:t>  (A, B, S) </a:t>
            </a:r>
            <a:r>
              <a:rPr lang="el-GR" altLang="el-GR" sz="2000" dirty="0">
                <a:solidFill>
                  <a:schemeClr val="accent2"/>
                </a:solidFill>
              </a:rPr>
              <a:t>η οποία παρεμποδίζει την </a:t>
            </a:r>
          </a:p>
          <a:p>
            <a:pPr eaLnBrk="1" hangingPunct="1">
              <a:buFont typeface="Wingdings" pitchFamily="2" charset="2"/>
              <a:buNone/>
            </a:pPr>
            <a:r>
              <a:rPr lang="el-GR" altLang="el-GR" sz="2000" dirty="0">
                <a:solidFill>
                  <a:schemeClr val="accent2"/>
                </a:solidFill>
              </a:rPr>
              <a:t>ανάπτυξη των θετικών </a:t>
            </a:r>
            <a:r>
              <a:rPr lang="en-US" altLang="el-GR" sz="2000" dirty="0">
                <a:solidFill>
                  <a:schemeClr val="accent2"/>
                </a:solidFill>
              </a:rPr>
              <a:t>Gram+</a:t>
            </a:r>
          </a:p>
          <a:p>
            <a:pPr eaLnBrk="1" hangingPunct="1">
              <a:buFont typeface="Wingdings" pitchFamily="2" charset="2"/>
              <a:buChar char="§"/>
            </a:pPr>
            <a:r>
              <a:rPr lang="en-US" altLang="el-GR" sz="2000" dirty="0">
                <a:solidFill>
                  <a:schemeClr val="accent2"/>
                </a:solidFill>
              </a:rPr>
              <a:t>30-35 </a:t>
            </a:r>
            <a:r>
              <a:rPr lang="en-US" altLang="el-GR" sz="2000" dirty="0" err="1" smtClean="0">
                <a:solidFill>
                  <a:schemeClr val="accent2"/>
                </a:solidFill>
              </a:rPr>
              <a:t>oC</a:t>
            </a:r>
            <a:endParaRPr lang="en-US" altLang="el-GR" sz="2000" dirty="0">
              <a:solidFill>
                <a:schemeClr val="accent2"/>
              </a:solidFill>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41468348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C5F78D7A-217C-41B4-A71B-BE17A85B1B63}" type="slidenum">
              <a:rPr lang="el-GR"/>
              <a:pPr>
                <a:defRPr/>
              </a:pPr>
              <a:t>41</a:t>
            </a:fld>
            <a:endParaRPr lang="el-GR"/>
          </a:p>
        </p:txBody>
      </p:sp>
      <p:sp>
        <p:nvSpPr>
          <p:cNvPr id="46085" name="Text Box 5"/>
          <p:cNvSpPr txBox="1">
            <a:spLocks noChangeArrowheads="1"/>
          </p:cNvSpPr>
          <p:nvPr/>
        </p:nvSpPr>
        <p:spPr bwMode="auto">
          <a:xfrm>
            <a:off x="755650" y="1268413"/>
            <a:ext cx="7848798" cy="234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buFont typeface="Wingdings" pitchFamily="2" charset="2"/>
              <a:buChar char="ü"/>
            </a:pPr>
            <a:r>
              <a:rPr lang="en-US" altLang="el-GR" sz="2000" b="1" i="1" dirty="0">
                <a:solidFill>
                  <a:schemeClr val="accent2"/>
                </a:solidFill>
              </a:rPr>
              <a:t>L. Brevis </a:t>
            </a:r>
            <a:endParaRPr lang="el-GR" altLang="el-GR" sz="2000" b="1" i="1" dirty="0">
              <a:solidFill>
                <a:schemeClr val="accent2"/>
              </a:solidFill>
            </a:endParaRPr>
          </a:p>
          <a:p>
            <a:pPr eaLnBrk="1" hangingPunct="1">
              <a:lnSpc>
                <a:spcPct val="150000"/>
              </a:lnSpc>
              <a:buFont typeface="Wingdings" pitchFamily="2" charset="2"/>
              <a:buNone/>
            </a:pPr>
            <a:endParaRPr lang="el-GR" altLang="el-GR" sz="2000" b="1" i="1" dirty="0">
              <a:solidFill>
                <a:schemeClr val="accent2"/>
              </a:solidFill>
            </a:endParaRPr>
          </a:p>
          <a:p>
            <a:pPr eaLnBrk="1" hangingPunct="1">
              <a:lnSpc>
                <a:spcPct val="150000"/>
              </a:lnSpc>
              <a:buFontTx/>
              <a:buChar char="•"/>
            </a:pPr>
            <a:r>
              <a:rPr lang="en-US" altLang="el-GR" sz="2000" dirty="0">
                <a:solidFill>
                  <a:schemeClr val="accent2"/>
                </a:solidFill>
              </a:rPr>
              <a:t>Kefir</a:t>
            </a:r>
          </a:p>
          <a:p>
            <a:pPr eaLnBrk="1" hangingPunct="1">
              <a:lnSpc>
                <a:spcPct val="150000"/>
              </a:lnSpc>
              <a:buFontTx/>
              <a:buChar char="•"/>
            </a:pPr>
            <a:r>
              <a:rPr lang="el-GR" altLang="el-GR" sz="2000" dirty="0">
                <a:solidFill>
                  <a:schemeClr val="accent2"/>
                </a:solidFill>
              </a:rPr>
              <a:t>Αναπτύσσεται στους 15</a:t>
            </a:r>
            <a:r>
              <a:rPr lang="en-US" altLang="el-GR" sz="2000" dirty="0" err="1">
                <a:solidFill>
                  <a:schemeClr val="accent2"/>
                </a:solidFill>
              </a:rPr>
              <a:t>oC</a:t>
            </a:r>
            <a:r>
              <a:rPr lang="en-US" altLang="el-GR" sz="2000" dirty="0">
                <a:solidFill>
                  <a:schemeClr val="accent2"/>
                </a:solidFill>
              </a:rPr>
              <a:t>, </a:t>
            </a:r>
            <a:r>
              <a:rPr lang="el-GR" altLang="el-GR" sz="2000" dirty="0">
                <a:solidFill>
                  <a:schemeClr val="accent2"/>
                </a:solidFill>
              </a:rPr>
              <a:t>αλλά όχι 45ο</a:t>
            </a:r>
            <a:r>
              <a:rPr lang="en-US" altLang="el-GR" sz="2000" dirty="0">
                <a:solidFill>
                  <a:schemeClr val="accent2"/>
                </a:solidFill>
              </a:rPr>
              <a:t>C</a:t>
            </a:r>
          </a:p>
          <a:p>
            <a:pPr eaLnBrk="1" hangingPunct="1">
              <a:lnSpc>
                <a:spcPct val="150000"/>
              </a:lnSpc>
              <a:buFontTx/>
              <a:buChar char="•"/>
            </a:pPr>
            <a:r>
              <a:rPr lang="el-GR" altLang="el-GR" sz="2000" dirty="0">
                <a:solidFill>
                  <a:schemeClr val="accent2"/>
                </a:solidFill>
              </a:rPr>
              <a:t> </a:t>
            </a:r>
            <a:r>
              <a:rPr lang="en-US" altLang="el-GR" sz="2000" dirty="0">
                <a:solidFill>
                  <a:schemeClr val="accent2"/>
                </a:solidFill>
              </a:rPr>
              <a:t>opt 30-32 </a:t>
            </a:r>
            <a:r>
              <a:rPr lang="en-US" altLang="el-GR" sz="2000" dirty="0" err="1">
                <a:solidFill>
                  <a:schemeClr val="accent2"/>
                </a:solidFill>
              </a:rPr>
              <a:t>oC</a:t>
            </a:r>
            <a:endParaRPr lang="el-GR" altLang="el-GR" sz="2000" dirty="0">
              <a:solidFill>
                <a:schemeClr val="accent2"/>
              </a:solidFill>
            </a:endParaRPr>
          </a:p>
        </p:txBody>
      </p:sp>
      <p:sp>
        <p:nvSpPr>
          <p:cNvPr id="46086" name="Text Box 6"/>
          <p:cNvSpPr txBox="1">
            <a:spLocks noChangeArrowheads="1"/>
          </p:cNvSpPr>
          <p:nvPr/>
        </p:nvSpPr>
        <p:spPr bwMode="auto">
          <a:xfrm>
            <a:off x="899592" y="561975"/>
            <a:ext cx="509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ΟΜΑΔΑ Ι</a:t>
            </a:r>
            <a:r>
              <a:rPr lang="en-US" altLang="el-GR" sz="2400" b="1" dirty="0">
                <a:solidFill>
                  <a:schemeClr val="accent2"/>
                </a:solidFill>
              </a:rPr>
              <a:t>II</a:t>
            </a:r>
            <a:r>
              <a:rPr lang="el-GR" altLang="el-GR" sz="2400" b="1" dirty="0">
                <a:solidFill>
                  <a:schemeClr val="accent2"/>
                </a:solidFill>
              </a:rPr>
              <a:t> </a:t>
            </a:r>
            <a:r>
              <a:rPr lang="en-US" altLang="el-GR" b="1" dirty="0">
                <a:solidFill>
                  <a:schemeClr val="accent2"/>
                </a:solidFill>
              </a:rPr>
              <a:t>(</a:t>
            </a:r>
            <a:r>
              <a:rPr lang="el-GR" altLang="el-GR" b="1" dirty="0">
                <a:solidFill>
                  <a:schemeClr val="accent2"/>
                </a:solidFill>
              </a:rPr>
              <a:t>υποχρεωτικά </a:t>
            </a:r>
            <a:r>
              <a:rPr lang="el-GR" altLang="el-GR" b="1" dirty="0" err="1">
                <a:solidFill>
                  <a:schemeClr val="accent2"/>
                </a:solidFill>
              </a:rPr>
              <a:t>ετεροζυμωτικοί</a:t>
            </a:r>
            <a:r>
              <a:rPr lang="el-GR" altLang="el-GR" b="1" dirty="0">
                <a:solidFill>
                  <a:schemeClr val="accent2"/>
                </a:solidFill>
              </a:rPr>
              <a:t>)</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24325632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8097725F-2531-4A77-8598-71ADE755E001}" type="slidenum">
              <a:rPr lang="el-GR"/>
              <a:pPr>
                <a:defRPr/>
              </a:pPr>
              <a:t>42</a:t>
            </a:fld>
            <a:endParaRPr lang="el-GR"/>
          </a:p>
        </p:txBody>
      </p:sp>
      <p:sp>
        <p:nvSpPr>
          <p:cNvPr id="47109" name="Text Box 5"/>
          <p:cNvSpPr txBox="1">
            <a:spLocks noChangeArrowheads="1"/>
          </p:cNvSpPr>
          <p:nvPr/>
        </p:nvSpPr>
        <p:spPr bwMode="auto">
          <a:xfrm>
            <a:off x="971600" y="549275"/>
            <a:ext cx="3300412" cy="434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Γένος</a:t>
            </a:r>
            <a:r>
              <a:rPr lang="en-US" altLang="el-GR" sz="2000" b="1">
                <a:solidFill>
                  <a:schemeClr val="accent2"/>
                </a:solidFill>
              </a:rPr>
              <a:t> </a:t>
            </a:r>
            <a:r>
              <a:rPr lang="en-US" altLang="el-GR" sz="2000" b="1" i="1">
                <a:solidFill>
                  <a:schemeClr val="accent2"/>
                </a:solidFill>
              </a:rPr>
              <a:t>Propionibacterium</a:t>
            </a:r>
            <a:r>
              <a:rPr lang="en-US" altLang="el-GR" sz="2000" b="1">
                <a:solidFill>
                  <a:schemeClr val="accent2"/>
                </a:solidFill>
              </a:rPr>
              <a:t> </a:t>
            </a:r>
            <a:endParaRPr lang="el-GR" altLang="el-GR" sz="2000" b="1">
              <a:solidFill>
                <a:schemeClr val="accent2"/>
              </a:solidFill>
            </a:endParaRPr>
          </a:p>
        </p:txBody>
      </p:sp>
      <p:sp>
        <p:nvSpPr>
          <p:cNvPr id="47110" name="Text Box 6"/>
          <p:cNvSpPr txBox="1">
            <a:spLocks noChangeArrowheads="1"/>
          </p:cNvSpPr>
          <p:nvPr/>
        </p:nvSpPr>
        <p:spPr bwMode="auto">
          <a:xfrm>
            <a:off x="467545" y="1341438"/>
            <a:ext cx="820891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altLang="el-GR" sz="2000" dirty="0">
                <a:solidFill>
                  <a:schemeClr val="accent2"/>
                </a:solidFill>
              </a:rPr>
              <a:t>Gram + </a:t>
            </a:r>
            <a:endParaRPr lang="el-GR" altLang="el-GR" sz="2000" dirty="0">
              <a:solidFill>
                <a:schemeClr val="accent2"/>
              </a:solidFill>
            </a:endParaRPr>
          </a:p>
          <a:p>
            <a:pPr eaLnBrk="1" hangingPunct="1"/>
            <a:endParaRPr lang="el-GR" altLang="el-GR" sz="2000" dirty="0">
              <a:solidFill>
                <a:schemeClr val="accent2"/>
              </a:solidFill>
            </a:endParaRPr>
          </a:p>
          <a:p>
            <a:pPr eaLnBrk="1" hangingPunct="1">
              <a:buFontTx/>
              <a:buChar char="•"/>
            </a:pPr>
            <a:r>
              <a:rPr lang="el-GR" altLang="el-GR" sz="2000" dirty="0">
                <a:solidFill>
                  <a:schemeClr val="accent2"/>
                </a:solidFill>
              </a:rPr>
              <a:t>Αναερόβια</a:t>
            </a:r>
          </a:p>
          <a:p>
            <a:pPr eaLnBrk="1" hangingPunct="1"/>
            <a:endParaRPr lang="el-GR" altLang="el-GR" sz="2000" dirty="0">
              <a:solidFill>
                <a:schemeClr val="accent2"/>
              </a:solidFill>
            </a:endParaRPr>
          </a:p>
          <a:p>
            <a:pPr eaLnBrk="1" hangingPunct="1">
              <a:buFontTx/>
              <a:buChar char="•"/>
            </a:pPr>
            <a:r>
              <a:rPr lang="el-GR" altLang="el-GR" sz="2000" dirty="0">
                <a:solidFill>
                  <a:schemeClr val="accent2"/>
                </a:solidFill>
              </a:rPr>
              <a:t>Ζυμώνουν λακτόζη και γλυκόζη προς </a:t>
            </a:r>
            <a:r>
              <a:rPr lang="el-GR" altLang="el-GR" sz="2000" dirty="0" err="1">
                <a:solidFill>
                  <a:schemeClr val="accent2"/>
                </a:solidFill>
              </a:rPr>
              <a:t>προπιονικό</a:t>
            </a:r>
            <a:r>
              <a:rPr lang="el-GR" altLang="el-GR" sz="2000" dirty="0">
                <a:solidFill>
                  <a:schemeClr val="accent2"/>
                </a:solidFill>
              </a:rPr>
              <a:t> οξύ κυρίως, οξικό οξύ, </a:t>
            </a:r>
            <a:r>
              <a:rPr lang="en-US" altLang="el-GR" sz="2000" dirty="0">
                <a:solidFill>
                  <a:schemeClr val="accent2"/>
                </a:solidFill>
              </a:rPr>
              <a:t>CO2</a:t>
            </a:r>
            <a:endParaRPr lang="el-GR" altLang="el-GR" sz="2000" dirty="0">
              <a:solidFill>
                <a:schemeClr val="accent2"/>
              </a:solidFill>
            </a:endParaRPr>
          </a:p>
          <a:p>
            <a:pPr eaLnBrk="1" hangingPunct="1"/>
            <a:endParaRPr lang="en-US" altLang="el-GR" sz="2000" dirty="0">
              <a:solidFill>
                <a:schemeClr val="accent2"/>
              </a:solidFill>
            </a:endParaRPr>
          </a:p>
          <a:p>
            <a:pPr eaLnBrk="1" hangingPunct="1">
              <a:buFontTx/>
              <a:buChar char="•"/>
            </a:pPr>
            <a:r>
              <a:rPr lang="el-GR" altLang="el-GR" sz="2000" dirty="0">
                <a:solidFill>
                  <a:schemeClr val="accent2"/>
                </a:solidFill>
              </a:rPr>
              <a:t>Δευτερευόντως παράγει σε μικρές ποσότητες και τα οξέα </a:t>
            </a:r>
            <a:r>
              <a:rPr lang="el-GR" altLang="el-GR" sz="2000" dirty="0" err="1">
                <a:solidFill>
                  <a:schemeClr val="accent2"/>
                </a:solidFill>
              </a:rPr>
              <a:t>ισοβαλεριανικό</a:t>
            </a:r>
            <a:r>
              <a:rPr lang="el-GR" altLang="el-GR" sz="2000" dirty="0">
                <a:solidFill>
                  <a:schemeClr val="accent2"/>
                </a:solidFill>
              </a:rPr>
              <a:t>, </a:t>
            </a:r>
          </a:p>
          <a:p>
            <a:pPr eaLnBrk="1" hangingPunct="1"/>
            <a:r>
              <a:rPr lang="el-GR" altLang="el-GR" sz="2000" dirty="0">
                <a:solidFill>
                  <a:schemeClr val="accent2"/>
                </a:solidFill>
              </a:rPr>
              <a:t>ηλεκτρικό και μυρμηκικό</a:t>
            </a:r>
          </a:p>
          <a:p>
            <a:pPr eaLnBrk="1" hangingPunct="1"/>
            <a:endParaRPr lang="el-GR" altLang="el-GR" sz="2000" dirty="0">
              <a:solidFill>
                <a:schemeClr val="accent2"/>
              </a:solidFill>
            </a:endParaRPr>
          </a:p>
          <a:p>
            <a:pPr eaLnBrk="1" hangingPunct="1"/>
            <a:r>
              <a:rPr lang="en-US" altLang="el-GR" sz="2000" i="1" dirty="0">
                <a:solidFill>
                  <a:schemeClr val="accent2"/>
                </a:solidFill>
              </a:rPr>
              <a:t>P. </a:t>
            </a:r>
            <a:r>
              <a:rPr lang="en-US" altLang="el-GR" sz="2000" i="1" dirty="0" err="1" smtClean="0">
                <a:solidFill>
                  <a:schemeClr val="accent2"/>
                </a:solidFill>
              </a:rPr>
              <a:t>frendenreichii</a:t>
            </a:r>
            <a:endParaRPr lang="en-US" altLang="el-GR" sz="2000" i="1" dirty="0">
              <a:solidFill>
                <a:schemeClr val="accent2"/>
              </a:solidFill>
            </a:endParaRPr>
          </a:p>
          <a:p>
            <a:pPr eaLnBrk="1" hangingPunct="1"/>
            <a:r>
              <a:rPr lang="en-US" altLang="el-GR" sz="2000" i="1" dirty="0">
                <a:solidFill>
                  <a:schemeClr val="accent2"/>
                </a:solidFill>
              </a:rPr>
              <a:t>P. </a:t>
            </a:r>
            <a:r>
              <a:rPr lang="en-US" altLang="el-GR" sz="2000" i="1" dirty="0" err="1">
                <a:solidFill>
                  <a:schemeClr val="accent2"/>
                </a:solidFill>
              </a:rPr>
              <a:t>acici</a:t>
            </a:r>
            <a:r>
              <a:rPr lang="en-US" altLang="el-GR" sz="2000" i="1" dirty="0">
                <a:solidFill>
                  <a:schemeClr val="accent2"/>
                </a:solidFill>
              </a:rPr>
              <a:t>- </a:t>
            </a:r>
            <a:r>
              <a:rPr lang="en-US" altLang="el-GR" sz="2000" i="1" dirty="0" err="1">
                <a:solidFill>
                  <a:schemeClr val="accent2"/>
                </a:solidFill>
              </a:rPr>
              <a:t>propionici</a:t>
            </a:r>
            <a:r>
              <a:rPr lang="en-US" altLang="el-GR" sz="2000" i="1" dirty="0">
                <a:solidFill>
                  <a:schemeClr val="accent2"/>
                </a:solidFill>
              </a:rPr>
              <a:t> </a:t>
            </a:r>
          </a:p>
          <a:p>
            <a:pPr eaLnBrk="1" hangingPunct="1"/>
            <a:endParaRPr lang="en-US" altLang="el-GR" sz="2000" i="1" dirty="0">
              <a:solidFill>
                <a:schemeClr val="accent2"/>
              </a:solidFill>
            </a:endParaRPr>
          </a:p>
          <a:p>
            <a:pPr eaLnBrk="1" hangingPunct="1">
              <a:buFontTx/>
              <a:buChar char="•"/>
            </a:pPr>
            <a:r>
              <a:rPr lang="el-GR" altLang="el-GR" sz="2000" dirty="0">
                <a:solidFill>
                  <a:schemeClr val="accent2"/>
                </a:solidFill>
              </a:rPr>
              <a:t>για παρασκευή τυριών (</a:t>
            </a:r>
            <a:r>
              <a:rPr lang="en-US" altLang="el-GR" sz="2000" dirty="0" err="1">
                <a:solidFill>
                  <a:schemeClr val="accent2"/>
                </a:solidFill>
              </a:rPr>
              <a:t>Emental</a:t>
            </a:r>
            <a:r>
              <a:rPr lang="en-US" altLang="el-GR" sz="2000" dirty="0" smtClean="0">
                <a:solidFill>
                  <a:schemeClr val="accent2"/>
                </a:solidFill>
              </a:rPr>
              <a:t>)</a:t>
            </a:r>
            <a:endParaRPr lang="el-GR" altLang="el-GR" sz="2000" dirty="0">
              <a:solidFill>
                <a:schemeClr val="accent2"/>
              </a:solidFill>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40391217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5ECE70C8-CDB2-437E-B695-DE13FFD498F4}" type="slidenum">
              <a:rPr lang="el-GR"/>
              <a:pPr>
                <a:defRPr/>
              </a:pPr>
              <a:t>43</a:t>
            </a:fld>
            <a:endParaRPr lang="el-GR"/>
          </a:p>
        </p:txBody>
      </p:sp>
      <p:sp>
        <p:nvSpPr>
          <p:cNvPr id="48133" name="Text Box 6"/>
          <p:cNvSpPr txBox="1">
            <a:spLocks noChangeArrowheads="1"/>
          </p:cNvSpPr>
          <p:nvPr/>
        </p:nvSpPr>
        <p:spPr bwMode="auto">
          <a:xfrm>
            <a:off x="899592" y="549275"/>
            <a:ext cx="2905125" cy="434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Γένος</a:t>
            </a:r>
            <a:r>
              <a:rPr lang="en-US" altLang="el-GR" sz="2000" b="1">
                <a:solidFill>
                  <a:schemeClr val="accent2"/>
                </a:solidFill>
              </a:rPr>
              <a:t> </a:t>
            </a:r>
            <a:r>
              <a:rPr lang="en-US" altLang="el-GR" sz="2000" b="1" i="1">
                <a:solidFill>
                  <a:schemeClr val="accent2"/>
                </a:solidFill>
              </a:rPr>
              <a:t>Brevibacterium </a:t>
            </a:r>
            <a:endParaRPr lang="el-GR" altLang="el-GR" sz="2000" b="1" i="1">
              <a:solidFill>
                <a:schemeClr val="accent2"/>
              </a:solidFill>
            </a:endParaRPr>
          </a:p>
        </p:txBody>
      </p:sp>
      <p:sp>
        <p:nvSpPr>
          <p:cNvPr id="48134" name="Text Box 7"/>
          <p:cNvSpPr txBox="1">
            <a:spLocks noChangeArrowheads="1"/>
          </p:cNvSpPr>
          <p:nvPr/>
        </p:nvSpPr>
        <p:spPr bwMode="auto">
          <a:xfrm>
            <a:off x="447675" y="1503363"/>
            <a:ext cx="822878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400" b="1" i="1" dirty="0" err="1">
                <a:solidFill>
                  <a:schemeClr val="accent2"/>
                </a:solidFill>
              </a:rPr>
              <a:t>Brevibacterium</a:t>
            </a:r>
            <a:r>
              <a:rPr lang="en-US" altLang="el-GR" sz="2400" b="1" i="1" dirty="0">
                <a:solidFill>
                  <a:schemeClr val="accent2"/>
                </a:solidFill>
              </a:rPr>
              <a:t> linens</a:t>
            </a:r>
            <a:endParaRPr lang="el-GR" altLang="el-GR" sz="2400" b="1" i="1" dirty="0">
              <a:solidFill>
                <a:schemeClr val="accent2"/>
              </a:solidFill>
            </a:endParaRPr>
          </a:p>
          <a:p>
            <a:pPr eaLnBrk="1" hangingPunct="1"/>
            <a:endParaRPr lang="el-GR" altLang="el-GR" sz="2400" b="1" i="1" dirty="0">
              <a:solidFill>
                <a:schemeClr val="accent2"/>
              </a:solidFill>
            </a:endParaRPr>
          </a:p>
          <a:p>
            <a:pPr eaLnBrk="1" hangingPunct="1"/>
            <a:endParaRPr lang="en-US" altLang="el-GR" sz="2400" b="1" i="1" dirty="0">
              <a:solidFill>
                <a:schemeClr val="accent2"/>
              </a:solidFill>
            </a:endParaRPr>
          </a:p>
          <a:p>
            <a:pPr eaLnBrk="1" hangingPunct="1">
              <a:buFont typeface="Wingdings" pitchFamily="2" charset="2"/>
              <a:buChar char="§"/>
            </a:pPr>
            <a:r>
              <a:rPr lang="el-GR" altLang="el-GR" sz="2000" dirty="0">
                <a:solidFill>
                  <a:schemeClr val="accent2"/>
                </a:solidFill>
              </a:rPr>
              <a:t>Ακίνητο</a:t>
            </a:r>
          </a:p>
          <a:p>
            <a:pPr eaLnBrk="1" hangingPunct="1">
              <a:buFont typeface="Wingdings" pitchFamily="2" charset="2"/>
              <a:buChar char="§"/>
            </a:pPr>
            <a:r>
              <a:rPr lang="el-GR" altLang="el-GR" sz="2000" dirty="0">
                <a:solidFill>
                  <a:schemeClr val="accent2"/>
                </a:solidFill>
              </a:rPr>
              <a:t>Αερόβιο</a:t>
            </a:r>
          </a:p>
          <a:p>
            <a:pPr eaLnBrk="1" hangingPunct="1">
              <a:buFont typeface="Wingdings" pitchFamily="2" charset="2"/>
              <a:buChar char="§"/>
            </a:pPr>
            <a:r>
              <a:rPr lang="el-GR" altLang="el-GR" sz="2000" dirty="0">
                <a:solidFill>
                  <a:schemeClr val="accent2"/>
                </a:solidFill>
              </a:rPr>
              <a:t>20-25 ο</a:t>
            </a:r>
            <a:r>
              <a:rPr lang="en-US" altLang="el-GR" sz="2000" dirty="0">
                <a:solidFill>
                  <a:schemeClr val="accent2"/>
                </a:solidFill>
              </a:rPr>
              <a:t>C</a:t>
            </a:r>
          </a:p>
          <a:p>
            <a:pPr eaLnBrk="1" hangingPunct="1">
              <a:buFont typeface="Wingdings" pitchFamily="2" charset="2"/>
              <a:buChar char="§"/>
            </a:pPr>
            <a:r>
              <a:rPr lang="el-GR" altLang="el-GR" sz="2000" dirty="0">
                <a:solidFill>
                  <a:schemeClr val="accent2"/>
                </a:solidFill>
              </a:rPr>
              <a:t>Παραγωγή μαλακών τυριών (</a:t>
            </a:r>
            <a:r>
              <a:rPr lang="en-US" altLang="el-GR" sz="2000" dirty="0">
                <a:solidFill>
                  <a:schemeClr val="accent2"/>
                </a:solidFill>
              </a:rPr>
              <a:t>Brie)</a:t>
            </a:r>
          </a:p>
          <a:p>
            <a:pPr eaLnBrk="1" hangingPunct="1">
              <a:buFont typeface="Wingdings" pitchFamily="2" charset="2"/>
              <a:buChar char="§"/>
            </a:pPr>
            <a:r>
              <a:rPr lang="el-GR" altLang="el-GR" sz="2000" dirty="0">
                <a:solidFill>
                  <a:schemeClr val="accent2"/>
                </a:solidFill>
              </a:rPr>
              <a:t>Αναπτύσσεται επιφανειακά και δίνει ένα κιτρινωπό χρώμα (πρωτεόλυση)</a:t>
            </a:r>
          </a:p>
          <a:p>
            <a:pPr eaLnBrk="1" hangingPunct="1">
              <a:buFont typeface="Wingdings" pitchFamily="2" charset="2"/>
              <a:buChar char="§"/>
            </a:pPr>
            <a:r>
              <a:rPr lang="el-GR" altLang="el-GR" sz="2000" dirty="0">
                <a:solidFill>
                  <a:schemeClr val="accent2"/>
                </a:solidFill>
              </a:rPr>
              <a:t>Προσδίδει χαρακτηριστικό άρωμα  </a:t>
            </a:r>
            <a:r>
              <a:rPr lang="en-US" altLang="el-GR" sz="2000" dirty="0">
                <a:solidFill>
                  <a:schemeClr val="accent2"/>
                </a:solidFill>
              </a:rPr>
              <a:t> </a:t>
            </a:r>
          </a:p>
          <a:p>
            <a:pPr eaLnBrk="1" hangingPunct="1"/>
            <a:endParaRPr lang="en-US" altLang="el-GR" sz="2000" dirty="0">
              <a:solidFill>
                <a:schemeClr val="accent2"/>
              </a:solidFill>
            </a:endParaRPr>
          </a:p>
          <a:p>
            <a:pPr eaLnBrk="1" hangingPunct="1"/>
            <a:endParaRPr lang="el-GR" altLang="el-GR" sz="2000" dirty="0">
              <a:solidFill>
                <a:schemeClr val="accent2"/>
              </a:solidFill>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5906635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BF8331E2-33E4-4C51-ABB5-D58E075C6212}" type="slidenum">
              <a:rPr lang="el-GR"/>
              <a:pPr>
                <a:defRPr/>
              </a:pPr>
              <a:t>44</a:t>
            </a:fld>
            <a:endParaRPr lang="el-GR"/>
          </a:p>
        </p:txBody>
      </p:sp>
      <p:sp>
        <p:nvSpPr>
          <p:cNvPr id="49157" name="Text Box 6"/>
          <p:cNvSpPr txBox="1">
            <a:spLocks noChangeArrowheads="1"/>
          </p:cNvSpPr>
          <p:nvPr/>
        </p:nvSpPr>
        <p:spPr bwMode="auto">
          <a:xfrm>
            <a:off x="683568" y="549275"/>
            <a:ext cx="2919413" cy="434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Γένος</a:t>
            </a:r>
            <a:r>
              <a:rPr lang="en-US" altLang="el-GR" sz="2000" b="1">
                <a:solidFill>
                  <a:schemeClr val="accent2"/>
                </a:solidFill>
              </a:rPr>
              <a:t> </a:t>
            </a:r>
            <a:r>
              <a:rPr lang="en-US" altLang="el-GR" sz="2000" b="1" i="1">
                <a:solidFill>
                  <a:schemeClr val="accent2"/>
                </a:solidFill>
              </a:rPr>
              <a:t>Bifidobacterium</a:t>
            </a:r>
            <a:endParaRPr lang="el-GR" altLang="el-GR" sz="2000" b="1" i="1">
              <a:solidFill>
                <a:schemeClr val="accent2"/>
              </a:solidFill>
            </a:endParaRPr>
          </a:p>
        </p:txBody>
      </p:sp>
      <p:sp>
        <p:nvSpPr>
          <p:cNvPr id="49158" name="Text Box 7"/>
          <p:cNvSpPr txBox="1">
            <a:spLocks noChangeArrowheads="1"/>
          </p:cNvSpPr>
          <p:nvPr/>
        </p:nvSpPr>
        <p:spPr bwMode="auto">
          <a:xfrm>
            <a:off x="395288" y="980728"/>
            <a:ext cx="8281168"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l-GR" altLang="el-GR" sz="2000" dirty="0" err="1">
                <a:solidFill>
                  <a:schemeClr val="accent2"/>
                </a:solidFill>
              </a:rPr>
              <a:t>Ακτινομύκητες</a:t>
            </a:r>
            <a:r>
              <a:rPr lang="el-GR" altLang="el-GR" sz="2000" dirty="0">
                <a:solidFill>
                  <a:schemeClr val="accent2"/>
                </a:solidFill>
              </a:rPr>
              <a:t> </a:t>
            </a:r>
          </a:p>
          <a:p>
            <a:pPr eaLnBrk="1" hangingPunct="1">
              <a:buFontTx/>
              <a:buChar char="•"/>
            </a:pPr>
            <a:r>
              <a:rPr lang="en-US" altLang="el-GR" sz="2000" dirty="0">
                <a:solidFill>
                  <a:schemeClr val="accent2"/>
                </a:solidFill>
              </a:rPr>
              <a:t>Gram +</a:t>
            </a:r>
          </a:p>
          <a:p>
            <a:pPr eaLnBrk="1" hangingPunct="1">
              <a:buFontTx/>
              <a:buChar char="•"/>
            </a:pPr>
            <a:r>
              <a:rPr lang="el-GR" altLang="el-GR" sz="2000" dirty="0">
                <a:solidFill>
                  <a:schemeClr val="accent2"/>
                </a:solidFill>
              </a:rPr>
              <a:t>Υποχρεωτικά αναερόβια</a:t>
            </a:r>
          </a:p>
          <a:p>
            <a:pPr eaLnBrk="1" hangingPunct="1">
              <a:buFontTx/>
              <a:buChar char="•"/>
            </a:pPr>
            <a:r>
              <a:rPr lang="el-GR" altLang="el-GR" sz="2000" dirty="0">
                <a:solidFill>
                  <a:schemeClr val="accent2"/>
                </a:solidFill>
              </a:rPr>
              <a:t>Παρά το ότι κατά τη ζύμωση των σακχάρων παράγεται γαλακτικό οξύ, </a:t>
            </a:r>
          </a:p>
          <a:p>
            <a:pPr eaLnBrk="1" hangingPunct="1"/>
            <a:r>
              <a:rPr lang="el-GR" altLang="el-GR" sz="2000" dirty="0">
                <a:solidFill>
                  <a:schemeClr val="accent2"/>
                </a:solidFill>
              </a:rPr>
              <a:t>πολλοί δεν κατατάσσουν στα </a:t>
            </a:r>
            <a:r>
              <a:rPr lang="el-GR" altLang="el-GR" sz="2000" dirty="0" err="1">
                <a:solidFill>
                  <a:schemeClr val="accent2"/>
                </a:solidFill>
              </a:rPr>
              <a:t>οξυγαλακτικά</a:t>
            </a:r>
            <a:endParaRPr lang="el-GR" altLang="el-GR" sz="2000" dirty="0">
              <a:solidFill>
                <a:schemeClr val="accent2"/>
              </a:solidFill>
            </a:endParaRPr>
          </a:p>
          <a:p>
            <a:pPr eaLnBrk="1" hangingPunct="1">
              <a:buFontTx/>
              <a:buChar char="•"/>
            </a:pPr>
            <a:r>
              <a:rPr lang="el-GR" altLang="el-GR" sz="2000" dirty="0">
                <a:solidFill>
                  <a:schemeClr val="accent2"/>
                </a:solidFill>
              </a:rPr>
              <a:t>&gt;20 είδη, πολλά από τα οποία αποικούν το έντερο του ανθρώπου από τη </a:t>
            </a:r>
          </a:p>
          <a:p>
            <a:pPr eaLnBrk="1" hangingPunct="1"/>
            <a:r>
              <a:rPr lang="el-GR" altLang="el-GR" sz="2000" dirty="0">
                <a:solidFill>
                  <a:schemeClr val="accent2"/>
                </a:solidFill>
              </a:rPr>
              <a:t>βρεφική ηλικία και συμβάλλουν στην καλή λειτουργία του εντέρου και του </a:t>
            </a:r>
          </a:p>
          <a:p>
            <a:pPr eaLnBrk="1" hangingPunct="1"/>
            <a:r>
              <a:rPr lang="el-GR" altLang="el-GR" sz="2000" dirty="0">
                <a:solidFill>
                  <a:schemeClr val="accent2"/>
                </a:solidFill>
              </a:rPr>
              <a:t>οργανισμού γενικότερα</a:t>
            </a:r>
          </a:p>
          <a:p>
            <a:pPr eaLnBrk="1" hangingPunct="1">
              <a:buFontTx/>
              <a:buChar char="•"/>
            </a:pPr>
            <a:r>
              <a:rPr lang="el-GR" altLang="el-GR" sz="2000" dirty="0">
                <a:solidFill>
                  <a:schemeClr val="accent2"/>
                </a:solidFill>
              </a:rPr>
              <a:t>Χρησιμοποιούνται στην παραγωγή γιαούρτης, </a:t>
            </a:r>
            <a:r>
              <a:rPr lang="el-GR" altLang="el-GR" sz="2000" dirty="0" err="1">
                <a:solidFill>
                  <a:schemeClr val="accent2"/>
                </a:solidFill>
              </a:rPr>
              <a:t>οξυγάλακτος</a:t>
            </a:r>
            <a:r>
              <a:rPr lang="el-GR" altLang="el-GR" sz="2000" dirty="0">
                <a:solidFill>
                  <a:schemeClr val="accent2"/>
                </a:solidFill>
              </a:rPr>
              <a:t> παράλληλα με </a:t>
            </a:r>
          </a:p>
          <a:p>
            <a:pPr eaLnBrk="1" hangingPunct="1"/>
            <a:r>
              <a:rPr lang="el-GR" altLang="el-GR" sz="2000" dirty="0">
                <a:solidFill>
                  <a:schemeClr val="accent2"/>
                </a:solidFill>
              </a:rPr>
              <a:t>τα κλασσικά είδη </a:t>
            </a:r>
            <a:r>
              <a:rPr lang="el-GR" altLang="el-GR" sz="2000" dirty="0" err="1">
                <a:solidFill>
                  <a:schemeClr val="accent2"/>
                </a:solidFill>
              </a:rPr>
              <a:t>οξυγαλακτικών</a:t>
            </a:r>
            <a:r>
              <a:rPr lang="el-GR" altLang="el-GR" sz="2000" dirty="0">
                <a:solidFill>
                  <a:schemeClr val="accent2"/>
                </a:solidFill>
              </a:rPr>
              <a:t> </a:t>
            </a:r>
          </a:p>
          <a:p>
            <a:pPr eaLnBrk="1" hangingPunct="1"/>
            <a:endParaRPr lang="el-GR" altLang="el-GR" sz="2000" dirty="0">
              <a:solidFill>
                <a:schemeClr val="accent2"/>
              </a:solidFill>
            </a:endParaRPr>
          </a:p>
          <a:p>
            <a:pPr eaLnBrk="1" hangingPunct="1"/>
            <a:r>
              <a:rPr lang="en-US" altLang="el-GR" sz="2000" i="1" dirty="0">
                <a:solidFill>
                  <a:schemeClr val="accent2"/>
                </a:solidFill>
              </a:rPr>
              <a:t>Bifidobacterium </a:t>
            </a:r>
            <a:r>
              <a:rPr lang="en-US" altLang="el-GR" sz="2000" i="1" dirty="0" err="1">
                <a:solidFill>
                  <a:schemeClr val="accent2"/>
                </a:solidFill>
              </a:rPr>
              <a:t>bifidum</a:t>
            </a:r>
            <a:endParaRPr lang="en-US" altLang="el-GR" sz="2000" i="1" dirty="0">
              <a:solidFill>
                <a:schemeClr val="accent2"/>
              </a:solidFill>
            </a:endParaRPr>
          </a:p>
          <a:p>
            <a:pPr eaLnBrk="1" hangingPunct="1"/>
            <a:r>
              <a:rPr lang="en-US" altLang="el-GR" sz="2000" i="1" dirty="0">
                <a:solidFill>
                  <a:schemeClr val="accent2"/>
                </a:solidFill>
              </a:rPr>
              <a:t>Bifidobacterium </a:t>
            </a:r>
            <a:r>
              <a:rPr lang="en-US" altLang="el-GR" sz="2000" i="1" dirty="0" err="1">
                <a:solidFill>
                  <a:schemeClr val="accent2"/>
                </a:solidFill>
              </a:rPr>
              <a:t>longum</a:t>
            </a:r>
            <a:endParaRPr lang="en-US" altLang="el-GR" sz="2000" i="1" dirty="0">
              <a:solidFill>
                <a:schemeClr val="accent2"/>
              </a:solidFill>
            </a:endParaRPr>
          </a:p>
          <a:p>
            <a:pPr eaLnBrk="1" hangingPunct="1"/>
            <a:r>
              <a:rPr lang="en-US" altLang="el-GR" sz="2000" i="1" dirty="0">
                <a:solidFill>
                  <a:schemeClr val="accent2"/>
                </a:solidFill>
              </a:rPr>
              <a:t>Bifidobacterium </a:t>
            </a:r>
            <a:r>
              <a:rPr lang="en-US" altLang="el-GR" sz="2000" i="1" dirty="0" err="1" smtClean="0">
                <a:solidFill>
                  <a:schemeClr val="accent2"/>
                </a:solidFill>
              </a:rPr>
              <a:t>infantis</a:t>
            </a:r>
            <a:endParaRPr lang="el-GR" altLang="el-GR" sz="2000" i="1" dirty="0">
              <a:solidFill>
                <a:schemeClr val="accent2"/>
              </a:solidFill>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33941809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C56D628-1455-48D9-ACA6-8CECEB1547D4}" type="slidenum">
              <a:rPr lang="el-GR"/>
              <a:pPr>
                <a:defRPr/>
              </a:pPr>
              <a:t>45</a:t>
            </a:fld>
            <a:endParaRPr lang="el-GR"/>
          </a:p>
        </p:txBody>
      </p:sp>
      <p:sp>
        <p:nvSpPr>
          <p:cNvPr id="260103" name="Text Box 7"/>
          <p:cNvSpPr txBox="1">
            <a:spLocks noChangeArrowheads="1"/>
          </p:cNvSpPr>
          <p:nvPr/>
        </p:nvSpPr>
        <p:spPr bwMode="auto">
          <a:xfrm>
            <a:off x="1187450" y="2636838"/>
            <a:ext cx="6283325" cy="1104900"/>
          </a:xfrm>
          <a:prstGeom prst="rect">
            <a:avLst/>
          </a:prstGeom>
          <a:noFill/>
          <a:ln w="38100">
            <a:solidFill>
              <a:schemeClr val="accent2"/>
            </a:solidFill>
            <a:miter lim="800000"/>
            <a:headEnd/>
            <a:tailEnd/>
          </a:ln>
          <a:effectLst/>
        </p:spPr>
        <p:txBody>
          <a:bodyPr wrap="none">
            <a:spAutoFit/>
          </a:bodyPr>
          <a:lstStyle/>
          <a:p>
            <a:pPr algn="ctr">
              <a:defRPr/>
            </a:pPr>
            <a:r>
              <a:rPr lang="el-GR" sz="3200" b="1" dirty="0">
                <a:solidFill>
                  <a:schemeClr val="accent2"/>
                </a:solidFill>
                <a:effectLst>
                  <a:outerShdw blurRad="38100" dist="38100" dir="2700000" algn="tl">
                    <a:srgbClr val="C0C0C0"/>
                  </a:outerShdw>
                </a:effectLst>
                <a:latin typeface="Arial" pitchFamily="34" charset="0"/>
                <a:cs typeface="Arial" pitchFamily="34" charset="0"/>
              </a:rPr>
              <a:t>ΕΠΙΔΡΑΣΗ ΤΗΣ ΜΙΚΡΟΒΙΑΚΗΣ </a:t>
            </a:r>
          </a:p>
          <a:p>
            <a:pPr algn="ctr">
              <a:defRPr/>
            </a:pPr>
            <a:r>
              <a:rPr lang="el-GR" sz="3200" b="1" dirty="0">
                <a:solidFill>
                  <a:schemeClr val="accent2"/>
                </a:solidFill>
                <a:effectLst>
                  <a:outerShdw blurRad="38100" dist="38100" dir="2700000" algn="tl">
                    <a:srgbClr val="C0C0C0"/>
                  </a:outerShdw>
                </a:effectLst>
                <a:latin typeface="Arial" pitchFamily="34" charset="0"/>
                <a:cs typeface="Arial" pitchFamily="34" charset="0"/>
              </a:rPr>
              <a:t>ΧΛΩΡΙΔΑΣ ΣΤΟ ΓΑΛΑ</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15365787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pPr>
              <a:defRPr/>
            </a:pPr>
            <a:fld id="{AFF0B3F1-6DAD-4616-A414-D2E5C0221BC3}" type="slidenum">
              <a:rPr lang="el-GR"/>
              <a:pPr>
                <a:defRPr/>
              </a:pPr>
              <a:t>46</a:t>
            </a:fld>
            <a:endParaRPr lang="el-GR"/>
          </a:p>
        </p:txBody>
      </p:sp>
      <p:sp>
        <p:nvSpPr>
          <p:cNvPr id="51205" name="Text Box 5"/>
          <p:cNvSpPr txBox="1">
            <a:spLocks noChangeArrowheads="1"/>
          </p:cNvSpPr>
          <p:nvPr/>
        </p:nvSpPr>
        <p:spPr bwMode="auto">
          <a:xfrm>
            <a:off x="611188" y="333375"/>
            <a:ext cx="7926387" cy="4953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ΕΠΙΔΡΑΣΗ ΤΗΣ ΜΙΚΡΟΒΙΑΚΗΣ ΧΛΩΡΙΔΑΣ ΣΤΟ ΓΑΛΑ</a:t>
            </a:r>
          </a:p>
        </p:txBody>
      </p:sp>
      <p:sp>
        <p:nvSpPr>
          <p:cNvPr id="51206" name="Text Box 6"/>
          <p:cNvSpPr txBox="1">
            <a:spLocks noChangeArrowheads="1"/>
          </p:cNvSpPr>
          <p:nvPr/>
        </p:nvSpPr>
        <p:spPr bwMode="auto">
          <a:xfrm>
            <a:off x="395287" y="1124744"/>
            <a:ext cx="8185151"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Το γάλα αποτελεί άριστο υπόστρωμα για την ανάπτυξη της μικροβιακής  χλωρίδας του. </a:t>
            </a:r>
          </a:p>
          <a:p>
            <a:pPr eaLnBrk="1" hangingPunct="1"/>
            <a:endParaRPr lang="el-GR" altLang="el-GR" sz="2000" dirty="0">
              <a:solidFill>
                <a:schemeClr val="accent2"/>
              </a:solidFill>
            </a:endParaRPr>
          </a:p>
          <a:p>
            <a:pPr eaLnBrk="1" hangingPunct="1"/>
            <a:r>
              <a:rPr lang="el-GR" altLang="el-GR" sz="2000" dirty="0">
                <a:solidFill>
                  <a:schemeClr val="accent2"/>
                </a:solidFill>
              </a:rPr>
              <a:t>Βιοχημική δραστηριότητα </a:t>
            </a:r>
            <a:r>
              <a:rPr lang="el-GR" altLang="el-GR" sz="2000" dirty="0">
                <a:solidFill>
                  <a:schemeClr val="accent2"/>
                </a:solidFill>
                <a:sym typeface="Wingdings" pitchFamily="2" charset="2"/>
              </a:rPr>
              <a:t> Μεταβολές στα φυσικοχημικά </a:t>
            </a:r>
            <a:r>
              <a:rPr lang="el-GR" altLang="el-GR" sz="2000" dirty="0" smtClean="0">
                <a:solidFill>
                  <a:schemeClr val="accent2"/>
                </a:solidFill>
                <a:sym typeface="Wingdings" pitchFamily="2" charset="2"/>
              </a:rPr>
              <a:t>χαρακτηριστικά: 	</a:t>
            </a:r>
            <a:r>
              <a:rPr lang="el-GR" altLang="el-GR" sz="2000" dirty="0">
                <a:solidFill>
                  <a:schemeClr val="accent2"/>
                </a:solidFill>
                <a:sym typeface="Wingdings" pitchFamily="2" charset="2"/>
              </a:rPr>
              <a:t> </a:t>
            </a:r>
            <a:r>
              <a:rPr lang="el-GR" altLang="el-GR" sz="2000" dirty="0" smtClean="0">
                <a:solidFill>
                  <a:schemeClr val="accent2"/>
                </a:solidFill>
                <a:sym typeface="Wingdings" pitchFamily="2" charset="2"/>
              </a:rPr>
              <a:t>   </a:t>
            </a:r>
            <a:r>
              <a:rPr lang="el-GR" altLang="el-GR" sz="2400" b="1" dirty="0" smtClean="0">
                <a:solidFill>
                  <a:schemeClr val="accent2"/>
                </a:solidFill>
                <a:sym typeface="Wingdings" pitchFamily="2" charset="2"/>
              </a:rPr>
              <a:t>ΖΥΜΩΣΕΙΣ </a:t>
            </a:r>
            <a:endParaRPr lang="el-GR" altLang="el-GR" sz="2000" dirty="0">
              <a:solidFill>
                <a:schemeClr val="accent2"/>
              </a:solidFill>
            </a:endParaRPr>
          </a:p>
        </p:txBody>
      </p:sp>
      <p:sp>
        <p:nvSpPr>
          <p:cNvPr id="51207" name="Text Box 7"/>
          <p:cNvSpPr txBox="1">
            <a:spLocks noChangeArrowheads="1"/>
          </p:cNvSpPr>
          <p:nvPr/>
        </p:nvSpPr>
        <p:spPr bwMode="auto">
          <a:xfrm>
            <a:off x="684213" y="3357563"/>
            <a:ext cx="2114550" cy="1289050"/>
          </a:xfrm>
          <a:prstGeom prst="rect">
            <a:avLst/>
          </a:prstGeom>
          <a:noFill/>
          <a:ln w="381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ΟΜΑΛΕΣ ή </a:t>
            </a:r>
          </a:p>
          <a:p>
            <a:pPr eaLnBrk="1" hangingPunct="1"/>
            <a:r>
              <a:rPr lang="el-GR" altLang="el-GR" sz="2000" b="1">
                <a:solidFill>
                  <a:schemeClr val="accent2"/>
                </a:solidFill>
              </a:rPr>
              <a:t>ΦΥΣΙΟΛΟΓΙΚΕΣ</a:t>
            </a:r>
          </a:p>
          <a:p>
            <a:pPr eaLnBrk="1" hangingPunct="1"/>
            <a:r>
              <a:rPr lang="el-GR" altLang="el-GR" i="1">
                <a:solidFill>
                  <a:schemeClr val="accent2"/>
                </a:solidFill>
              </a:rPr>
              <a:t>(από οξυγαλακτικά</a:t>
            </a:r>
          </a:p>
          <a:p>
            <a:pPr eaLnBrk="1" hangingPunct="1"/>
            <a:r>
              <a:rPr lang="el-GR" altLang="el-GR" i="1">
                <a:solidFill>
                  <a:schemeClr val="accent2"/>
                </a:solidFill>
              </a:rPr>
              <a:t>βακτήρια)</a:t>
            </a:r>
            <a:endParaRPr lang="el-GR" altLang="el-GR" sz="2000">
              <a:solidFill>
                <a:schemeClr val="accent2"/>
              </a:solidFill>
            </a:endParaRPr>
          </a:p>
        </p:txBody>
      </p:sp>
      <p:sp>
        <p:nvSpPr>
          <p:cNvPr id="51208" name="Text Box 8"/>
          <p:cNvSpPr txBox="1">
            <a:spLocks noChangeArrowheads="1"/>
          </p:cNvSpPr>
          <p:nvPr/>
        </p:nvSpPr>
        <p:spPr bwMode="auto">
          <a:xfrm>
            <a:off x="6156325" y="3500438"/>
            <a:ext cx="2424113" cy="1319212"/>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ΑΝΩΜΑΛΕΣ  ή </a:t>
            </a:r>
          </a:p>
          <a:p>
            <a:pPr eaLnBrk="1" hangingPunct="1"/>
            <a:r>
              <a:rPr lang="el-GR" altLang="el-GR" sz="2000" b="1">
                <a:solidFill>
                  <a:schemeClr val="accent2"/>
                </a:solidFill>
              </a:rPr>
              <a:t>ΕΠΙΒΛΑΒΕΙΣ</a:t>
            </a:r>
          </a:p>
          <a:p>
            <a:pPr eaLnBrk="1" hangingPunct="1"/>
            <a:r>
              <a:rPr lang="el-GR" altLang="el-GR">
                <a:solidFill>
                  <a:schemeClr val="accent2"/>
                </a:solidFill>
              </a:rPr>
              <a:t>(</a:t>
            </a:r>
            <a:r>
              <a:rPr lang="el-GR" altLang="el-GR" i="1">
                <a:solidFill>
                  <a:schemeClr val="accent2"/>
                </a:solidFill>
              </a:rPr>
              <a:t>από μη οξυγαλακτικά</a:t>
            </a:r>
          </a:p>
          <a:p>
            <a:pPr eaLnBrk="1" hangingPunct="1"/>
            <a:r>
              <a:rPr lang="el-GR" altLang="el-GR" i="1">
                <a:solidFill>
                  <a:schemeClr val="accent2"/>
                </a:solidFill>
              </a:rPr>
              <a:t>Βακτήρια)</a:t>
            </a:r>
            <a:r>
              <a:rPr lang="el-GR" altLang="el-GR" sz="2000" b="1">
                <a:solidFill>
                  <a:schemeClr val="accent2"/>
                </a:solidFill>
              </a:rPr>
              <a:t> </a:t>
            </a:r>
          </a:p>
        </p:txBody>
      </p:sp>
      <p:sp>
        <p:nvSpPr>
          <p:cNvPr id="51209" name="Line 9"/>
          <p:cNvSpPr>
            <a:spLocks noChangeShapeType="1"/>
          </p:cNvSpPr>
          <p:nvPr/>
        </p:nvSpPr>
        <p:spPr bwMode="auto">
          <a:xfrm flipH="1">
            <a:off x="2700338" y="2852738"/>
            <a:ext cx="719137" cy="431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51210" name="Line 10"/>
          <p:cNvSpPr>
            <a:spLocks noChangeShapeType="1"/>
          </p:cNvSpPr>
          <p:nvPr/>
        </p:nvSpPr>
        <p:spPr bwMode="auto">
          <a:xfrm>
            <a:off x="5076825" y="2924175"/>
            <a:ext cx="1079500" cy="504825"/>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51211" name="Text Box 11"/>
          <p:cNvSpPr txBox="1">
            <a:spLocks noChangeArrowheads="1"/>
          </p:cNvSpPr>
          <p:nvPr/>
        </p:nvSpPr>
        <p:spPr bwMode="auto">
          <a:xfrm>
            <a:off x="395288" y="4941888"/>
            <a:ext cx="404018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sz="2000" dirty="0">
              <a:solidFill>
                <a:schemeClr val="accent2"/>
              </a:solidFill>
            </a:endParaRPr>
          </a:p>
          <a:p>
            <a:pPr eaLnBrk="1" hangingPunct="1">
              <a:buFontTx/>
              <a:buChar char="•"/>
            </a:pPr>
            <a:r>
              <a:rPr lang="el-GR" altLang="el-GR" sz="2000" dirty="0">
                <a:solidFill>
                  <a:schemeClr val="accent2"/>
                </a:solidFill>
              </a:rPr>
              <a:t>Ευχάριστων </a:t>
            </a:r>
          </a:p>
          <a:p>
            <a:pPr eaLnBrk="1" hangingPunct="1">
              <a:buFontTx/>
              <a:buChar char="•"/>
            </a:pPr>
            <a:r>
              <a:rPr lang="el-GR" altLang="el-GR" sz="2000" dirty="0">
                <a:solidFill>
                  <a:schemeClr val="accent2"/>
                </a:solidFill>
              </a:rPr>
              <a:t>Ακίνδυνων </a:t>
            </a:r>
          </a:p>
          <a:p>
            <a:pPr eaLnBrk="1" hangingPunct="1">
              <a:buFontTx/>
              <a:buChar char="•"/>
            </a:pPr>
            <a:r>
              <a:rPr lang="el-GR" altLang="el-GR" sz="2000" dirty="0">
                <a:solidFill>
                  <a:schemeClr val="accent2"/>
                </a:solidFill>
              </a:rPr>
              <a:t>Αποδεκτών από τον καταναλωτή </a:t>
            </a:r>
          </a:p>
        </p:txBody>
      </p:sp>
      <p:sp>
        <p:nvSpPr>
          <p:cNvPr id="51212" name="Text Box 12"/>
          <p:cNvSpPr txBox="1">
            <a:spLocks noChangeArrowheads="1"/>
          </p:cNvSpPr>
          <p:nvPr/>
        </p:nvSpPr>
        <p:spPr bwMode="auto">
          <a:xfrm>
            <a:off x="5795963" y="4916488"/>
            <a:ext cx="1727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sz="2000">
              <a:solidFill>
                <a:schemeClr val="accent2"/>
              </a:solidFill>
            </a:endParaRPr>
          </a:p>
          <a:p>
            <a:pPr eaLnBrk="1" hangingPunct="1"/>
            <a:endParaRPr lang="el-GR" altLang="el-GR" sz="2000">
              <a:solidFill>
                <a:schemeClr val="accent2"/>
              </a:solidFill>
            </a:endParaRPr>
          </a:p>
          <a:p>
            <a:pPr eaLnBrk="1" hangingPunct="1">
              <a:buFontTx/>
              <a:buChar char="•"/>
            </a:pPr>
            <a:r>
              <a:rPr lang="el-GR" altLang="el-GR" sz="2000">
                <a:solidFill>
                  <a:schemeClr val="accent2"/>
                </a:solidFill>
              </a:rPr>
              <a:t>Δυσάρεστων</a:t>
            </a:r>
          </a:p>
          <a:p>
            <a:pPr eaLnBrk="1" hangingPunct="1">
              <a:buFontTx/>
              <a:buChar char="•"/>
            </a:pPr>
            <a:r>
              <a:rPr lang="el-GR" altLang="el-GR" sz="2000">
                <a:solidFill>
                  <a:schemeClr val="accent2"/>
                </a:solidFill>
              </a:rPr>
              <a:t>Επικίνδυνων</a:t>
            </a:r>
          </a:p>
        </p:txBody>
      </p:sp>
      <p:sp>
        <p:nvSpPr>
          <p:cNvPr id="51213" name="Line 13"/>
          <p:cNvSpPr>
            <a:spLocks noChangeShapeType="1"/>
          </p:cNvSpPr>
          <p:nvPr/>
        </p:nvSpPr>
        <p:spPr bwMode="auto">
          <a:xfrm flipH="1">
            <a:off x="2411413" y="5229225"/>
            <a:ext cx="574675" cy="360363"/>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51214" name="Line 14"/>
          <p:cNvSpPr>
            <a:spLocks noChangeShapeType="1"/>
          </p:cNvSpPr>
          <p:nvPr/>
        </p:nvSpPr>
        <p:spPr bwMode="auto">
          <a:xfrm>
            <a:off x="5364163" y="5229225"/>
            <a:ext cx="360362" cy="21748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51215" name="Text Box 15"/>
          <p:cNvSpPr txBox="1">
            <a:spLocks noChangeArrowheads="1"/>
          </p:cNvSpPr>
          <p:nvPr/>
        </p:nvSpPr>
        <p:spPr bwMode="auto">
          <a:xfrm>
            <a:off x="2700338" y="4868863"/>
            <a:ext cx="3405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Παραγωγή προϊόντων ζύμωσης</a:t>
            </a:r>
          </a:p>
        </p:txBody>
      </p:sp>
      <p:sp>
        <p:nvSpPr>
          <p:cNvPr id="1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38616669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144B8D70-B144-4D42-B4B2-C952FA7C29DC}" type="slidenum">
              <a:rPr lang="el-GR"/>
              <a:pPr>
                <a:defRPr/>
              </a:pPr>
              <a:t>47</a:t>
            </a:fld>
            <a:endParaRPr lang="el-GR"/>
          </a:p>
        </p:txBody>
      </p:sp>
      <p:sp>
        <p:nvSpPr>
          <p:cNvPr id="52229" name="Text Box 5"/>
          <p:cNvSpPr txBox="1">
            <a:spLocks noChangeArrowheads="1"/>
          </p:cNvSpPr>
          <p:nvPr/>
        </p:nvSpPr>
        <p:spPr bwMode="auto">
          <a:xfrm>
            <a:off x="611188" y="333375"/>
            <a:ext cx="7926387" cy="4953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ΕΠΙΔΡΑΣΗ ΤΗΣ ΜΙΚΡΟΒΙΑΚΗΣ ΧΛΩΡΙΔΑΣ ΣΤΟ ΓΑΛΑ</a:t>
            </a:r>
          </a:p>
        </p:txBody>
      </p:sp>
      <p:sp>
        <p:nvSpPr>
          <p:cNvPr id="52230" name="Line 6"/>
          <p:cNvSpPr>
            <a:spLocks noChangeShapeType="1"/>
          </p:cNvSpPr>
          <p:nvPr/>
        </p:nvSpPr>
        <p:spPr bwMode="auto">
          <a:xfrm>
            <a:off x="755650" y="836613"/>
            <a:ext cx="0" cy="532923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52231" name="Text Box 7"/>
          <p:cNvSpPr txBox="1">
            <a:spLocks noChangeArrowheads="1"/>
          </p:cNvSpPr>
          <p:nvPr/>
        </p:nvSpPr>
        <p:spPr bwMode="auto">
          <a:xfrm>
            <a:off x="755650" y="2420938"/>
            <a:ext cx="3594100" cy="42545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ΣΤΑΔΙΟ ΒΑΚΤΗΡΙΟΣΤΑΣΙΑΣ </a:t>
            </a:r>
          </a:p>
        </p:txBody>
      </p:sp>
      <p:sp>
        <p:nvSpPr>
          <p:cNvPr id="52232" name="Text Box 8"/>
          <p:cNvSpPr txBox="1">
            <a:spLocks noChangeArrowheads="1"/>
          </p:cNvSpPr>
          <p:nvPr/>
        </p:nvSpPr>
        <p:spPr bwMode="auto">
          <a:xfrm>
            <a:off x="755650" y="3429000"/>
            <a:ext cx="2455863" cy="425450"/>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ΣΤΑΔΙΟ ΟΞΙΝΙΣΗΣ </a:t>
            </a:r>
          </a:p>
        </p:txBody>
      </p:sp>
      <p:sp>
        <p:nvSpPr>
          <p:cNvPr id="52233" name="Text Box 9"/>
          <p:cNvSpPr txBox="1">
            <a:spLocks noChangeArrowheads="1"/>
          </p:cNvSpPr>
          <p:nvPr/>
        </p:nvSpPr>
        <p:spPr bwMode="auto">
          <a:xfrm>
            <a:off x="755650" y="4652963"/>
            <a:ext cx="3497263" cy="425450"/>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ΣΤΑΔΙΟ ΕΞΟΥΔΕΤΕΡΩΣΗΣ </a:t>
            </a:r>
          </a:p>
        </p:txBody>
      </p:sp>
      <p:sp>
        <p:nvSpPr>
          <p:cNvPr id="52234" name="Text Box 10"/>
          <p:cNvSpPr txBox="1">
            <a:spLocks noChangeArrowheads="1"/>
          </p:cNvSpPr>
          <p:nvPr/>
        </p:nvSpPr>
        <p:spPr bwMode="auto">
          <a:xfrm>
            <a:off x="755650" y="5734050"/>
            <a:ext cx="2166938" cy="425450"/>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ΣΤΑΔΙΟ ΣΗΨΗΣ </a:t>
            </a:r>
          </a:p>
        </p:txBody>
      </p:sp>
      <p:sp>
        <p:nvSpPr>
          <p:cNvPr id="52235" name="Text Box 11"/>
          <p:cNvSpPr txBox="1">
            <a:spLocks noChangeArrowheads="1"/>
          </p:cNvSpPr>
          <p:nvPr/>
        </p:nvSpPr>
        <p:spPr bwMode="auto">
          <a:xfrm>
            <a:off x="755650" y="1052513"/>
            <a:ext cx="7704138" cy="104457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Εάν το νωπό γάλα μείνει σε  θερμοκρασία περιβάλλοντος, τότε η φυσική μικροβιακή του χλωρίδα προκαλεί τη ζύμωση του, που ακολουθεί συγκεκριμένα στάδια:</a:t>
            </a:r>
          </a:p>
        </p:txBody>
      </p:sp>
      <p:sp>
        <p:nvSpPr>
          <p:cNvPr id="12"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41559040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A7C2C5A-6BD8-4C37-99F8-0A36D4409F7E}" type="slidenum">
              <a:rPr lang="el-GR"/>
              <a:pPr>
                <a:defRPr/>
              </a:pPr>
              <a:t>48</a:t>
            </a:fld>
            <a:endParaRPr lang="el-GR"/>
          </a:p>
        </p:txBody>
      </p:sp>
      <p:sp>
        <p:nvSpPr>
          <p:cNvPr id="53253" name="Text Box 5"/>
          <p:cNvSpPr txBox="1">
            <a:spLocks noChangeArrowheads="1"/>
          </p:cNvSpPr>
          <p:nvPr/>
        </p:nvSpPr>
        <p:spPr bwMode="auto">
          <a:xfrm>
            <a:off x="2484438" y="333375"/>
            <a:ext cx="3673475" cy="42545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ΣΤΑΔΙΟ ΒΑΚΤΗΡΙΟΣΤΑΣΙΑΣ </a:t>
            </a:r>
          </a:p>
        </p:txBody>
      </p:sp>
      <p:sp>
        <p:nvSpPr>
          <p:cNvPr id="53254" name="Text Box 6"/>
          <p:cNvSpPr txBox="1">
            <a:spLocks noChangeArrowheads="1"/>
          </p:cNvSpPr>
          <p:nvPr/>
        </p:nvSpPr>
        <p:spPr bwMode="auto">
          <a:xfrm>
            <a:off x="539552" y="1371540"/>
            <a:ext cx="81369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Αμέσως μετά την </a:t>
            </a:r>
            <a:r>
              <a:rPr lang="el-GR" altLang="el-GR" sz="2000" dirty="0" err="1">
                <a:solidFill>
                  <a:schemeClr val="accent2"/>
                </a:solidFill>
              </a:rPr>
              <a:t>άμελξη</a:t>
            </a:r>
            <a:r>
              <a:rPr lang="el-GR" altLang="el-GR" sz="2000" dirty="0">
                <a:solidFill>
                  <a:schemeClr val="accent2"/>
                </a:solidFill>
              </a:rPr>
              <a:t> και για 4-6</a:t>
            </a:r>
            <a:r>
              <a:rPr lang="en-US" altLang="el-GR" sz="2000" dirty="0">
                <a:solidFill>
                  <a:schemeClr val="accent2"/>
                </a:solidFill>
              </a:rPr>
              <a:t>h</a:t>
            </a:r>
            <a:r>
              <a:rPr lang="el-GR" altLang="el-GR" sz="2000" dirty="0">
                <a:solidFill>
                  <a:schemeClr val="accent2"/>
                </a:solidFill>
              </a:rPr>
              <a:t> στους </a:t>
            </a:r>
            <a:r>
              <a:rPr lang="en-US" altLang="el-GR" sz="2000" dirty="0">
                <a:solidFill>
                  <a:schemeClr val="accent2"/>
                </a:solidFill>
              </a:rPr>
              <a:t>3</a:t>
            </a:r>
            <a:r>
              <a:rPr lang="el-GR" altLang="el-GR" sz="2000" dirty="0">
                <a:solidFill>
                  <a:schemeClr val="accent2"/>
                </a:solidFill>
              </a:rPr>
              <a:t>0ο</a:t>
            </a:r>
            <a:r>
              <a:rPr lang="en-US" altLang="el-GR" sz="2000" dirty="0">
                <a:solidFill>
                  <a:schemeClr val="accent2"/>
                </a:solidFill>
              </a:rPr>
              <a:t>C </a:t>
            </a:r>
            <a:r>
              <a:rPr lang="el-GR" altLang="el-GR" sz="2000" dirty="0">
                <a:solidFill>
                  <a:schemeClr val="accent2"/>
                </a:solidFill>
              </a:rPr>
              <a:t>ή 15-16</a:t>
            </a:r>
            <a:r>
              <a:rPr lang="en-US" altLang="el-GR" sz="2000" dirty="0">
                <a:solidFill>
                  <a:schemeClr val="accent2"/>
                </a:solidFill>
              </a:rPr>
              <a:t>h </a:t>
            </a:r>
            <a:r>
              <a:rPr lang="el-GR" altLang="el-GR" sz="2000" dirty="0">
                <a:solidFill>
                  <a:schemeClr val="accent2"/>
                </a:solidFill>
              </a:rPr>
              <a:t>στους 4-10ο</a:t>
            </a:r>
            <a:r>
              <a:rPr lang="en-US" altLang="el-GR" sz="2000" dirty="0">
                <a:solidFill>
                  <a:schemeClr val="accent2"/>
                </a:solidFill>
              </a:rPr>
              <a:t>C </a:t>
            </a:r>
            <a:r>
              <a:rPr lang="el-GR" altLang="el-GR" sz="2000" dirty="0">
                <a:solidFill>
                  <a:schemeClr val="accent2"/>
                </a:solidFill>
              </a:rPr>
              <a:t>το </a:t>
            </a:r>
          </a:p>
          <a:p>
            <a:pPr eaLnBrk="1" hangingPunct="1"/>
            <a:r>
              <a:rPr lang="el-GR" altLang="el-GR" sz="2000" dirty="0">
                <a:solidFill>
                  <a:schemeClr val="accent2"/>
                </a:solidFill>
              </a:rPr>
              <a:t>γάλα έχει μια ανασχετική ικανότητα στην ανάπτυξη μικροοργανισμών</a:t>
            </a:r>
          </a:p>
          <a:p>
            <a:pPr eaLnBrk="1" hangingPunct="1"/>
            <a:endParaRPr lang="el-GR" altLang="el-GR" sz="2000" dirty="0">
              <a:solidFill>
                <a:schemeClr val="accent2"/>
              </a:solidFill>
            </a:endParaRPr>
          </a:p>
          <a:p>
            <a:pPr eaLnBrk="1" hangingPunct="1"/>
            <a:r>
              <a:rPr lang="el-GR" altLang="el-GR" sz="2000" dirty="0">
                <a:solidFill>
                  <a:schemeClr val="accent2"/>
                </a:solidFill>
              </a:rPr>
              <a:t>				</a:t>
            </a:r>
          </a:p>
          <a:p>
            <a:pPr eaLnBrk="1" hangingPunct="1"/>
            <a:r>
              <a:rPr lang="el-GR" altLang="el-GR" sz="2000" dirty="0">
                <a:solidFill>
                  <a:schemeClr val="accent2"/>
                </a:solidFill>
              </a:rPr>
              <a:t>				</a:t>
            </a:r>
            <a:r>
              <a:rPr lang="el-GR" altLang="el-GR" sz="2000" i="1" dirty="0">
                <a:solidFill>
                  <a:schemeClr val="accent2"/>
                </a:solidFill>
              </a:rPr>
              <a:t>Που οφείλεται???    </a:t>
            </a:r>
          </a:p>
          <a:p>
            <a:pPr eaLnBrk="1" hangingPunct="1"/>
            <a:endParaRPr lang="el-GR" altLang="el-GR" sz="2000" i="1" dirty="0">
              <a:solidFill>
                <a:schemeClr val="accent2"/>
              </a:solidFill>
            </a:endParaRPr>
          </a:p>
          <a:p>
            <a:pPr eaLnBrk="1" hangingPunct="1"/>
            <a:endParaRPr lang="el-GR" altLang="el-GR" sz="2000" i="1" dirty="0">
              <a:solidFill>
                <a:schemeClr val="accent2"/>
              </a:solidFill>
            </a:endParaRPr>
          </a:p>
          <a:p>
            <a:pPr eaLnBrk="1" hangingPunct="1"/>
            <a:r>
              <a:rPr lang="el-GR" altLang="el-GR" sz="2000" dirty="0">
                <a:solidFill>
                  <a:schemeClr val="accent2"/>
                </a:solidFill>
              </a:rPr>
              <a:t>Στα </a:t>
            </a:r>
            <a:r>
              <a:rPr lang="el-GR" altLang="el-GR" sz="2000" b="1" dirty="0">
                <a:solidFill>
                  <a:schemeClr val="accent2"/>
                </a:solidFill>
              </a:rPr>
              <a:t>φυσικά </a:t>
            </a:r>
            <a:r>
              <a:rPr lang="el-GR" altLang="el-GR" sz="2000" b="1" dirty="0" err="1">
                <a:solidFill>
                  <a:schemeClr val="accent2"/>
                </a:solidFill>
              </a:rPr>
              <a:t>αντιμικροβιακά</a:t>
            </a:r>
            <a:r>
              <a:rPr lang="el-GR" altLang="el-GR" sz="2000" b="1" dirty="0">
                <a:solidFill>
                  <a:schemeClr val="accent2"/>
                </a:solidFill>
              </a:rPr>
              <a:t> συστήματα</a:t>
            </a:r>
            <a:r>
              <a:rPr lang="el-GR" altLang="el-GR" sz="2000" dirty="0">
                <a:solidFill>
                  <a:schemeClr val="accent2"/>
                </a:solidFill>
              </a:rPr>
              <a:t> που διαθέτει το γάλα, </a:t>
            </a:r>
          </a:p>
          <a:p>
            <a:pPr eaLnBrk="1" hangingPunct="1"/>
            <a:r>
              <a:rPr lang="el-GR" altLang="el-GR" sz="2000" dirty="0">
                <a:solidFill>
                  <a:schemeClr val="accent2"/>
                </a:solidFill>
              </a:rPr>
              <a:t>που δρουν ανασταλτικά στον πολλαπλασιασμό των βακτηρίων που ζυμώνουν </a:t>
            </a:r>
          </a:p>
          <a:p>
            <a:pPr eaLnBrk="1" hangingPunct="1"/>
            <a:r>
              <a:rPr lang="el-GR" altLang="el-GR" sz="2000" dirty="0">
                <a:solidFill>
                  <a:schemeClr val="accent2"/>
                </a:solidFill>
              </a:rPr>
              <a:t>γρήγορα το γάλα ( </a:t>
            </a:r>
            <a:r>
              <a:rPr lang="el-GR" altLang="el-GR" sz="2000" dirty="0" err="1">
                <a:solidFill>
                  <a:schemeClr val="accent2"/>
                </a:solidFill>
              </a:rPr>
              <a:t>οξυγαλακτικά</a:t>
            </a:r>
            <a:r>
              <a:rPr lang="el-GR" altLang="el-GR" sz="2000" dirty="0">
                <a:solidFill>
                  <a:schemeClr val="accent2"/>
                </a:solidFill>
              </a:rPr>
              <a:t>, </a:t>
            </a:r>
            <a:r>
              <a:rPr lang="el-GR" altLang="el-GR" sz="2000" dirty="0" err="1">
                <a:solidFill>
                  <a:schemeClr val="accent2"/>
                </a:solidFill>
              </a:rPr>
              <a:t>κολοβακτηριοειδή</a:t>
            </a:r>
            <a:r>
              <a:rPr lang="el-GR" altLang="el-GR" sz="2000" dirty="0" smtClean="0">
                <a:solidFill>
                  <a:schemeClr val="accent2"/>
                </a:solidFill>
              </a:rPr>
              <a:t>):</a:t>
            </a:r>
            <a:endParaRPr lang="el-GR" altLang="el-GR" sz="2000" dirty="0">
              <a:solidFill>
                <a:schemeClr val="accent2"/>
              </a:solidFill>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40086248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2303B2A-FF02-4A61-9A6A-60B86C508E82}" type="slidenum">
              <a:rPr lang="el-GR"/>
              <a:pPr>
                <a:defRPr/>
              </a:pPr>
              <a:t>49</a:t>
            </a:fld>
            <a:endParaRPr lang="el-GR"/>
          </a:p>
        </p:txBody>
      </p:sp>
      <p:sp>
        <p:nvSpPr>
          <p:cNvPr id="54277" name="Rectangle 6"/>
          <p:cNvSpPr>
            <a:spLocks noChangeArrowheads="1"/>
          </p:cNvSpPr>
          <p:nvPr/>
        </p:nvSpPr>
        <p:spPr bwMode="auto">
          <a:xfrm>
            <a:off x="467543" y="548680"/>
            <a:ext cx="8135119"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1. Φαγοκύτταρα:</a:t>
            </a:r>
            <a:r>
              <a:rPr lang="el-GR" altLang="el-GR" sz="2000" dirty="0">
                <a:solidFill>
                  <a:schemeClr val="accent2"/>
                </a:solidFill>
              </a:rPr>
              <a:t> 10% των λευκοκυττάρων του γάλακτος είναι </a:t>
            </a:r>
            <a:r>
              <a:rPr lang="el-GR" altLang="el-GR" sz="2000" dirty="0" smtClean="0">
                <a:solidFill>
                  <a:schemeClr val="accent2"/>
                </a:solidFill>
              </a:rPr>
              <a:t>φαγοκύτταρα</a:t>
            </a:r>
            <a:endParaRPr lang="el-GR" altLang="el-GR" sz="2000" dirty="0">
              <a:solidFill>
                <a:schemeClr val="accent2"/>
              </a:solidFill>
            </a:endParaRPr>
          </a:p>
          <a:p>
            <a:pPr eaLnBrk="1" hangingPunct="1"/>
            <a:r>
              <a:rPr lang="el-GR" altLang="el-GR" sz="2000" b="1" dirty="0">
                <a:solidFill>
                  <a:schemeClr val="accent2"/>
                </a:solidFill>
              </a:rPr>
              <a:t>2. </a:t>
            </a:r>
            <a:r>
              <a:rPr lang="el-GR" altLang="el-GR" sz="2000" b="1" dirty="0" err="1">
                <a:solidFill>
                  <a:schemeClr val="accent2"/>
                </a:solidFill>
              </a:rPr>
              <a:t>Ενζυμικό</a:t>
            </a:r>
            <a:r>
              <a:rPr lang="el-GR" altLang="el-GR" sz="2000" b="1" dirty="0">
                <a:solidFill>
                  <a:schemeClr val="accent2"/>
                </a:solidFill>
              </a:rPr>
              <a:t> σύστημα </a:t>
            </a:r>
            <a:r>
              <a:rPr lang="en-US" altLang="el-GR" sz="2000" b="1" dirty="0">
                <a:solidFill>
                  <a:schemeClr val="accent2"/>
                </a:solidFill>
              </a:rPr>
              <a:t>LP/SCN/H2O2</a:t>
            </a:r>
            <a:r>
              <a:rPr lang="el-GR" altLang="el-GR" sz="2000" b="1" dirty="0">
                <a:solidFill>
                  <a:schemeClr val="accent2"/>
                </a:solidFill>
              </a:rPr>
              <a:t>:</a:t>
            </a:r>
            <a:r>
              <a:rPr lang="el-GR" altLang="el-GR" sz="2000" dirty="0">
                <a:solidFill>
                  <a:schemeClr val="accent2"/>
                </a:solidFill>
              </a:rPr>
              <a:t> </a:t>
            </a:r>
            <a:endParaRPr lang="en-US" altLang="el-GR" sz="2000" dirty="0">
              <a:solidFill>
                <a:schemeClr val="accent2"/>
              </a:solidFill>
            </a:endParaRPr>
          </a:p>
          <a:p>
            <a:pPr eaLnBrk="1" hangingPunct="1">
              <a:buFontTx/>
              <a:buChar char="•"/>
            </a:pPr>
            <a:r>
              <a:rPr lang="el-GR" altLang="el-GR" sz="2000" dirty="0">
                <a:solidFill>
                  <a:schemeClr val="accent2"/>
                </a:solidFill>
              </a:rPr>
              <a:t>συνδυασμένη δράση του ενζύμου </a:t>
            </a:r>
            <a:r>
              <a:rPr lang="el-GR" altLang="el-GR" sz="2000" dirty="0" err="1">
                <a:solidFill>
                  <a:schemeClr val="accent2"/>
                </a:solidFill>
              </a:rPr>
              <a:t>Λακτοφαινόλη</a:t>
            </a:r>
            <a:r>
              <a:rPr lang="el-GR" altLang="el-GR" sz="2000" dirty="0">
                <a:solidFill>
                  <a:schemeClr val="accent2"/>
                </a:solidFill>
              </a:rPr>
              <a:t> – </a:t>
            </a:r>
            <a:r>
              <a:rPr lang="el-GR" altLang="el-GR" sz="2000" dirty="0" err="1">
                <a:solidFill>
                  <a:schemeClr val="accent2"/>
                </a:solidFill>
              </a:rPr>
              <a:t>υπεροξειδάση</a:t>
            </a:r>
            <a:r>
              <a:rPr lang="el-GR" altLang="el-GR" sz="2000" dirty="0">
                <a:solidFill>
                  <a:schemeClr val="accent2"/>
                </a:solidFill>
              </a:rPr>
              <a:t> με το </a:t>
            </a:r>
            <a:r>
              <a:rPr lang="en-US" altLang="el-GR" sz="2000" dirty="0">
                <a:solidFill>
                  <a:schemeClr val="accent2"/>
                </a:solidFill>
              </a:rPr>
              <a:t>H</a:t>
            </a:r>
            <a:r>
              <a:rPr lang="en-US" altLang="el-GR" sz="1400" dirty="0">
                <a:solidFill>
                  <a:schemeClr val="accent2"/>
                </a:solidFill>
              </a:rPr>
              <a:t>2</a:t>
            </a:r>
            <a:r>
              <a:rPr lang="en-US" altLang="el-GR" sz="2000" dirty="0">
                <a:solidFill>
                  <a:schemeClr val="accent2"/>
                </a:solidFill>
              </a:rPr>
              <a:t>O</a:t>
            </a:r>
            <a:r>
              <a:rPr lang="en-US" altLang="el-GR" sz="1400" dirty="0">
                <a:solidFill>
                  <a:schemeClr val="accent2"/>
                </a:solidFill>
              </a:rPr>
              <a:t>2</a:t>
            </a:r>
            <a:r>
              <a:rPr lang="el-GR" altLang="el-GR" sz="1400" dirty="0">
                <a:solidFill>
                  <a:schemeClr val="accent2"/>
                </a:solidFill>
              </a:rPr>
              <a:t> </a:t>
            </a:r>
            <a:r>
              <a:rPr lang="el-GR" altLang="el-GR" sz="2000" dirty="0">
                <a:solidFill>
                  <a:schemeClr val="accent2"/>
                </a:solidFill>
              </a:rPr>
              <a:t>και τα </a:t>
            </a:r>
            <a:r>
              <a:rPr lang="el-GR" altLang="el-GR" sz="2000" dirty="0" err="1">
                <a:solidFill>
                  <a:schemeClr val="accent2"/>
                </a:solidFill>
              </a:rPr>
              <a:t>θειοκυανικά</a:t>
            </a:r>
            <a:r>
              <a:rPr lang="el-GR" altLang="el-GR" sz="2000" dirty="0">
                <a:solidFill>
                  <a:schemeClr val="accent2"/>
                </a:solidFill>
              </a:rPr>
              <a:t> άλατα που βρίσκονται στο γάλα. </a:t>
            </a:r>
          </a:p>
          <a:p>
            <a:pPr eaLnBrk="1" hangingPunct="1">
              <a:buFontTx/>
              <a:buChar char="•"/>
            </a:pPr>
            <a:r>
              <a:rPr lang="el-GR" altLang="el-GR" sz="2000" dirty="0">
                <a:solidFill>
                  <a:schemeClr val="accent2"/>
                </a:solidFill>
              </a:rPr>
              <a:t>ανασταλτικό έναντι </a:t>
            </a:r>
            <a:r>
              <a:rPr lang="en-US" altLang="el-GR" sz="2000" dirty="0">
                <a:solidFill>
                  <a:schemeClr val="accent2"/>
                </a:solidFill>
              </a:rPr>
              <a:t>Salmonella Streptococcus &amp; Pseudomonas</a:t>
            </a:r>
            <a:endParaRPr lang="el-GR" altLang="el-GR" sz="2000" dirty="0">
              <a:solidFill>
                <a:schemeClr val="accent2"/>
              </a:solidFill>
            </a:endParaRPr>
          </a:p>
          <a:p>
            <a:pPr eaLnBrk="1" hangingPunct="1">
              <a:buFontTx/>
              <a:buChar char="•"/>
            </a:pPr>
            <a:r>
              <a:rPr lang="el-GR" altLang="el-GR" sz="2000" dirty="0" err="1">
                <a:solidFill>
                  <a:schemeClr val="accent2"/>
                </a:solidFill>
              </a:rPr>
              <a:t>Θερμοάντοχο</a:t>
            </a:r>
            <a:r>
              <a:rPr lang="el-GR" altLang="el-GR" sz="2000" dirty="0">
                <a:solidFill>
                  <a:schemeClr val="accent2"/>
                </a:solidFill>
              </a:rPr>
              <a:t>, αδρανοποιείται με παστερίωση</a:t>
            </a:r>
          </a:p>
          <a:p>
            <a:pPr eaLnBrk="1" hangingPunct="1">
              <a:buFontTx/>
              <a:buChar char="•"/>
            </a:pPr>
            <a:r>
              <a:rPr lang="en-US" altLang="el-GR" sz="2000" dirty="0">
                <a:solidFill>
                  <a:schemeClr val="accent2"/>
                </a:solidFill>
              </a:rPr>
              <a:t>LP </a:t>
            </a:r>
            <a:r>
              <a:rPr lang="el-GR" altLang="el-GR" sz="2000" dirty="0">
                <a:solidFill>
                  <a:schemeClr val="accent2"/>
                </a:solidFill>
              </a:rPr>
              <a:t>παράγεται στο </a:t>
            </a:r>
            <a:r>
              <a:rPr lang="el-GR" altLang="el-GR" sz="2000" dirty="0" err="1">
                <a:solidFill>
                  <a:schemeClr val="accent2"/>
                </a:solidFill>
              </a:rPr>
              <a:t>μαστο</a:t>
            </a:r>
            <a:r>
              <a:rPr lang="el-GR" altLang="el-GR" sz="2000" dirty="0">
                <a:solidFill>
                  <a:schemeClr val="accent2"/>
                </a:solidFill>
              </a:rPr>
              <a:t>, τα </a:t>
            </a:r>
            <a:r>
              <a:rPr lang="el-GR" altLang="el-GR" sz="2000" dirty="0" err="1">
                <a:solidFill>
                  <a:schemeClr val="accent2"/>
                </a:solidFill>
              </a:rPr>
              <a:t>θειοκυανικά</a:t>
            </a:r>
            <a:r>
              <a:rPr lang="el-GR" altLang="el-GR" sz="2000" dirty="0">
                <a:solidFill>
                  <a:schemeClr val="accent2"/>
                </a:solidFill>
              </a:rPr>
              <a:t> άλατα προέρχονται από την τροφή, Η</a:t>
            </a:r>
            <a:r>
              <a:rPr lang="el-GR" altLang="el-GR" sz="1400" dirty="0">
                <a:solidFill>
                  <a:schemeClr val="accent2"/>
                </a:solidFill>
              </a:rPr>
              <a:t>2</a:t>
            </a:r>
            <a:r>
              <a:rPr lang="el-GR" altLang="el-GR" sz="2000" dirty="0">
                <a:solidFill>
                  <a:schemeClr val="accent2"/>
                </a:solidFill>
              </a:rPr>
              <a:t>Ο</a:t>
            </a:r>
            <a:r>
              <a:rPr lang="el-GR" altLang="el-GR" sz="1400" dirty="0">
                <a:solidFill>
                  <a:schemeClr val="accent2"/>
                </a:solidFill>
              </a:rPr>
              <a:t>2</a:t>
            </a:r>
            <a:r>
              <a:rPr lang="el-GR" altLang="el-GR" sz="2000" dirty="0">
                <a:solidFill>
                  <a:schemeClr val="accent2"/>
                </a:solidFill>
              </a:rPr>
              <a:t> παράγεται από τα γαλακτικά βακτήρια </a:t>
            </a:r>
            <a:endParaRPr lang="en-US" altLang="el-GR" sz="2000" dirty="0">
              <a:solidFill>
                <a:schemeClr val="accent2"/>
              </a:solidFill>
            </a:endParaRPr>
          </a:p>
          <a:p>
            <a:pPr eaLnBrk="1" hangingPunct="1"/>
            <a:r>
              <a:rPr lang="el-GR" altLang="el-GR" sz="2000" b="1" dirty="0">
                <a:solidFill>
                  <a:schemeClr val="accent2"/>
                </a:solidFill>
              </a:rPr>
              <a:t>3. Σύστημα </a:t>
            </a:r>
            <a:r>
              <a:rPr lang="el-GR" altLang="el-GR" sz="2000" b="1" dirty="0" err="1">
                <a:solidFill>
                  <a:schemeClr val="accent2"/>
                </a:solidFill>
              </a:rPr>
              <a:t>προπερδίνης</a:t>
            </a:r>
            <a:r>
              <a:rPr lang="el-GR" altLang="el-GR" sz="2000" dirty="0">
                <a:solidFill>
                  <a:schemeClr val="accent2"/>
                </a:solidFill>
              </a:rPr>
              <a:t>: δρα ως φυσικό αντίσωμα για όλα τα βακτήρια </a:t>
            </a:r>
          </a:p>
          <a:p>
            <a:pPr eaLnBrk="1" hangingPunct="1"/>
            <a:r>
              <a:rPr lang="el-GR" altLang="el-GR" sz="2000" b="1" dirty="0">
                <a:solidFill>
                  <a:schemeClr val="accent2"/>
                </a:solidFill>
              </a:rPr>
              <a:t>4. </a:t>
            </a:r>
            <a:r>
              <a:rPr lang="el-GR" altLang="el-GR" sz="2000" b="1" dirty="0" err="1">
                <a:solidFill>
                  <a:schemeClr val="accent2"/>
                </a:solidFill>
              </a:rPr>
              <a:t>Λυσοζύμη</a:t>
            </a:r>
            <a:r>
              <a:rPr lang="el-GR" altLang="el-GR" sz="2000" b="1" dirty="0">
                <a:solidFill>
                  <a:schemeClr val="accent2"/>
                </a:solidFill>
              </a:rPr>
              <a:t>:</a:t>
            </a:r>
            <a:r>
              <a:rPr lang="el-GR" altLang="el-GR" sz="2000" dirty="0">
                <a:solidFill>
                  <a:schemeClr val="accent2"/>
                </a:solidFill>
              </a:rPr>
              <a:t> το αγελαδινό έχει ελάχιστα ποσοστά, αντίθετα το γάλα της γυναίκας έχει σημαντικά ποσοστά και ασκεί </a:t>
            </a:r>
            <a:r>
              <a:rPr lang="el-GR" altLang="el-GR" sz="2000" dirty="0" err="1">
                <a:solidFill>
                  <a:schemeClr val="accent2"/>
                </a:solidFill>
              </a:rPr>
              <a:t>αντιμικροβιακή</a:t>
            </a:r>
            <a:r>
              <a:rPr lang="el-GR" altLang="el-GR" sz="2000" dirty="0">
                <a:solidFill>
                  <a:schemeClr val="accent2"/>
                </a:solidFill>
              </a:rPr>
              <a:t> δράση έναντι των </a:t>
            </a:r>
            <a:r>
              <a:rPr lang="en-US" altLang="el-GR" sz="2000" dirty="0">
                <a:solidFill>
                  <a:schemeClr val="accent2"/>
                </a:solidFill>
              </a:rPr>
              <a:t>Gram </a:t>
            </a:r>
            <a:r>
              <a:rPr lang="el-GR" altLang="el-GR" sz="2000" dirty="0" smtClean="0">
                <a:solidFill>
                  <a:schemeClr val="accent2"/>
                </a:solidFill>
              </a:rPr>
              <a:t>+</a:t>
            </a:r>
            <a:endParaRPr lang="el-GR" altLang="el-GR" sz="2000" dirty="0">
              <a:solidFill>
                <a:schemeClr val="accent2"/>
              </a:solidFill>
            </a:endParaRPr>
          </a:p>
          <a:p>
            <a:pPr eaLnBrk="1" hangingPunct="1"/>
            <a:r>
              <a:rPr lang="el-GR" altLang="el-GR" sz="2000" b="1" dirty="0">
                <a:solidFill>
                  <a:schemeClr val="accent2"/>
                </a:solidFill>
              </a:rPr>
              <a:t>5. Πτητικές ουσίες</a:t>
            </a:r>
            <a:r>
              <a:rPr lang="el-GR" altLang="el-GR" sz="2000" dirty="0">
                <a:solidFill>
                  <a:schemeClr val="accent2"/>
                </a:solidFill>
              </a:rPr>
              <a:t> </a:t>
            </a:r>
            <a:r>
              <a:rPr lang="en-US" altLang="el-GR" sz="2000" dirty="0">
                <a:solidFill>
                  <a:schemeClr val="accent2"/>
                </a:solidFill>
              </a:rPr>
              <a:t>(</a:t>
            </a:r>
            <a:r>
              <a:rPr lang="el-GR" altLang="el-GR" sz="2000" dirty="0">
                <a:solidFill>
                  <a:schemeClr val="accent2"/>
                </a:solidFill>
              </a:rPr>
              <a:t>10-100</a:t>
            </a:r>
            <a:r>
              <a:rPr lang="en-US" altLang="el-GR" sz="2000" dirty="0">
                <a:solidFill>
                  <a:schemeClr val="accent2"/>
                </a:solidFill>
              </a:rPr>
              <a:t>ppm)</a:t>
            </a:r>
            <a:r>
              <a:rPr lang="el-GR" altLang="el-GR" sz="2000" dirty="0">
                <a:solidFill>
                  <a:schemeClr val="accent2"/>
                </a:solidFill>
              </a:rPr>
              <a:t>: </a:t>
            </a:r>
          </a:p>
          <a:p>
            <a:pPr eaLnBrk="1" hangingPunct="1"/>
            <a:r>
              <a:rPr lang="el-GR" altLang="el-GR" sz="2000" dirty="0">
                <a:solidFill>
                  <a:schemeClr val="accent2"/>
                </a:solidFill>
              </a:rPr>
              <a:t>    Οξέα (</a:t>
            </a:r>
            <a:r>
              <a:rPr lang="el-GR" altLang="el-GR" sz="2000" dirty="0" err="1">
                <a:solidFill>
                  <a:schemeClr val="accent2"/>
                </a:solidFill>
              </a:rPr>
              <a:t>οξικο</a:t>
            </a:r>
            <a:r>
              <a:rPr lang="el-GR" altLang="el-GR" sz="2000" dirty="0">
                <a:solidFill>
                  <a:schemeClr val="accent2"/>
                </a:solidFill>
              </a:rPr>
              <a:t>, </a:t>
            </a:r>
            <a:r>
              <a:rPr lang="el-GR" altLang="el-GR" sz="2000" dirty="0" err="1">
                <a:solidFill>
                  <a:schemeClr val="accent2"/>
                </a:solidFill>
              </a:rPr>
              <a:t>μυρμηκικο</a:t>
            </a:r>
            <a:r>
              <a:rPr lang="el-GR" altLang="el-GR" sz="2000" dirty="0">
                <a:solidFill>
                  <a:schemeClr val="accent2"/>
                </a:solidFill>
              </a:rPr>
              <a:t>)</a:t>
            </a:r>
            <a:r>
              <a:rPr lang="en-US" altLang="el-GR" sz="2000" dirty="0">
                <a:solidFill>
                  <a:schemeClr val="accent2"/>
                </a:solidFill>
              </a:rPr>
              <a:t>, </a:t>
            </a:r>
            <a:r>
              <a:rPr lang="el-GR" altLang="el-GR" sz="2000" dirty="0">
                <a:solidFill>
                  <a:schemeClr val="accent2"/>
                </a:solidFill>
              </a:rPr>
              <a:t>Αλδεΰδες (φορμαλδεΰδη)</a:t>
            </a:r>
            <a:r>
              <a:rPr lang="en-US" altLang="el-GR" sz="2000" dirty="0">
                <a:solidFill>
                  <a:schemeClr val="accent2"/>
                </a:solidFill>
              </a:rPr>
              <a:t>,</a:t>
            </a:r>
            <a:r>
              <a:rPr lang="el-GR" altLang="el-GR" sz="2000" dirty="0">
                <a:solidFill>
                  <a:schemeClr val="accent2"/>
                </a:solidFill>
              </a:rPr>
              <a:t> Κετόνες (ακετόνη)</a:t>
            </a:r>
            <a:r>
              <a:rPr lang="en-US" altLang="el-GR" sz="2000" dirty="0">
                <a:solidFill>
                  <a:schemeClr val="accent2"/>
                </a:solidFill>
              </a:rPr>
              <a:t> </a:t>
            </a:r>
            <a:r>
              <a:rPr lang="el-GR" altLang="el-GR" sz="2000" dirty="0" err="1">
                <a:solidFill>
                  <a:schemeClr val="accent2"/>
                </a:solidFill>
              </a:rPr>
              <a:t>Αμίνες</a:t>
            </a:r>
            <a:r>
              <a:rPr lang="en-US" altLang="el-GR" sz="2000" dirty="0">
                <a:solidFill>
                  <a:schemeClr val="accent2"/>
                </a:solidFill>
              </a:rPr>
              <a:t>, </a:t>
            </a:r>
            <a:r>
              <a:rPr lang="el-GR" altLang="el-GR" sz="2000" dirty="0" err="1">
                <a:solidFill>
                  <a:schemeClr val="accent2"/>
                </a:solidFill>
              </a:rPr>
              <a:t>Αλκοολές</a:t>
            </a:r>
            <a:r>
              <a:rPr lang="el-GR" altLang="el-GR" sz="2000" dirty="0">
                <a:solidFill>
                  <a:schemeClr val="accent2"/>
                </a:solidFill>
              </a:rPr>
              <a:t> έναντι </a:t>
            </a:r>
            <a:r>
              <a:rPr lang="el-GR" altLang="el-GR" sz="2000" dirty="0" err="1">
                <a:solidFill>
                  <a:schemeClr val="accent2"/>
                </a:solidFill>
              </a:rPr>
              <a:t>οξυγαλακτικών</a:t>
            </a:r>
            <a:r>
              <a:rPr lang="el-GR" altLang="el-GR" sz="2000" dirty="0">
                <a:solidFill>
                  <a:schemeClr val="accent2"/>
                </a:solidFill>
              </a:rPr>
              <a:t> και </a:t>
            </a:r>
            <a:r>
              <a:rPr lang="el-GR" altLang="el-GR" sz="2000" dirty="0" err="1">
                <a:solidFill>
                  <a:schemeClr val="accent2"/>
                </a:solidFill>
              </a:rPr>
              <a:t>κολοβακτηριοειδών</a:t>
            </a:r>
            <a:r>
              <a:rPr lang="el-GR" altLang="el-GR" sz="2000" dirty="0">
                <a:solidFill>
                  <a:schemeClr val="accent2"/>
                </a:solidFill>
              </a:rPr>
              <a:t> </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1358881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412776"/>
            <a:ext cx="8208912" cy="4392488"/>
          </a:xfrm>
        </p:spPr>
        <p:txBody>
          <a:bodyPr>
            <a:noAutofit/>
          </a:bodyPr>
          <a:lstStyle/>
          <a:p>
            <a:pPr fontAlgn="auto">
              <a:spcAft>
                <a:spcPts val="0"/>
              </a:spcAft>
              <a:defRPr/>
            </a:pPr>
            <a:r>
              <a:rPr lang="el-GR" sz="2800" dirty="0">
                <a:hlinkClick r:id="rId4" action="ppaction://hlinksldjump"/>
              </a:rPr>
              <a:t>Μικροβιολογία νωπού </a:t>
            </a:r>
            <a:r>
              <a:rPr lang="el-GR" sz="2800" dirty="0" smtClean="0">
                <a:hlinkClick r:id="rId4" action="ppaction://hlinksldjump"/>
              </a:rPr>
              <a:t>γάλακτος,</a:t>
            </a:r>
            <a:endParaRPr lang="el-GR" sz="2800" dirty="0" smtClean="0"/>
          </a:p>
          <a:p>
            <a:pPr fontAlgn="auto">
              <a:spcAft>
                <a:spcPts val="0"/>
              </a:spcAft>
              <a:defRPr/>
            </a:pPr>
            <a:r>
              <a:rPr lang="el-GR" sz="2800" dirty="0">
                <a:hlinkClick r:id="rId5" action="ppaction://hlinksldjump"/>
              </a:rPr>
              <a:t>Πηγές μόλυνσης </a:t>
            </a:r>
            <a:r>
              <a:rPr lang="el-GR" sz="2800" dirty="0" smtClean="0">
                <a:hlinkClick r:id="rId5" action="ppaction://hlinksldjump"/>
              </a:rPr>
              <a:t>γάλακτος,</a:t>
            </a:r>
            <a:endParaRPr lang="el-GR" sz="2800" dirty="0" smtClean="0"/>
          </a:p>
          <a:p>
            <a:pPr fontAlgn="auto">
              <a:spcAft>
                <a:spcPts val="0"/>
              </a:spcAft>
              <a:defRPr/>
            </a:pPr>
            <a:r>
              <a:rPr lang="el-GR" altLang="el-GR" sz="2800" dirty="0">
                <a:hlinkClick r:id="rId6" action="ppaction://hlinksldjump"/>
              </a:rPr>
              <a:t>Νομοθετημένα μικροβιολογικά κριτήρια νωπού </a:t>
            </a:r>
            <a:r>
              <a:rPr lang="el-GR" altLang="el-GR" sz="2800" dirty="0" smtClean="0">
                <a:hlinkClick r:id="rId6" action="ppaction://hlinksldjump"/>
              </a:rPr>
              <a:t>γάλακτος,</a:t>
            </a:r>
            <a:endParaRPr lang="el-GR" altLang="el-GR" sz="2800" dirty="0" smtClean="0"/>
          </a:p>
          <a:p>
            <a:pPr fontAlgn="auto">
              <a:spcAft>
                <a:spcPts val="0"/>
              </a:spcAft>
              <a:defRPr/>
            </a:pPr>
            <a:r>
              <a:rPr lang="el-GR" sz="2800" dirty="0">
                <a:cs typeface="Arial" pitchFamily="34" charset="0"/>
                <a:hlinkClick r:id="rId7" action="ppaction://hlinksldjump"/>
              </a:rPr>
              <a:t>Κυριότερες ομάδες φυσικής μικροβιακής χλωρίδας </a:t>
            </a:r>
            <a:r>
              <a:rPr lang="el-GR" sz="2800" dirty="0" smtClean="0">
                <a:cs typeface="Arial" pitchFamily="34" charset="0"/>
                <a:hlinkClick r:id="rId7" action="ppaction://hlinksldjump"/>
              </a:rPr>
              <a:t>γάλακτος,</a:t>
            </a:r>
            <a:endParaRPr lang="el-GR" sz="2800" dirty="0" smtClean="0">
              <a:cs typeface="Arial" pitchFamily="34" charset="0"/>
            </a:endParaRPr>
          </a:p>
          <a:p>
            <a:pPr>
              <a:defRPr/>
            </a:pPr>
            <a:r>
              <a:rPr lang="el-GR" sz="2800" dirty="0" smtClean="0">
                <a:solidFill>
                  <a:schemeClr val="accent2"/>
                </a:solidFill>
                <a:cs typeface="Arial" pitchFamily="34" charset="0"/>
                <a:hlinkClick r:id="rId8" action="ppaction://hlinksldjump"/>
              </a:rPr>
              <a:t>Επίδραση της μικροβιακής χλωρίδας στο γάλα,</a:t>
            </a:r>
            <a:endParaRPr lang="el-GR" sz="2800" dirty="0" smtClean="0">
              <a:solidFill>
                <a:schemeClr val="accent2"/>
              </a:solidFill>
              <a:cs typeface="Arial" pitchFamily="34" charset="0"/>
            </a:endParaRPr>
          </a:p>
          <a:p>
            <a:pPr>
              <a:defRPr/>
            </a:pPr>
            <a:r>
              <a:rPr lang="el-GR" sz="2800" dirty="0" smtClean="0">
                <a:solidFill>
                  <a:schemeClr val="accent2"/>
                </a:solidFill>
                <a:cs typeface="Arial" pitchFamily="34" charset="0"/>
                <a:hlinkClick r:id="rId9" action="ppaction://hlinksldjump"/>
              </a:rPr>
              <a:t>Οι κυριότερες ζυμώσεις του γάλακτος</a:t>
            </a:r>
            <a:r>
              <a:rPr lang="en-US" sz="2800" dirty="0" smtClean="0">
                <a:solidFill>
                  <a:schemeClr val="accent2"/>
                </a:solidFill>
                <a:cs typeface="Arial" pitchFamily="34" charset="0"/>
                <a:hlinkClick r:id="rId9" action="ppaction://hlinksldjump"/>
              </a:rPr>
              <a:t>.</a:t>
            </a:r>
            <a:endParaRPr lang="el-GR" sz="2800" dirty="0">
              <a:solidFill>
                <a:schemeClr val="accent2"/>
              </a:solidFill>
              <a:cs typeface="Arial" pitchFamily="34" charset="0"/>
            </a:endParaRPr>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pPr>
              <a:defRPr/>
            </a:pPr>
            <a:fld id="{319D5765-3470-453B-A34B-74983DF66ED9}" type="slidenum">
              <a:rPr lang="el-GR"/>
              <a:pPr>
                <a:defRPr/>
              </a:pPr>
              <a:t>50</a:t>
            </a:fld>
            <a:endParaRPr lang="el-GR"/>
          </a:p>
        </p:txBody>
      </p:sp>
      <p:sp>
        <p:nvSpPr>
          <p:cNvPr id="55301" name="Text Box 7"/>
          <p:cNvSpPr txBox="1">
            <a:spLocks noChangeArrowheads="1"/>
          </p:cNvSpPr>
          <p:nvPr/>
        </p:nvSpPr>
        <p:spPr bwMode="auto">
          <a:xfrm>
            <a:off x="2987675" y="333375"/>
            <a:ext cx="2466975" cy="425450"/>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ΣΤΑΔΙΟ ΟΞΙΝΙΣΗΣ </a:t>
            </a:r>
          </a:p>
        </p:txBody>
      </p:sp>
      <p:sp>
        <p:nvSpPr>
          <p:cNvPr id="55302" name="Text Box 8"/>
          <p:cNvSpPr txBox="1">
            <a:spLocks noChangeArrowheads="1"/>
          </p:cNvSpPr>
          <p:nvPr/>
        </p:nvSpPr>
        <p:spPr bwMode="auto">
          <a:xfrm>
            <a:off x="611188" y="836613"/>
            <a:ext cx="6886575"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dirty="0">
                <a:solidFill>
                  <a:schemeClr val="accent2"/>
                </a:solidFill>
              </a:rPr>
              <a:t>Αρχίζει ο πολλαπλασιασμός των βακτηρίων </a:t>
            </a:r>
          </a:p>
          <a:p>
            <a:pPr eaLnBrk="1" hangingPunct="1"/>
            <a:endParaRPr lang="el-GR" altLang="el-GR" dirty="0">
              <a:solidFill>
                <a:schemeClr val="accent2"/>
              </a:solidFill>
            </a:endParaRPr>
          </a:p>
          <a:p>
            <a:pPr eaLnBrk="1" hangingPunct="1"/>
            <a:r>
              <a:rPr lang="el-GR" altLang="el-GR" dirty="0">
                <a:solidFill>
                  <a:schemeClr val="accent2"/>
                </a:solidFill>
              </a:rPr>
              <a:t>Ζυμώνεται η λακτόζη </a:t>
            </a:r>
          </a:p>
          <a:p>
            <a:pPr eaLnBrk="1" hangingPunct="1"/>
            <a:endParaRPr lang="el-GR" altLang="el-GR" dirty="0">
              <a:solidFill>
                <a:schemeClr val="accent2"/>
              </a:solidFill>
            </a:endParaRPr>
          </a:p>
          <a:p>
            <a:pPr eaLnBrk="1" hangingPunct="1"/>
            <a:r>
              <a:rPr lang="el-GR" altLang="el-GR" dirty="0">
                <a:solidFill>
                  <a:schemeClr val="accent2"/>
                </a:solidFill>
              </a:rPr>
              <a:t>Παράγεται ή όχι αέριο </a:t>
            </a:r>
          </a:p>
          <a:p>
            <a:pPr eaLnBrk="1" hangingPunct="1"/>
            <a:endParaRPr lang="el-GR" altLang="el-GR" dirty="0">
              <a:solidFill>
                <a:schemeClr val="accent2"/>
              </a:solidFill>
            </a:endParaRPr>
          </a:p>
          <a:p>
            <a:pPr eaLnBrk="1" hangingPunct="1"/>
            <a:r>
              <a:rPr lang="el-GR" altLang="el-GR" dirty="0">
                <a:solidFill>
                  <a:schemeClr val="accent2"/>
                </a:solidFill>
              </a:rPr>
              <a:t>Μειώνεται το </a:t>
            </a:r>
            <a:r>
              <a:rPr lang="en-US" altLang="el-GR" dirty="0">
                <a:solidFill>
                  <a:schemeClr val="accent2"/>
                </a:solidFill>
              </a:rPr>
              <a:t>pH </a:t>
            </a:r>
            <a:endParaRPr lang="el-GR" altLang="el-GR" dirty="0">
              <a:solidFill>
                <a:schemeClr val="accent2"/>
              </a:solidFill>
            </a:endParaRPr>
          </a:p>
          <a:p>
            <a:pPr eaLnBrk="1" hangingPunct="1"/>
            <a:endParaRPr lang="el-GR" altLang="el-GR" dirty="0">
              <a:solidFill>
                <a:schemeClr val="accent2"/>
              </a:solidFill>
            </a:endParaRPr>
          </a:p>
          <a:p>
            <a:pPr eaLnBrk="1" hangingPunct="1"/>
            <a:r>
              <a:rPr lang="en-US" altLang="el-GR" dirty="0">
                <a:solidFill>
                  <a:schemeClr val="accent2"/>
                </a:solidFill>
              </a:rPr>
              <a:t>pH 5</a:t>
            </a:r>
            <a:r>
              <a:rPr lang="en-US" altLang="el-GR" dirty="0">
                <a:solidFill>
                  <a:schemeClr val="accent2"/>
                </a:solidFill>
                <a:sym typeface="Wingdings" pitchFamily="2" charset="2"/>
              </a:rPr>
              <a:t> </a:t>
            </a:r>
            <a:r>
              <a:rPr lang="el-GR" altLang="el-GR" dirty="0">
                <a:solidFill>
                  <a:schemeClr val="accent2"/>
                </a:solidFill>
                <a:sym typeface="Wingdings" pitchFamily="2" charset="2"/>
              </a:rPr>
              <a:t>αρχίζει η πήξη της καζεΐνης </a:t>
            </a:r>
          </a:p>
          <a:p>
            <a:pPr eaLnBrk="1" hangingPunct="1"/>
            <a:endParaRPr lang="el-GR" altLang="el-GR" dirty="0">
              <a:solidFill>
                <a:schemeClr val="accent2"/>
              </a:solidFill>
              <a:sym typeface="Wingdings" pitchFamily="2" charset="2"/>
            </a:endParaRPr>
          </a:p>
          <a:p>
            <a:pPr eaLnBrk="1" hangingPunct="1"/>
            <a:r>
              <a:rPr lang="el-GR" altLang="el-GR" dirty="0">
                <a:solidFill>
                  <a:schemeClr val="accent2"/>
                </a:solidFill>
                <a:sym typeface="Wingdings" pitchFamily="2" charset="2"/>
              </a:rPr>
              <a:t>Γάλα υπό μορφή πήγματος ή σπογγώδες αν παράγονται και αέρια</a:t>
            </a:r>
          </a:p>
          <a:p>
            <a:pPr eaLnBrk="1" hangingPunct="1"/>
            <a:endParaRPr lang="el-GR" altLang="el-GR" dirty="0">
              <a:solidFill>
                <a:schemeClr val="accent2"/>
              </a:solidFill>
              <a:sym typeface="Wingdings" pitchFamily="2" charset="2"/>
            </a:endParaRPr>
          </a:p>
          <a:p>
            <a:pPr eaLnBrk="1" hangingPunct="1"/>
            <a:r>
              <a:rPr lang="en-US" altLang="el-GR" dirty="0">
                <a:solidFill>
                  <a:schemeClr val="accent2"/>
                </a:solidFill>
                <a:sym typeface="Wingdings" pitchFamily="2" charset="2"/>
              </a:rPr>
              <a:t> pH &lt;4  </a:t>
            </a:r>
            <a:r>
              <a:rPr lang="el-GR" altLang="el-GR" dirty="0">
                <a:solidFill>
                  <a:schemeClr val="accent2"/>
                </a:solidFill>
                <a:sym typeface="Wingdings" pitchFamily="2" charset="2"/>
              </a:rPr>
              <a:t>αναστέλλεται η ανάπτυξη βακτηρίων </a:t>
            </a:r>
          </a:p>
          <a:p>
            <a:pPr eaLnBrk="1" hangingPunct="1"/>
            <a:endParaRPr lang="el-GR" altLang="el-GR" dirty="0">
              <a:solidFill>
                <a:schemeClr val="accent2"/>
              </a:solidFill>
              <a:sym typeface="Wingdings" pitchFamily="2" charset="2"/>
            </a:endParaRPr>
          </a:p>
          <a:p>
            <a:pPr eaLnBrk="1" hangingPunct="1"/>
            <a:r>
              <a:rPr lang="el-GR" altLang="el-GR" dirty="0">
                <a:solidFill>
                  <a:schemeClr val="accent2"/>
                </a:solidFill>
                <a:sym typeface="Wingdings" pitchFamily="2" charset="2"/>
              </a:rPr>
              <a:t>Συστολή πήγματος- Διαχωρισμός ορού</a:t>
            </a:r>
          </a:p>
          <a:p>
            <a:pPr eaLnBrk="1" hangingPunct="1"/>
            <a:endParaRPr lang="el-GR" altLang="el-GR" dirty="0">
              <a:solidFill>
                <a:schemeClr val="accent2"/>
              </a:solidFill>
              <a:sym typeface="Wingdings" pitchFamily="2" charset="2"/>
            </a:endParaRPr>
          </a:p>
          <a:p>
            <a:pPr eaLnBrk="1" hangingPunct="1"/>
            <a:endParaRPr lang="el-GR" altLang="el-GR" dirty="0">
              <a:solidFill>
                <a:schemeClr val="accent2"/>
              </a:solidFill>
              <a:sym typeface="Wingdings" pitchFamily="2" charset="2"/>
            </a:endParaRPr>
          </a:p>
          <a:p>
            <a:pPr eaLnBrk="1" hangingPunct="1"/>
            <a:r>
              <a:rPr lang="el-GR" altLang="el-GR" i="1" dirty="0">
                <a:solidFill>
                  <a:schemeClr val="accent2"/>
                </a:solidFill>
                <a:sym typeface="Wingdings" pitchFamily="2" charset="2"/>
              </a:rPr>
              <a:t>                          Έχει ζυμωθεί 25-30% λακτόζης</a:t>
            </a:r>
            <a:r>
              <a:rPr lang="el-GR" altLang="el-GR" dirty="0">
                <a:solidFill>
                  <a:schemeClr val="accent2"/>
                </a:solidFill>
                <a:sym typeface="Wingdings" pitchFamily="2" charset="2"/>
              </a:rPr>
              <a:t> </a:t>
            </a:r>
            <a:endParaRPr lang="el-GR" altLang="el-GR" dirty="0">
              <a:solidFill>
                <a:schemeClr val="accent2"/>
              </a:solidFill>
            </a:endParaRPr>
          </a:p>
        </p:txBody>
      </p:sp>
      <p:sp>
        <p:nvSpPr>
          <p:cNvPr id="55303" name="AutoShape 13"/>
          <p:cNvSpPr>
            <a:spLocks noChangeArrowheads="1"/>
          </p:cNvSpPr>
          <p:nvPr/>
        </p:nvSpPr>
        <p:spPr bwMode="auto">
          <a:xfrm>
            <a:off x="2411413" y="1125538"/>
            <a:ext cx="485775" cy="287337"/>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55304" name="AutoShape 14"/>
          <p:cNvSpPr>
            <a:spLocks noChangeArrowheads="1"/>
          </p:cNvSpPr>
          <p:nvPr/>
        </p:nvSpPr>
        <p:spPr bwMode="auto">
          <a:xfrm>
            <a:off x="2051050" y="1700213"/>
            <a:ext cx="485775" cy="287337"/>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55305" name="AutoShape 15"/>
          <p:cNvSpPr>
            <a:spLocks noChangeArrowheads="1"/>
          </p:cNvSpPr>
          <p:nvPr/>
        </p:nvSpPr>
        <p:spPr bwMode="auto">
          <a:xfrm>
            <a:off x="1331913" y="2276475"/>
            <a:ext cx="485775" cy="28733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55306" name="AutoShape 16"/>
          <p:cNvSpPr>
            <a:spLocks noChangeArrowheads="1"/>
          </p:cNvSpPr>
          <p:nvPr/>
        </p:nvSpPr>
        <p:spPr bwMode="auto">
          <a:xfrm>
            <a:off x="2268538" y="2781300"/>
            <a:ext cx="485775" cy="28733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55307" name="AutoShape 17"/>
          <p:cNvSpPr>
            <a:spLocks noChangeArrowheads="1"/>
          </p:cNvSpPr>
          <p:nvPr/>
        </p:nvSpPr>
        <p:spPr bwMode="auto">
          <a:xfrm>
            <a:off x="4067175" y="3357563"/>
            <a:ext cx="485775" cy="287337"/>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55308" name="AutoShape 18"/>
          <p:cNvSpPr>
            <a:spLocks noChangeArrowheads="1"/>
          </p:cNvSpPr>
          <p:nvPr/>
        </p:nvSpPr>
        <p:spPr bwMode="auto">
          <a:xfrm>
            <a:off x="3348038" y="3860800"/>
            <a:ext cx="485775" cy="28733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55309" name="AutoShape 19"/>
          <p:cNvSpPr>
            <a:spLocks noChangeArrowheads="1"/>
          </p:cNvSpPr>
          <p:nvPr/>
        </p:nvSpPr>
        <p:spPr bwMode="auto">
          <a:xfrm>
            <a:off x="2411413" y="4437063"/>
            <a:ext cx="485775" cy="287337"/>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1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13855054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A330C9D1-7241-42B6-AEBC-0E3B3AC89602}" type="slidenum">
              <a:rPr lang="el-GR"/>
              <a:pPr>
                <a:defRPr/>
              </a:pPr>
              <a:t>51</a:t>
            </a:fld>
            <a:endParaRPr lang="el-GR"/>
          </a:p>
        </p:txBody>
      </p:sp>
      <p:sp>
        <p:nvSpPr>
          <p:cNvPr id="56325" name="Text Box 5"/>
          <p:cNvSpPr txBox="1">
            <a:spLocks noChangeArrowheads="1"/>
          </p:cNvSpPr>
          <p:nvPr/>
        </p:nvSpPr>
        <p:spPr bwMode="auto">
          <a:xfrm>
            <a:off x="2411413" y="404813"/>
            <a:ext cx="3533775" cy="425450"/>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ΣΤΑΔΙΟ ΕΞΟΥΔΕΤΕΡΩΣΗΣ </a:t>
            </a:r>
          </a:p>
        </p:txBody>
      </p:sp>
      <p:sp>
        <p:nvSpPr>
          <p:cNvPr id="56326" name="Text Box 6"/>
          <p:cNvSpPr txBox="1">
            <a:spLocks noChangeArrowheads="1"/>
          </p:cNvSpPr>
          <p:nvPr/>
        </p:nvSpPr>
        <p:spPr bwMode="auto">
          <a:xfrm>
            <a:off x="467544" y="1340768"/>
            <a:ext cx="820891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ü"/>
            </a:pPr>
            <a:r>
              <a:rPr lang="el-GR" altLang="el-GR" sz="2000" dirty="0">
                <a:solidFill>
                  <a:schemeClr val="accent2"/>
                </a:solidFill>
              </a:rPr>
              <a:t>Το γαλακτικό και τα άλλα οργανικά οξέα που παράχθηκαν αναστέλλουν τη</a:t>
            </a:r>
          </a:p>
          <a:p>
            <a:pPr eaLnBrk="1" hangingPunct="1">
              <a:buFont typeface="Wingdings" pitchFamily="2" charset="2"/>
              <a:buNone/>
            </a:pPr>
            <a:r>
              <a:rPr lang="el-GR" altLang="el-GR" sz="2000" dirty="0">
                <a:solidFill>
                  <a:schemeClr val="accent2"/>
                </a:solidFill>
              </a:rPr>
              <a:t>δράση των βακτηρίων </a:t>
            </a:r>
          </a:p>
          <a:p>
            <a:pPr eaLnBrk="1" hangingPunct="1">
              <a:buFont typeface="Wingdings" pitchFamily="2" charset="2"/>
              <a:buChar char="ü"/>
            </a:pPr>
            <a:endParaRPr lang="el-GR" altLang="el-GR" sz="2000" dirty="0">
              <a:solidFill>
                <a:schemeClr val="accent2"/>
              </a:solidFill>
            </a:endParaRPr>
          </a:p>
          <a:p>
            <a:pPr eaLnBrk="1" hangingPunct="1">
              <a:buFont typeface="Wingdings" pitchFamily="2" charset="2"/>
              <a:buChar char="ü"/>
            </a:pPr>
            <a:r>
              <a:rPr lang="el-GR" altLang="el-GR" sz="2000" dirty="0">
                <a:solidFill>
                  <a:schemeClr val="accent2"/>
                </a:solidFill>
              </a:rPr>
              <a:t>Οι ζύμες και οι μύκητες όμως εξακολουθούν να αναπτύσσονται </a:t>
            </a:r>
            <a:r>
              <a:rPr lang="el-GR" altLang="el-GR" sz="2000" dirty="0">
                <a:solidFill>
                  <a:schemeClr val="accent2"/>
                </a:solidFill>
                <a:sym typeface="Wingdings" pitchFamily="2" charset="2"/>
              </a:rPr>
              <a:t></a:t>
            </a:r>
          </a:p>
          <a:p>
            <a:pPr eaLnBrk="1" hangingPunct="1">
              <a:buFont typeface="Wingdings" pitchFamily="2" charset="2"/>
              <a:buNone/>
            </a:pPr>
            <a:r>
              <a:rPr lang="el-GR" altLang="el-GR" sz="2000" dirty="0">
                <a:solidFill>
                  <a:schemeClr val="accent2"/>
                </a:solidFill>
                <a:sym typeface="Wingdings" pitchFamily="2" charset="2"/>
              </a:rPr>
              <a:t>κυρίαρχη χλωρίδα</a:t>
            </a:r>
          </a:p>
          <a:p>
            <a:pPr eaLnBrk="1" hangingPunct="1">
              <a:buFont typeface="Wingdings" pitchFamily="2" charset="2"/>
              <a:buChar char="ü"/>
            </a:pPr>
            <a:endParaRPr lang="el-GR" altLang="el-GR" sz="2000" dirty="0">
              <a:solidFill>
                <a:schemeClr val="accent2"/>
              </a:solidFill>
              <a:sym typeface="Wingdings" pitchFamily="2" charset="2"/>
            </a:endParaRPr>
          </a:p>
          <a:p>
            <a:pPr eaLnBrk="1" hangingPunct="1">
              <a:buFont typeface="Wingdings" pitchFamily="2" charset="2"/>
              <a:buChar char="ü"/>
            </a:pPr>
            <a:r>
              <a:rPr lang="el-GR" altLang="el-GR" sz="2000" dirty="0">
                <a:solidFill>
                  <a:schemeClr val="accent2"/>
                </a:solidFill>
                <a:sym typeface="Wingdings" pitchFamily="2" charset="2"/>
              </a:rPr>
              <a:t>Καταναλώνουν το γαλακτικό οξύ  προϊόντα αλκαλικής αντίδρασης </a:t>
            </a:r>
          </a:p>
          <a:p>
            <a:pPr eaLnBrk="1" hangingPunct="1">
              <a:buFont typeface="Wingdings" pitchFamily="2" charset="2"/>
              <a:buNone/>
            </a:pPr>
            <a:r>
              <a:rPr lang="el-GR" altLang="el-GR" sz="2000" dirty="0">
                <a:solidFill>
                  <a:schemeClr val="accent2"/>
                </a:solidFill>
                <a:sym typeface="Wingdings" pitchFamily="2" charset="2"/>
              </a:rPr>
              <a:t>(αμμωνία)</a:t>
            </a:r>
          </a:p>
          <a:p>
            <a:pPr eaLnBrk="1" hangingPunct="1">
              <a:buFont typeface="Wingdings" pitchFamily="2" charset="2"/>
              <a:buChar char="ü"/>
            </a:pPr>
            <a:endParaRPr lang="el-GR" altLang="el-GR" sz="2000" dirty="0">
              <a:solidFill>
                <a:schemeClr val="accent2"/>
              </a:solidFill>
              <a:sym typeface="Wingdings" pitchFamily="2" charset="2"/>
            </a:endParaRPr>
          </a:p>
          <a:p>
            <a:pPr eaLnBrk="1" hangingPunct="1">
              <a:buFont typeface="Wingdings" pitchFamily="2" charset="2"/>
              <a:buChar char="ü"/>
            </a:pPr>
            <a:r>
              <a:rPr lang="el-GR" altLang="el-GR" sz="2000" dirty="0">
                <a:solidFill>
                  <a:schemeClr val="accent2"/>
                </a:solidFill>
                <a:sym typeface="Wingdings" pitchFamily="2" charset="2"/>
              </a:rPr>
              <a:t>Αύξηση </a:t>
            </a:r>
            <a:r>
              <a:rPr lang="en-US" altLang="el-GR" sz="2000" dirty="0">
                <a:solidFill>
                  <a:schemeClr val="accent2"/>
                </a:solidFill>
                <a:sym typeface="Wingdings" pitchFamily="2" charset="2"/>
              </a:rPr>
              <a:t>pH &gt;6 </a:t>
            </a:r>
            <a:r>
              <a:rPr lang="el-GR" altLang="el-GR" sz="2000" dirty="0">
                <a:solidFill>
                  <a:schemeClr val="accent2"/>
                </a:solidFill>
                <a:sym typeface="Wingdings" pitchFamily="2" charset="2"/>
              </a:rPr>
              <a:t>ή 7 </a:t>
            </a:r>
          </a:p>
          <a:p>
            <a:pPr eaLnBrk="1" hangingPunct="1">
              <a:buFont typeface="Wingdings" pitchFamily="2" charset="2"/>
              <a:buChar char="ü"/>
            </a:pPr>
            <a:endParaRPr lang="el-GR" altLang="el-GR" sz="2000" dirty="0">
              <a:solidFill>
                <a:schemeClr val="accent2"/>
              </a:solidFill>
              <a:sym typeface="Wingdings" pitchFamily="2" charset="2"/>
            </a:endParaRPr>
          </a:p>
          <a:p>
            <a:pPr eaLnBrk="1" hangingPunct="1">
              <a:buFont typeface="Wingdings" pitchFamily="2" charset="2"/>
              <a:buChar char="ü"/>
            </a:pPr>
            <a:r>
              <a:rPr lang="el-GR" altLang="el-GR" sz="2000" dirty="0">
                <a:solidFill>
                  <a:schemeClr val="accent2"/>
                </a:solidFill>
                <a:sym typeface="Wingdings" pitchFamily="2" charset="2"/>
              </a:rPr>
              <a:t>Εξουδετέρωση όξινου περιβάλλοντος</a:t>
            </a:r>
          </a:p>
          <a:p>
            <a:pPr eaLnBrk="1" hangingPunct="1">
              <a:buFont typeface="Wingdings" pitchFamily="2" charset="2"/>
              <a:buChar char="ü"/>
            </a:pPr>
            <a:endParaRPr lang="el-GR" altLang="el-GR" sz="2000" dirty="0">
              <a:solidFill>
                <a:schemeClr val="accent2"/>
              </a:solidFill>
              <a:sym typeface="Wingdings" pitchFamily="2" charset="2"/>
            </a:endParaRPr>
          </a:p>
          <a:p>
            <a:pPr eaLnBrk="1" hangingPunct="1">
              <a:buFont typeface="Wingdings" pitchFamily="2" charset="2"/>
              <a:buChar char="ü"/>
            </a:pPr>
            <a:r>
              <a:rPr lang="el-GR" altLang="el-GR" sz="2000" dirty="0">
                <a:solidFill>
                  <a:schemeClr val="accent2"/>
                </a:solidFill>
                <a:sym typeface="Wingdings" pitchFamily="2" charset="2"/>
              </a:rPr>
              <a:t>Υπόστρωμα με αλκαλική αντίδραση  </a:t>
            </a:r>
            <a:endParaRPr lang="el-GR" altLang="el-GR" sz="2000" dirty="0">
              <a:solidFill>
                <a:schemeClr val="accent2"/>
              </a:solidFill>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2578947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8A5134AF-BB91-4CD9-8C6E-76694AB0DA22}" type="slidenum">
              <a:rPr lang="el-GR"/>
              <a:pPr>
                <a:defRPr/>
              </a:pPr>
              <a:t>52</a:t>
            </a:fld>
            <a:endParaRPr lang="el-GR"/>
          </a:p>
        </p:txBody>
      </p:sp>
      <p:sp>
        <p:nvSpPr>
          <p:cNvPr id="57349" name="Text Box 5"/>
          <p:cNvSpPr txBox="1">
            <a:spLocks noChangeArrowheads="1"/>
          </p:cNvSpPr>
          <p:nvPr/>
        </p:nvSpPr>
        <p:spPr bwMode="auto">
          <a:xfrm>
            <a:off x="2411413" y="404813"/>
            <a:ext cx="2171700" cy="425450"/>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ΣΤΑΔΙΟ ΣΗΨΗΣ </a:t>
            </a:r>
          </a:p>
        </p:txBody>
      </p:sp>
      <p:sp>
        <p:nvSpPr>
          <p:cNvPr id="57350" name="Text Box 6"/>
          <p:cNvSpPr txBox="1">
            <a:spLocks noChangeArrowheads="1"/>
          </p:cNvSpPr>
          <p:nvPr/>
        </p:nvSpPr>
        <p:spPr bwMode="auto">
          <a:xfrm>
            <a:off x="250825" y="1557338"/>
            <a:ext cx="384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ü"/>
            </a:pPr>
            <a:endParaRPr lang="el-GR" altLang="el-GR" sz="2000" dirty="0">
              <a:solidFill>
                <a:schemeClr val="accent2"/>
              </a:solidFill>
            </a:endParaRPr>
          </a:p>
        </p:txBody>
      </p:sp>
      <p:sp>
        <p:nvSpPr>
          <p:cNvPr id="57351" name="Text Box 7"/>
          <p:cNvSpPr txBox="1">
            <a:spLocks noChangeArrowheads="1"/>
          </p:cNvSpPr>
          <p:nvPr/>
        </p:nvSpPr>
        <p:spPr bwMode="auto">
          <a:xfrm>
            <a:off x="635000" y="1125538"/>
            <a:ext cx="782543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 Στο αλκαλικό περιβάλλον αρχίζει ο πολλαπλασιασμός διαφόρων</a:t>
            </a:r>
          </a:p>
          <a:p>
            <a:pPr eaLnBrk="1" hangingPunct="1"/>
            <a:r>
              <a:rPr lang="el-GR" altLang="el-GR" sz="2000" dirty="0">
                <a:solidFill>
                  <a:schemeClr val="accent2"/>
                </a:solidFill>
              </a:rPr>
              <a:t> </a:t>
            </a:r>
            <a:r>
              <a:rPr lang="el-GR" altLang="el-GR" sz="2000" b="1" dirty="0">
                <a:solidFill>
                  <a:schemeClr val="accent2"/>
                </a:solidFill>
              </a:rPr>
              <a:t>πρωτεολυτικών και </a:t>
            </a:r>
            <a:r>
              <a:rPr lang="el-GR" altLang="el-GR" sz="2000" b="1" dirty="0" err="1">
                <a:solidFill>
                  <a:schemeClr val="accent2"/>
                </a:solidFill>
              </a:rPr>
              <a:t>λιπολυτικών</a:t>
            </a:r>
            <a:r>
              <a:rPr lang="el-GR" altLang="el-GR" sz="2000" b="1" dirty="0">
                <a:solidFill>
                  <a:schemeClr val="accent2"/>
                </a:solidFill>
              </a:rPr>
              <a:t> βακτηρίων</a:t>
            </a:r>
            <a:r>
              <a:rPr lang="el-GR" altLang="el-GR" sz="2000" dirty="0">
                <a:solidFill>
                  <a:schemeClr val="accent2"/>
                </a:solidFill>
              </a:rPr>
              <a:t> ( π.χ. </a:t>
            </a:r>
            <a:r>
              <a:rPr lang="en-US" altLang="el-GR" sz="2000" i="1" dirty="0">
                <a:solidFill>
                  <a:schemeClr val="accent2"/>
                </a:solidFill>
              </a:rPr>
              <a:t>Pseudomonas</a:t>
            </a:r>
            <a:r>
              <a:rPr lang="en-US" altLang="el-GR" sz="2000" dirty="0">
                <a:solidFill>
                  <a:schemeClr val="accent2"/>
                </a:solidFill>
              </a:rPr>
              <a:t>)</a:t>
            </a:r>
          </a:p>
          <a:p>
            <a:pPr eaLnBrk="1" hangingPunct="1"/>
            <a:endParaRPr lang="en-US" altLang="el-GR" sz="2000" dirty="0">
              <a:solidFill>
                <a:schemeClr val="accent2"/>
              </a:solidFill>
            </a:endParaRPr>
          </a:p>
          <a:p>
            <a:pPr eaLnBrk="1" hangingPunct="1"/>
            <a:r>
              <a:rPr lang="el-GR" altLang="el-GR" sz="2000" dirty="0">
                <a:solidFill>
                  <a:schemeClr val="accent2"/>
                </a:solidFill>
              </a:rPr>
              <a:t>Αυτά σε συνεργασία με τις ζύμες και τους μύκητες που επιβίωσαν :</a:t>
            </a:r>
          </a:p>
          <a:p>
            <a:pPr eaLnBrk="1" hangingPunct="1"/>
            <a:endParaRPr lang="el-GR" altLang="el-GR" sz="2000" dirty="0">
              <a:solidFill>
                <a:schemeClr val="accent2"/>
              </a:solidFill>
            </a:endParaRPr>
          </a:p>
          <a:p>
            <a:pPr eaLnBrk="1" hangingPunct="1">
              <a:buFont typeface="Wingdings" pitchFamily="2" charset="2"/>
              <a:buChar char="ü"/>
            </a:pPr>
            <a:r>
              <a:rPr lang="el-GR" altLang="el-GR" sz="2000" dirty="0" err="1">
                <a:solidFill>
                  <a:schemeClr val="accent2"/>
                </a:solidFill>
              </a:rPr>
              <a:t>αποδομούν</a:t>
            </a:r>
            <a:r>
              <a:rPr lang="el-GR" altLang="el-GR" sz="2000" dirty="0">
                <a:solidFill>
                  <a:schemeClr val="accent2"/>
                </a:solidFill>
              </a:rPr>
              <a:t> τις πρωτεΐνες</a:t>
            </a: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Char char="ü"/>
            </a:pPr>
            <a:r>
              <a:rPr lang="el-GR" altLang="el-GR" sz="2000" dirty="0" err="1">
                <a:solidFill>
                  <a:schemeClr val="accent2"/>
                </a:solidFill>
              </a:rPr>
              <a:t>υδρολύουν</a:t>
            </a:r>
            <a:r>
              <a:rPr lang="el-GR" altLang="el-GR" sz="2000" dirty="0">
                <a:solidFill>
                  <a:schemeClr val="accent2"/>
                </a:solidFill>
              </a:rPr>
              <a:t> το λίπος </a:t>
            </a: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Char char="ü"/>
            </a:pPr>
            <a:r>
              <a:rPr lang="el-GR" altLang="el-GR" sz="2000" dirty="0">
                <a:solidFill>
                  <a:schemeClr val="accent2"/>
                </a:solidFill>
              </a:rPr>
              <a:t>ρευστοποιούν το πήγμα</a:t>
            </a: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Char char="ü"/>
            </a:pPr>
            <a:r>
              <a:rPr lang="el-GR" altLang="el-GR" sz="2000" dirty="0">
                <a:solidFill>
                  <a:schemeClr val="accent2"/>
                </a:solidFill>
              </a:rPr>
              <a:t>παράγουν κάκοσμα προϊόντα </a:t>
            </a:r>
          </a:p>
        </p:txBody>
      </p:sp>
      <p:sp>
        <p:nvSpPr>
          <p:cNvPr id="8"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41889617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8633E0B7-4574-4033-A7A8-7C5B4AFDCBE0}" type="slidenum">
              <a:rPr lang="el-GR"/>
              <a:pPr>
                <a:defRPr/>
              </a:pPr>
              <a:t>53</a:t>
            </a:fld>
            <a:endParaRPr lang="el-GR"/>
          </a:p>
        </p:txBody>
      </p:sp>
      <p:sp>
        <p:nvSpPr>
          <p:cNvPr id="58373" name="Text Box 5"/>
          <p:cNvSpPr txBox="1">
            <a:spLocks noChangeArrowheads="1"/>
          </p:cNvSpPr>
          <p:nvPr/>
        </p:nvSpPr>
        <p:spPr bwMode="auto">
          <a:xfrm>
            <a:off x="2411413" y="404813"/>
            <a:ext cx="4311650" cy="425450"/>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Επίδραση μικροβιακής χλωρίδας </a:t>
            </a:r>
          </a:p>
        </p:txBody>
      </p:sp>
      <p:sp>
        <p:nvSpPr>
          <p:cNvPr id="58374" name="Text Box 6"/>
          <p:cNvSpPr txBox="1">
            <a:spLocks noChangeArrowheads="1"/>
          </p:cNvSpPr>
          <p:nvPr/>
        </p:nvSpPr>
        <p:spPr bwMode="auto">
          <a:xfrm>
            <a:off x="250825" y="1557338"/>
            <a:ext cx="384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ü"/>
            </a:pPr>
            <a:endParaRPr lang="el-GR" altLang="el-GR" sz="2000">
              <a:solidFill>
                <a:schemeClr val="accent2"/>
              </a:solidFill>
            </a:endParaRPr>
          </a:p>
        </p:txBody>
      </p:sp>
      <p:sp>
        <p:nvSpPr>
          <p:cNvPr id="58375" name="Text Box 7"/>
          <p:cNvSpPr txBox="1">
            <a:spLocks noChangeArrowheads="1"/>
          </p:cNvSpPr>
          <p:nvPr/>
        </p:nvSpPr>
        <p:spPr bwMode="auto">
          <a:xfrm>
            <a:off x="592138" y="1125538"/>
            <a:ext cx="815657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Στην πράξη</a:t>
            </a:r>
            <a:r>
              <a:rPr lang="el-GR" altLang="el-GR" sz="2000">
                <a:solidFill>
                  <a:schemeClr val="accent2"/>
                </a:solidFill>
              </a:rPr>
              <a:t> τα στάδια μπορεί να είναι διαφορετικά ανάλογα με τα :</a:t>
            </a:r>
          </a:p>
          <a:p>
            <a:pPr eaLnBrk="1" hangingPunct="1"/>
            <a:endParaRPr lang="el-GR" altLang="el-GR" sz="2000">
              <a:solidFill>
                <a:schemeClr val="accent2"/>
              </a:solidFill>
            </a:endParaRPr>
          </a:p>
          <a:p>
            <a:pPr eaLnBrk="1" hangingPunct="1">
              <a:buFont typeface="Wingdings" pitchFamily="2" charset="2"/>
              <a:buChar char="ü"/>
            </a:pPr>
            <a:r>
              <a:rPr lang="el-GR" altLang="el-GR" sz="2000">
                <a:solidFill>
                  <a:schemeClr val="accent2"/>
                </a:solidFill>
              </a:rPr>
              <a:t>Είδη βακτηρίων </a:t>
            </a:r>
          </a:p>
          <a:p>
            <a:pPr eaLnBrk="1" hangingPunct="1">
              <a:buFont typeface="Wingdings" pitchFamily="2" charset="2"/>
              <a:buNone/>
            </a:pPr>
            <a:endParaRPr lang="el-GR" altLang="el-GR" sz="2000">
              <a:solidFill>
                <a:schemeClr val="accent2"/>
              </a:solidFill>
            </a:endParaRPr>
          </a:p>
          <a:p>
            <a:pPr eaLnBrk="1" hangingPunct="1">
              <a:buFont typeface="Wingdings" pitchFamily="2" charset="2"/>
              <a:buChar char="ü"/>
            </a:pPr>
            <a:r>
              <a:rPr lang="el-GR" altLang="el-GR" sz="2000">
                <a:solidFill>
                  <a:schemeClr val="accent2"/>
                </a:solidFill>
              </a:rPr>
              <a:t>Θερμοκρασία </a:t>
            </a:r>
          </a:p>
          <a:p>
            <a:pPr eaLnBrk="1" hangingPunct="1">
              <a:buFont typeface="Wingdings" pitchFamily="2" charset="2"/>
              <a:buNone/>
            </a:pPr>
            <a:endParaRPr lang="el-GR" altLang="el-GR" sz="2000">
              <a:solidFill>
                <a:schemeClr val="accent2"/>
              </a:solidFill>
            </a:endParaRPr>
          </a:p>
          <a:p>
            <a:pPr eaLnBrk="1" hangingPunct="1">
              <a:buFont typeface="Wingdings" pitchFamily="2" charset="2"/>
              <a:buNone/>
            </a:pPr>
            <a:endParaRPr lang="el-GR" altLang="el-GR" sz="2000">
              <a:solidFill>
                <a:schemeClr val="accent2"/>
              </a:solidFill>
            </a:endParaRPr>
          </a:p>
          <a:p>
            <a:pPr eaLnBrk="1" hangingPunct="1">
              <a:buFont typeface="Wingdings" pitchFamily="2" charset="2"/>
              <a:buChar char="ü"/>
            </a:pPr>
            <a:endParaRPr lang="el-GR" altLang="el-GR" sz="2000">
              <a:solidFill>
                <a:schemeClr val="accent2"/>
              </a:solidFill>
            </a:endParaRPr>
          </a:p>
          <a:p>
            <a:pPr eaLnBrk="1" hangingPunct="1">
              <a:buFont typeface="Wingdings" pitchFamily="2" charset="2"/>
              <a:buNone/>
            </a:pPr>
            <a:r>
              <a:rPr lang="el-GR" altLang="el-GR" sz="2000">
                <a:solidFill>
                  <a:schemeClr val="accent2"/>
                </a:solidFill>
              </a:rPr>
              <a:t>Π.χ.1: Εάν οι συνθήκες ευνοούν μόνο οξυγαλακτικά </a:t>
            </a:r>
            <a:r>
              <a:rPr lang="el-GR" altLang="el-GR" sz="2000">
                <a:solidFill>
                  <a:schemeClr val="accent2"/>
                </a:solidFill>
                <a:sym typeface="Wingdings" pitchFamily="2" charset="2"/>
              </a:rPr>
              <a:t> κυριαρχεί το στάδιο της οξίνισης, που μπορεί και να διαρκέσει μέρες  Στάδιο εξουδετέρωσης εφόσον υπάρχουν ζύμες και μύκητες. </a:t>
            </a:r>
          </a:p>
          <a:p>
            <a:pPr eaLnBrk="1" hangingPunct="1">
              <a:buFont typeface="Wingdings" pitchFamily="2" charset="2"/>
              <a:buNone/>
            </a:pPr>
            <a:endParaRPr lang="el-GR" altLang="el-GR" sz="2000">
              <a:solidFill>
                <a:schemeClr val="accent2"/>
              </a:solidFill>
              <a:sym typeface="Wingdings" pitchFamily="2" charset="2"/>
            </a:endParaRPr>
          </a:p>
          <a:p>
            <a:pPr eaLnBrk="1" hangingPunct="1">
              <a:buFont typeface="Wingdings" pitchFamily="2" charset="2"/>
              <a:buNone/>
            </a:pPr>
            <a:r>
              <a:rPr lang="el-GR" altLang="el-GR" sz="2000">
                <a:solidFill>
                  <a:schemeClr val="accent2"/>
                </a:solidFill>
                <a:sym typeface="Wingdings" pitchFamily="2" charset="2"/>
              </a:rPr>
              <a:t>Π.χ.2: Εάν κυριαρχούν από την αρχή αεριογόνα είδη (Κολοβακτηριοειδή και κλωστρήδια) ή είδη που παράγουν πηκτικά ένζυμα (Βάκιλλοι) τότε η ζύμωση γίνεται ανώμαλη</a:t>
            </a:r>
            <a:endParaRPr lang="el-GR" altLang="el-GR" sz="2000">
              <a:solidFill>
                <a:schemeClr val="accent2"/>
              </a:solidFill>
            </a:endParaRPr>
          </a:p>
        </p:txBody>
      </p:sp>
      <p:sp>
        <p:nvSpPr>
          <p:cNvPr id="8"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28723924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767E50DC-867F-41EB-BEAA-532C05F89D64}" type="slidenum">
              <a:rPr lang="el-GR"/>
              <a:pPr>
                <a:defRPr/>
              </a:pPr>
              <a:t>54</a:t>
            </a:fld>
            <a:endParaRPr lang="el-GR"/>
          </a:p>
        </p:txBody>
      </p:sp>
      <p:sp>
        <p:nvSpPr>
          <p:cNvPr id="59397" name="Text Box 5"/>
          <p:cNvSpPr txBox="1">
            <a:spLocks noChangeArrowheads="1"/>
          </p:cNvSpPr>
          <p:nvPr/>
        </p:nvSpPr>
        <p:spPr bwMode="auto">
          <a:xfrm>
            <a:off x="827089" y="404813"/>
            <a:ext cx="7842250" cy="46166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ΕΠΙΔΡΑΣΗ ΤΗΣ ΜΙΚΡΟΒΙΑΚΗΣ ΧΛΩΡΙΔΑΣ ΣΤΟ ΓΑΛΑ</a:t>
            </a:r>
          </a:p>
        </p:txBody>
      </p:sp>
      <p:sp>
        <p:nvSpPr>
          <p:cNvPr id="59398" name="Text Box 6"/>
          <p:cNvSpPr txBox="1">
            <a:spLocks noChangeArrowheads="1"/>
          </p:cNvSpPr>
          <p:nvPr/>
        </p:nvSpPr>
        <p:spPr bwMode="auto">
          <a:xfrm>
            <a:off x="611188" y="1341438"/>
            <a:ext cx="8058150"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Τόσο τα στάδια όσο και η διάρκεια τους επηρεάζεται από το </a:t>
            </a:r>
            <a:r>
              <a:rPr lang="el-GR" altLang="el-GR" b="1">
                <a:solidFill>
                  <a:schemeClr val="accent2"/>
                </a:solidFill>
              </a:rPr>
              <a:t>είδος των </a:t>
            </a:r>
          </a:p>
          <a:p>
            <a:pPr eaLnBrk="1" hangingPunct="1"/>
            <a:r>
              <a:rPr lang="el-GR" altLang="el-GR" b="1">
                <a:solidFill>
                  <a:schemeClr val="accent2"/>
                </a:solidFill>
              </a:rPr>
              <a:t>μικροοργανισμών</a:t>
            </a:r>
            <a:r>
              <a:rPr lang="el-GR" altLang="el-GR">
                <a:solidFill>
                  <a:schemeClr val="accent2"/>
                </a:solidFill>
              </a:rPr>
              <a:t> που υπάρχουν στο γάλα καθώς και τη </a:t>
            </a:r>
            <a:r>
              <a:rPr lang="el-GR" altLang="el-GR" b="1">
                <a:solidFill>
                  <a:schemeClr val="accent2"/>
                </a:solidFill>
              </a:rPr>
              <a:t>θερμοκρασία</a:t>
            </a:r>
          </a:p>
          <a:p>
            <a:pPr eaLnBrk="1" hangingPunct="1"/>
            <a:endParaRPr lang="el-GR" altLang="el-GR" b="1">
              <a:solidFill>
                <a:schemeClr val="accent2"/>
              </a:solidFill>
            </a:endParaRPr>
          </a:p>
          <a:p>
            <a:pPr eaLnBrk="1" hangingPunct="1"/>
            <a:endParaRPr lang="el-GR" altLang="el-GR">
              <a:solidFill>
                <a:schemeClr val="accent2"/>
              </a:solidFill>
            </a:endParaRPr>
          </a:p>
          <a:p>
            <a:pPr eaLnBrk="1" hangingPunct="1"/>
            <a:r>
              <a:rPr lang="el-GR" altLang="el-GR">
                <a:solidFill>
                  <a:schemeClr val="accent2"/>
                </a:solidFill>
              </a:rPr>
              <a:t>Η παρατήρηση ότι η δράση των μο μπορεί να επηρεάσει τη ζύμωση  και να </a:t>
            </a:r>
          </a:p>
          <a:p>
            <a:pPr eaLnBrk="1" hangingPunct="1"/>
            <a:r>
              <a:rPr lang="el-GR" altLang="el-GR">
                <a:solidFill>
                  <a:schemeClr val="accent2"/>
                </a:solidFill>
              </a:rPr>
              <a:t>αποκτήσουμε επιθυμητά προϊόντα διαμόρφωσαν την </a:t>
            </a:r>
            <a:r>
              <a:rPr lang="el-GR" altLang="el-GR" b="1">
                <a:solidFill>
                  <a:schemeClr val="accent2"/>
                </a:solidFill>
              </a:rPr>
              <a:t>εμπειρική τεχνολογία</a:t>
            </a:r>
            <a:r>
              <a:rPr lang="el-GR" altLang="el-GR">
                <a:solidFill>
                  <a:schemeClr val="accent2"/>
                </a:solidFill>
              </a:rPr>
              <a:t> </a:t>
            </a:r>
          </a:p>
          <a:p>
            <a:pPr eaLnBrk="1" hangingPunct="1"/>
            <a:endParaRPr lang="el-GR" altLang="el-GR">
              <a:solidFill>
                <a:schemeClr val="accent2"/>
              </a:solidFill>
            </a:endParaRPr>
          </a:p>
          <a:p>
            <a:pPr eaLnBrk="1" hangingPunct="1"/>
            <a:endParaRPr lang="el-GR" altLang="el-GR">
              <a:solidFill>
                <a:schemeClr val="accent2"/>
              </a:solidFill>
            </a:endParaRPr>
          </a:p>
          <a:p>
            <a:pPr eaLnBrk="1" hangingPunct="1"/>
            <a:r>
              <a:rPr lang="el-GR" altLang="el-GR">
                <a:solidFill>
                  <a:schemeClr val="accent2"/>
                </a:solidFill>
              </a:rPr>
              <a:t>Π.χ. </a:t>
            </a:r>
            <a:r>
              <a:rPr lang="el-GR" altLang="el-GR" b="1">
                <a:solidFill>
                  <a:schemeClr val="accent2"/>
                </a:solidFill>
              </a:rPr>
              <a:t>μπόλιασμα</a:t>
            </a:r>
            <a:r>
              <a:rPr lang="el-GR" altLang="el-GR">
                <a:solidFill>
                  <a:schemeClr val="accent2"/>
                </a:solidFill>
              </a:rPr>
              <a:t> με προηγούμενη επιτυχή ζύμωση ευνοούσε το αποτέλεσμα  </a:t>
            </a:r>
          </a:p>
        </p:txBody>
      </p:sp>
      <p:sp>
        <p:nvSpPr>
          <p:cNvPr id="59399" name="AutoShape 7"/>
          <p:cNvSpPr>
            <a:spLocks/>
          </p:cNvSpPr>
          <p:nvPr/>
        </p:nvSpPr>
        <p:spPr bwMode="auto">
          <a:xfrm rot="5400000">
            <a:off x="4175161" y="801452"/>
            <a:ext cx="792088" cy="7199313"/>
          </a:xfrm>
          <a:prstGeom prst="rightBrace">
            <a:avLst>
              <a:gd name="adj1" fmla="val 50754"/>
              <a:gd name="adj2" fmla="val 50000"/>
            </a:avLst>
          </a:prstGeom>
          <a:noFill/>
          <a:ln w="508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59400" name="Text Box 8"/>
          <p:cNvSpPr txBox="1">
            <a:spLocks noChangeArrowheads="1"/>
          </p:cNvSpPr>
          <p:nvPr/>
        </p:nvSpPr>
        <p:spPr bwMode="auto">
          <a:xfrm>
            <a:off x="755576" y="4941168"/>
            <a:ext cx="7697788" cy="1015663"/>
          </a:xfrm>
          <a:prstGeom prst="rect">
            <a:avLst/>
          </a:prstGeom>
          <a:noFill/>
          <a:ln w="381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Χρήση </a:t>
            </a:r>
            <a:r>
              <a:rPr lang="el-GR" altLang="el-GR" sz="2000" b="1" dirty="0" err="1">
                <a:solidFill>
                  <a:schemeClr val="accent2"/>
                </a:solidFill>
              </a:rPr>
              <a:t>οξυγαλακτικών</a:t>
            </a:r>
            <a:r>
              <a:rPr lang="el-GR" altLang="el-GR" sz="2000" b="1" dirty="0">
                <a:solidFill>
                  <a:schemeClr val="accent2"/>
                </a:solidFill>
              </a:rPr>
              <a:t> καλλιεργειών στη σύγχρονη </a:t>
            </a:r>
          </a:p>
          <a:p>
            <a:pPr eaLnBrk="1" hangingPunct="1"/>
            <a:r>
              <a:rPr lang="el-GR" altLang="el-GR" sz="2000" b="1" dirty="0">
                <a:solidFill>
                  <a:schemeClr val="accent2"/>
                </a:solidFill>
              </a:rPr>
              <a:t>τεχνολογία των προϊόντων γάλακτος (εμπορικές συσκευασίες</a:t>
            </a:r>
            <a:r>
              <a:rPr lang="el-GR" altLang="el-GR" sz="2000" b="1" dirty="0" smtClean="0">
                <a:solidFill>
                  <a:schemeClr val="accent2"/>
                </a:solidFill>
              </a:rPr>
              <a:t>)</a:t>
            </a:r>
            <a:endParaRPr lang="el-GR" altLang="el-GR" sz="2000" b="1" dirty="0">
              <a:solidFill>
                <a:schemeClr val="accent2"/>
              </a:solidFill>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6199676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AD8D66-2B95-4104-B2B2-5086963C789A}" type="slidenum">
              <a:rPr lang="el-GR"/>
              <a:pPr>
                <a:defRPr/>
              </a:pPr>
              <a:t>55</a:t>
            </a:fld>
            <a:endParaRPr lang="el-GR"/>
          </a:p>
        </p:txBody>
      </p:sp>
      <p:sp>
        <p:nvSpPr>
          <p:cNvPr id="149510" name="Text Box 6"/>
          <p:cNvSpPr txBox="1">
            <a:spLocks noChangeArrowheads="1"/>
          </p:cNvSpPr>
          <p:nvPr/>
        </p:nvSpPr>
        <p:spPr bwMode="auto">
          <a:xfrm>
            <a:off x="900113" y="2636838"/>
            <a:ext cx="7612062" cy="617537"/>
          </a:xfrm>
          <a:prstGeom prst="rect">
            <a:avLst/>
          </a:prstGeom>
          <a:noFill/>
          <a:ln w="38100">
            <a:solidFill>
              <a:schemeClr val="accent2"/>
            </a:solidFill>
            <a:miter lim="800000"/>
            <a:headEnd/>
            <a:tailEnd/>
          </a:ln>
          <a:effectLst/>
        </p:spPr>
        <p:txBody>
          <a:bodyPr wrap="none">
            <a:spAutoFit/>
          </a:bodyPr>
          <a:lstStyle/>
          <a:p>
            <a:pPr>
              <a:defRPr/>
            </a:pPr>
            <a:r>
              <a:rPr lang="el-GR" sz="3200" b="1" dirty="0">
                <a:solidFill>
                  <a:schemeClr val="accent2"/>
                </a:solidFill>
                <a:effectLst>
                  <a:outerShdw blurRad="38100" dist="38100" dir="2700000" algn="tl">
                    <a:srgbClr val="C0C0C0"/>
                  </a:outerShdw>
                </a:effectLst>
                <a:latin typeface="Arial" pitchFamily="34" charset="0"/>
                <a:cs typeface="Arial" pitchFamily="34" charset="0"/>
              </a:rPr>
              <a:t>Οι κυριότερες ζυμώσεις του γάλακτος </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5367738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pPr>
              <a:defRPr/>
            </a:pPr>
            <a:fld id="{D0BCF426-AEB6-4691-953F-145FF16EF08A}" type="slidenum">
              <a:rPr lang="el-GR"/>
              <a:pPr>
                <a:defRPr/>
              </a:pPr>
              <a:t>56</a:t>
            </a:fld>
            <a:endParaRPr lang="el-GR"/>
          </a:p>
        </p:txBody>
      </p:sp>
      <p:sp>
        <p:nvSpPr>
          <p:cNvPr id="61445" name="Text Box 5"/>
          <p:cNvSpPr txBox="1">
            <a:spLocks noChangeArrowheads="1"/>
          </p:cNvSpPr>
          <p:nvPr/>
        </p:nvSpPr>
        <p:spPr bwMode="auto">
          <a:xfrm>
            <a:off x="2051050" y="188913"/>
            <a:ext cx="4833938" cy="434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Οι κυριότερες ζυμώσεις του γάλακτος </a:t>
            </a:r>
          </a:p>
        </p:txBody>
      </p:sp>
      <p:sp>
        <p:nvSpPr>
          <p:cNvPr id="61446" name="Line 6"/>
          <p:cNvSpPr>
            <a:spLocks noChangeShapeType="1"/>
          </p:cNvSpPr>
          <p:nvPr/>
        </p:nvSpPr>
        <p:spPr bwMode="auto">
          <a:xfrm flipH="1">
            <a:off x="1925638" y="836613"/>
            <a:ext cx="1566862" cy="792162"/>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61447" name="Line 7"/>
          <p:cNvSpPr>
            <a:spLocks noChangeShapeType="1"/>
          </p:cNvSpPr>
          <p:nvPr/>
        </p:nvSpPr>
        <p:spPr bwMode="auto">
          <a:xfrm>
            <a:off x="4211638" y="908050"/>
            <a:ext cx="2520950" cy="86518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61448" name="Text Box 8"/>
          <p:cNvSpPr txBox="1">
            <a:spLocks noChangeArrowheads="1"/>
          </p:cNvSpPr>
          <p:nvPr/>
        </p:nvSpPr>
        <p:spPr bwMode="auto">
          <a:xfrm>
            <a:off x="1030883" y="1773238"/>
            <a:ext cx="1622560" cy="400110"/>
          </a:xfrm>
          <a:prstGeom prst="rect">
            <a:avLst/>
          </a:prstGeom>
          <a:noFill/>
          <a:ln w="38100" algn="ctr">
            <a:solidFill>
              <a:schemeClr val="accent2"/>
            </a:solidFill>
            <a:miter lim="800000"/>
            <a:headEnd/>
            <a:tailEnd/>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t>ΩΦΕΛΙΜΕΣ </a:t>
            </a:r>
          </a:p>
        </p:txBody>
      </p:sp>
      <p:sp>
        <p:nvSpPr>
          <p:cNvPr id="61449" name="Text Box 9"/>
          <p:cNvSpPr txBox="1">
            <a:spLocks noChangeArrowheads="1"/>
          </p:cNvSpPr>
          <p:nvPr/>
        </p:nvSpPr>
        <p:spPr bwMode="auto">
          <a:xfrm>
            <a:off x="5580063" y="1916113"/>
            <a:ext cx="1830387" cy="434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ΕΠΙΒΛΑΒΕΙΣ </a:t>
            </a:r>
          </a:p>
        </p:txBody>
      </p:sp>
      <p:sp>
        <p:nvSpPr>
          <p:cNvPr id="61450" name="Line 10"/>
          <p:cNvSpPr>
            <a:spLocks noChangeShapeType="1"/>
          </p:cNvSpPr>
          <p:nvPr/>
        </p:nvSpPr>
        <p:spPr bwMode="auto">
          <a:xfrm>
            <a:off x="1030883" y="2205038"/>
            <a:ext cx="0" cy="38877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spAutoFit/>
          </a:bodyPr>
          <a:lstStyle/>
          <a:p>
            <a:endParaRPr lang="el-GR"/>
          </a:p>
        </p:txBody>
      </p:sp>
      <p:sp>
        <p:nvSpPr>
          <p:cNvPr id="61451" name="Text Box 11"/>
          <p:cNvSpPr txBox="1">
            <a:spLocks noChangeArrowheads="1"/>
          </p:cNvSpPr>
          <p:nvPr/>
        </p:nvSpPr>
        <p:spPr bwMode="auto">
          <a:xfrm>
            <a:off x="1030883" y="2565400"/>
            <a:ext cx="1601788" cy="415925"/>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ΓΑΛΑΚΤΙΚΗ</a:t>
            </a:r>
          </a:p>
        </p:txBody>
      </p:sp>
      <p:sp>
        <p:nvSpPr>
          <p:cNvPr id="61452" name="Text Box 12"/>
          <p:cNvSpPr txBox="1">
            <a:spLocks noChangeArrowheads="1"/>
          </p:cNvSpPr>
          <p:nvPr/>
        </p:nvSpPr>
        <p:spPr bwMode="auto">
          <a:xfrm>
            <a:off x="1030883" y="3429000"/>
            <a:ext cx="1812925" cy="415925"/>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ΠΡΟΠΙΟΝΙΚΗ</a:t>
            </a:r>
          </a:p>
        </p:txBody>
      </p:sp>
      <p:sp>
        <p:nvSpPr>
          <p:cNvPr id="61453" name="Text Box 13"/>
          <p:cNvSpPr txBox="1">
            <a:spLocks noChangeArrowheads="1"/>
          </p:cNvSpPr>
          <p:nvPr/>
        </p:nvSpPr>
        <p:spPr bwMode="auto">
          <a:xfrm>
            <a:off x="1030883" y="4508500"/>
            <a:ext cx="1700213" cy="415925"/>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ΑΛΚΟΟΛΙΚΗ</a:t>
            </a:r>
          </a:p>
        </p:txBody>
      </p:sp>
      <p:sp>
        <p:nvSpPr>
          <p:cNvPr id="61454" name="Text Box 14"/>
          <p:cNvSpPr txBox="1">
            <a:spLocks noChangeArrowheads="1"/>
          </p:cNvSpPr>
          <p:nvPr/>
        </p:nvSpPr>
        <p:spPr bwMode="auto">
          <a:xfrm>
            <a:off x="1001589" y="5305425"/>
            <a:ext cx="7458843" cy="707886"/>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ΠΑΡΑΓΩΓΗΣ ΔΙΑΚΕΤΥΛΙΟΥ, ΑΚΕΤΟΝΗΣ &amp; 2,3 ΒΟΥΤΥΛΕΝΟΓΛΥΚΟΛΗΣ </a:t>
            </a:r>
          </a:p>
        </p:txBody>
      </p:sp>
      <p:sp>
        <p:nvSpPr>
          <p:cNvPr id="61455" name="Text Box 15"/>
          <p:cNvSpPr txBox="1">
            <a:spLocks noChangeArrowheads="1"/>
          </p:cNvSpPr>
          <p:nvPr/>
        </p:nvSpPr>
        <p:spPr bwMode="auto">
          <a:xfrm>
            <a:off x="5580063" y="2708275"/>
            <a:ext cx="1897062" cy="415925"/>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ΑΕΡΙΟΓΟΝΕΣ </a:t>
            </a:r>
          </a:p>
        </p:txBody>
      </p:sp>
      <p:sp>
        <p:nvSpPr>
          <p:cNvPr id="61456" name="Text Box 16"/>
          <p:cNvSpPr txBox="1">
            <a:spLocks noChangeArrowheads="1"/>
          </p:cNvSpPr>
          <p:nvPr/>
        </p:nvSpPr>
        <p:spPr bwMode="auto">
          <a:xfrm>
            <a:off x="5580063" y="3573463"/>
            <a:ext cx="2255837" cy="415925"/>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ΜΗ ΟΞΙΝΗ ΠΗΞΗ</a:t>
            </a:r>
          </a:p>
        </p:txBody>
      </p:sp>
      <p:sp>
        <p:nvSpPr>
          <p:cNvPr id="61457" name="Text Box 17"/>
          <p:cNvSpPr txBox="1">
            <a:spLocks noChangeArrowheads="1"/>
          </p:cNvSpPr>
          <p:nvPr/>
        </p:nvSpPr>
        <p:spPr bwMode="auto">
          <a:xfrm>
            <a:off x="5580063" y="4581525"/>
            <a:ext cx="1209675" cy="415925"/>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ΙΞΩΔΗΣ </a:t>
            </a:r>
          </a:p>
        </p:txBody>
      </p:sp>
      <p:sp>
        <p:nvSpPr>
          <p:cNvPr id="61458" name="Line 18"/>
          <p:cNvSpPr>
            <a:spLocks noChangeShapeType="1"/>
          </p:cNvSpPr>
          <p:nvPr/>
        </p:nvSpPr>
        <p:spPr bwMode="auto">
          <a:xfrm>
            <a:off x="5580063" y="2349500"/>
            <a:ext cx="0" cy="25923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spAutoFit/>
          </a:bodyPr>
          <a:lstStyle/>
          <a:p>
            <a:endParaRPr lang="el-GR"/>
          </a:p>
        </p:txBody>
      </p:sp>
      <p:sp>
        <p:nvSpPr>
          <p:cNvPr id="1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39862368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C4B6E681-667F-4544-A214-8E6881539D87}" type="slidenum">
              <a:rPr lang="el-GR"/>
              <a:pPr>
                <a:defRPr/>
              </a:pPr>
              <a:t>57</a:t>
            </a:fld>
            <a:endParaRPr lang="el-GR"/>
          </a:p>
        </p:txBody>
      </p:sp>
      <p:sp>
        <p:nvSpPr>
          <p:cNvPr id="62469" name="Text Box 5"/>
          <p:cNvSpPr txBox="1">
            <a:spLocks noChangeArrowheads="1"/>
          </p:cNvSpPr>
          <p:nvPr/>
        </p:nvSpPr>
        <p:spPr bwMode="auto">
          <a:xfrm>
            <a:off x="2916238" y="260350"/>
            <a:ext cx="2887662" cy="415925"/>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ΓΑΛΑΚΤΙΚΗ ΖΥΜΩΣΗ </a:t>
            </a:r>
          </a:p>
        </p:txBody>
      </p:sp>
      <p:sp>
        <p:nvSpPr>
          <p:cNvPr id="62470" name="Text Box 7"/>
          <p:cNvSpPr txBox="1">
            <a:spLocks noChangeArrowheads="1"/>
          </p:cNvSpPr>
          <p:nvPr/>
        </p:nvSpPr>
        <p:spPr bwMode="auto">
          <a:xfrm>
            <a:off x="539749" y="3140968"/>
            <a:ext cx="78486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Μεταβολισμός σακχάρων (άρα και λακτόζης) προς σχηματισμό </a:t>
            </a:r>
          </a:p>
          <a:p>
            <a:pPr eaLnBrk="1" hangingPunct="1"/>
            <a:r>
              <a:rPr lang="el-GR" altLang="el-GR" sz="2000" dirty="0">
                <a:solidFill>
                  <a:schemeClr val="accent2"/>
                </a:solidFill>
              </a:rPr>
              <a:t>αποκλειστικά γαλακτικού οξέος</a:t>
            </a:r>
            <a:r>
              <a:rPr lang="el-GR" altLang="el-GR" sz="2000" b="1" dirty="0">
                <a:solidFill>
                  <a:schemeClr val="accent2"/>
                </a:solidFill>
              </a:rPr>
              <a:t> </a:t>
            </a:r>
            <a:r>
              <a:rPr lang="el-GR" altLang="el-GR" sz="2000" b="1" i="1" dirty="0">
                <a:solidFill>
                  <a:schemeClr val="accent2"/>
                </a:solidFill>
              </a:rPr>
              <a:t>(</a:t>
            </a:r>
            <a:r>
              <a:rPr lang="el-GR" altLang="el-GR" sz="2000" b="1" i="1" dirty="0" err="1">
                <a:solidFill>
                  <a:schemeClr val="accent2"/>
                </a:solidFill>
              </a:rPr>
              <a:t>ομοιογαλακτική</a:t>
            </a:r>
            <a:r>
              <a:rPr lang="el-GR" altLang="el-GR" sz="2000" b="1" i="1" dirty="0">
                <a:solidFill>
                  <a:schemeClr val="accent2"/>
                </a:solidFill>
              </a:rPr>
              <a:t>)</a:t>
            </a:r>
            <a:r>
              <a:rPr lang="el-GR" altLang="el-GR" sz="2000" b="1" dirty="0">
                <a:solidFill>
                  <a:schemeClr val="accent2"/>
                </a:solidFill>
              </a:rPr>
              <a:t> </a:t>
            </a:r>
            <a:r>
              <a:rPr lang="el-GR" altLang="el-GR" sz="2000" dirty="0">
                <a:solidFill>
                  <a:schemeClr val="accent2"/>
                </a:solidFill>
              </a:rPr>
              <a:t>ή και αιθανόλης &amp; </a:t>
            </a:r>
            <a:r>
              <a:rPr lang="en-US" altLang="el-GR" sz="2000" dirty="0" smtClean="0">
                <a:solidFill>
                  <a:schemeClr val="accent2"/>
                </a:solidFill>
              </a:rPr>
              <a:t>CO</a:t>
            </a:r>
            <a:r>
              <a:rPr lang="en-US" altLang="el-GR" sz="1200" dirty="0" smtClean="0">
                <a:solidFill>
                  <a:schemeClr val="accent2"/>
                </a:solidFill>
              </a:rPr>
              <a:t>2</a:t>
            </a:r>
            <a:r>
              <a:rPr lang="en-US" altLang="el-GR" sz="2000" b="1" dirty="0" smtClean="0">
                <a:solidFill>
                  <a:schemeClr val="accent2"/>
                </a:solidFill>
              </a:rPr>
              <a:t> </a:t>
            </a:r>
            <a:r>
              <a:rPr lang="en-US" altLang="el-GR" sz="2000" b="1" i="1" dirty="0">
                <a:solidFill>
                  <a:schemeClr val="accent2"/>
                </a:solidFill>
              </a:rPr>
              <a:t>(</a:t>
            </a:r>
            <a:r>
              <a:rPr lang="el-GR" altLang="el-GR" sz="2000" b="1" i="1" dirty="0" err="1" smtClean="0">
                <a:solidFill>
                  <a:schemeClr val="accent2"/>
                </a:solidFill>
              </a:rPr>
              <a:t>ετερογαλακτική</a:t>
            </a:r>
            <a:r>
              <a:rPr lang="el-GR" altLang="el-GR" sz="2000" b="1" i="1" dirty="0" smtClean="0">
                <a:solidFill>
                  <a:schemeClr val="accent2"/>
                </a:solidFill>
              </a:rPr>
              <a:t>)</a:t>
            </a:r>
          </a:p>
        </p:txBody>
      </p:sp>
      <p:sp>
        <p:nvSpPr>
          <p:cNvPr id="62471" name="Line 8"/>
          <p:cNvSpPr>
            <a:spLocks noChangeShapeType="1"/>
          </p:cNvSpPr>
          <p:nvPr/>
        </p:nvSpPr>
        <p:spPr bwMode="auto">
          <a:xfrm flipH="1">
            <a:off x="1979613" y="765175"/>
            <a:ext cx="1296987" cy="107950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62472" name="Line 9"/>
          <p:cNvSpPr>
            <a:spLocks noChangeShapeType="1"/>
          </p:cNvSpPr>
          <p:nvPr/>
        </p:nvSpPr>
        <p:spPr bwMode="auto">
          <a:xfrm>
            <a:off x="5148263" y="765175"/>
            <a:ext cx="1511300" cy="1008063"/>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62473" name="Text Box 10"/>
          <p:cNvSpPr txBox="1">
            <a:spLocks noChangeArrowheads="1"/>
          </p:cNvSpPr>
          <p:nvPr/>
        </p:nvSpPr>
        <p:spPr bwMode="auto">
          <a:xfrm>
            <a:off x="808038" y="2055813"/>
            <a:ext cx="2587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ΟΜΟΙΟΓΑΛΑΚΤΙΚΗ</a:t>
            </a:r>
            <a:r>
              <a:rPr lang="el-GR" altLang="el-GR"/>
              <a:t> </a:t>
            </a:r>
          </a:p>
        </p:txBody>
      </p:sp>
      <p:sp>
        <p:nvSpPr>
          <p:cNvPr id="62474" name="Text Box 11"/>
          <p:cNvSpPr txBox="1">
            <a:spLocks noChangeArrowheads="1"/>
          </p:cNvSpPr>
          <p:nvPr/>
        </p:nvSpPr>
        <p:spPr bwMode="auto">
          <a:xfrm>
            <a:off x="5803900" y="2055813"/>
            <a:ext cx="26955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ΕΤΕΡΟΓΑΛΑΚΤΙΚΗ</a:t>
            </a:r>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11011545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681693FA-76F9-4DB9-B3FE-F88969228A79}" type="slidenum">
              <a:rPr lang="el-GR"/>
              <a:pPr>
                <a:defRPr/>
              </a:pPr>
              <a:t>58</a:t>
            </a:fld>
            <a:endParaRPr lang="el-GR"/>
          </a:p>
        </p:txBody>
      </p:sp>
      <p:sp>
        <p:nvSpPr>
          <p:cNvPr id="63493" name="Text Box 6"/>
          <p:cNvSpPr txBox="1">
            <a:spLocks noChangeArrowheads="1"/>
          </p:cNvSpPr>
          <p:nvPr/>
        </p:nvSpPr>
        <p:spPr bwMode="auto">
          <a:xfrm>
            <a:off x="539750" y="765175"/>
            <a:ext cx="81692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i="1" dirty="0" err="1">
                <a:solidFill>
                  <a:schemeClr val="accent2"/>
                </a:solidFill>
              </a:rPr>
              <a:t>Ομοιογαλακτική</a:t>
            </a:r>
            <a:r>
              <a:rPr lang="el-GR" altLang="el-GR" sz="2400" b="1" i="1" dirty="0">
                <a:solidFill>
                  <a:schemeClr val="accent2"/>
                </a:solidFill>
              </a:rPr>
              <a:t>: </a:t>
            </a:r>
            <a:endParaRPr lang="en-US" altLang="el-GR" sz="2400" b="1" i="1" dirty="0">
              <a:solidFill>
                <a:schemeClr val="accent2"/>
              </a:solidFill>
            </a:endParaRPr>
          </a:p>
          <a:p>
            <a:pPr eaLnBrk="1" hangingPunct="1"/>
            <a:endParaRPr lang="en-US" altLang="el-GR" sz="2400" b="1" i="1" dirty="0">
              <a:solidFill>
                <a:schemeClr val="accent2"/>
              </a:solidFill>
            </a:endParaRPr>
          </a:p>
          <a:p>
            <a:pPr eaLnBrk="1" hangingPunct="1"/>
            <a:endParaRPr lang="el-GR" altLang="el-GR" b="1" i="1" dirty="0">
              <a:solidFill>
                <a:schemeClr val="accent2"/>
              </a:solidFill>
            </a:endParaRPr>
          </a:p>
          <a:p>
            <a:pPr eaLnBrk="1" hangingPunct="1"/>
            <a:r>
              <a:rPr lang="el-GR" altLang="el-GR" b="1" i="1" dirty="0">
                <a:solidFill>
                  <a:schemeClr val="accent2"/>
                </a:solidFill>
              </a:rPr>
              <a:t>		</a:t>
            </a:r>
            <a:r>
              <a:rPr lang="el-GR" altLang="el-GR" dirty="0">
                <a:solidFill>
                  <a:schemeClr val="accent2"/>
                </a:solidFill>
              </a:rPr>
              <a:t>υδρόλυση λακτόζης με επίδραση β-</a:t>
            </a:r>
            <a:r>
              <a:rPr lang="en-US" altLang="el-GR" dirty="0">
                <a:solidFill>
                  <a:schemeClr val="accent2"/>
                </a:solidFill>
              </a:rPr>
              <a:t>D-</a:t>
            </a:r>
            <a:r>
              <a:rPr lang="el-GR" altLang="el-GR" dirty="0" err="1">
                <a:solidFill>
                  <a:schemeClr val="accent2"/>
                </a:solidFill>
              </a:rPr>
              <a:t>γαλακτοσιδάση</a:t>
            </a:r>
            <a:endParaRPr lang="el-GR" altLang="el-GR" dirty="0">
              <a:solidFill>
                <a:schemeClr val="accent2"/>
              </a:solidFill>
            </a:endParaRPr>
          </a:p>
          <a:p>
            <a:pPr eaLnBrk="1" hangingPunct="1"/>
            <a:endParaRPr lang="el-GR" altLang="el-GR" dirty="0">
              <a:solidFill>
                <a:schemeClr val="accent2"/>
              </a:solidFill>
            </a:endParaRPr>
          </a:p>
          <a:p>
            <a:pPr eaLnBrk="1" hangingPunct="1"/>
            <a:r>
              <a:rPr lang="el-GR" altLang="el-GR" dirty="0">
                <a:solidFill>
                  <a:schemeClr val="accent2"/>
                </a:solidFill>
              </a:rPr>
              <a:t>                              παραγωγή γλυκόζης &amp; γαλακτόζης</a:t>
            </a:r>
          </a:p>
          <a:p>
            <a:pPr eaLnBrk="1" hangingPunct="1"/>
            <a:r>
              <a:rPr lang="el-GR" altLang="el-GR" dirty="0">
                <a:solidFill>
                  <a:schemeClr val="accent2"/>
                </a:solidFill>
              </a:rPr>
              <a:t>		</a:t>
            </a:r>
          </a:p>
          <a:p>
            <a:pPr eaLnBrk="1" hangingPunct="1"/>
            <a:r>
              <a:rPr lang="el-GR" altLang="el-GR" dirty="0">
                <a:solidFill>
                  <a:schemeClr val="accent2"/>
                </a:solidFill>
              </a:rPr>
              <a:t>                              διάσπαση γλυκόζης προς </a:t>
            </a:r>
            <a:r>
              <a:rPr lang="el-GR" altLang="el-GR" dirty="0" err="1">
                <a:solidFill>
                  <a:schemeClr val="accent2"/>
                </a:solidFill>
              </a:rPr>
              <a:t>πυροσταφυλικο</a:t>
            </a:r>
            <a:r>
              <a:rPr lang="el-GR" altLang="el-GR" dirty="0">
                <a:solidFill>
                  <a:schemeClr val="accent2"/>
                </a:solidFill>
              </a:rPr>
              <a:t> </a:t>
            </a:r>
            <a:r>
              <a:rPr lang="el-GR" altLang="el-GR" dirty="0">
                <a:solidFill>
                  <a:schemeClr val="accent2"/>
                </a:solidFill>
                <a:sym typeface="Wingdings" pitchFamily="2" charset="2"/>
              </a:rPr>
              <a:t>		     </a:t>
            </a:r>
          </a:p>
          <a:p>
            <a:pPr eaLnBrk="1" hangingPunct="1"/>
            <a:r>
              <a:rPr lang="el-GR" altLang="el-GR" dirty="0">
                <a:solidFill>
                  <a:schemeClr val="accent2"/>
                </a:solidFill>
                <a:sym typeface="Wingdings" pitchFamily="2" charset="2"/>
              </a:rPr>
              <a:t>		  </a:t>
            </a:r>
          </a:p>
          <a:p>
            <a:pPr eaLnBrk="1" hangingPunct="1"/>
            <a:r>
              <a:rPr lang="el-GR" altLang="el-GR" dirty="0">
                <a:solidFill>
                  <a:schemeClr val="accent2"/>
                </a:solidFill>
                <a:sym typeface="Wingdings" pitchFamily="2" charset="2"/>
              </a:rPr>
              <a:t>		αναγωγική αντίδραση  γαλακτικό οξύ </a:t>
            </a:r>
          </a:p>
          <a:p>
            <a:pPr eaLnBrk="1" hangingPunct="1"/>
            <a:endParaRPr lang="el-GR" altLang="el-GR" dirty="0">
              <a:solidFill>
                <a:schemeClr val="accent2"/>
              </a:solidFill>
              <a:sym typeface="Wingdings" pitchFamily="2" charset="2"/>
            </a:endParaRPr>
          </a:p>
          <a:p>
            <a:pPr eaLnBrk="1" hangingPunct="1"/>
            <a:endParaRPr lang="el-GR" altLang="el-GR" dirty="0">
              <a:solidFill>
                <a:schemeClr val="accent2"/>
              </a:solidFill>
              <a:sym typeface="Wingdings" pitchFamily="2" charset="2"/>
            </a:endParaRPr>
          </a:p>
          <a:p>
            <a:pPr eaLnBrk="1" hangingPunct="1"/>
            <a:r>
              <a:rPr lang="el-GR" altLang="el-GR" i="1" dirty="0">
                <a:solidFill>
                  <a:schemeClr val="accent2"/>
                </a:solidFill>
                <a:sym typeface="Wingdings" pitchFamily="2" charset="2"/>
              </a:rPr>
              <a:t>Η γαλακτόζη μεταβολίζεται λίγο ή καθόλου αφού τα </a:t>
            </a:r>
            <a:r>
              <a:rPr lang="el-GR" altLang="el-GR" i="1" dirty="0" err="1">
                <a:solidFill>
                  <a:schemeClr val="accent2"/>
                </a:solidFill>
                <a:sym typeface="Wingdings" pitchFamily="2" charset="2"/>
              </a:rPr>
              <a:t>οξυγαλακτικά</a:t>
            </a:r>
            <a:r>
              <a:rPr lang="el-GR" altLang="el-GR" i="1" dirty="0">
                <a:solidFill>
                  <a:schemeClr val="accent2"/>
                </a:solidFill>
                <a:sym typeface="Wingdings" pitchFamily="2" charset="2"/>
              </a:rPr>
              <a:t> δεν διαθέτουν</a:t>
            </a:r>
          </a:p>
          <a:p>
            <a:pPr eaLnBrk="1" hangingPunct="1"/>
            <a:r>
              <a:rPr lang="el-GR" altLang="el-GR" i="1" dirty="0">
                <a:solidFill>
                  <a:schemeClr val="accent2"/>
                </a:solidFill>
                <a:sym typeface="Wingdings" pitchFamily="2" charset="2"/>
              </a:rPr>
              <a:t>ένζυμα για μετατροπή της σε γλυκόζη </a:t>
            </a:r>
            <a:endParaRPr lang="el-GR" altLang="el-GR" i="1" dirty="0">
              <a:solidFill>
                <a:schemeClr val="accent2"/>
              </a:solidFill>
            </a:endParaRPr>
          </a:p>
          <a:p>
            <a:pPr eaLnBrk="1" hangingPunct="1"/>
            <a:endParaRPr lang="el-GR" altLang="el-GR" dirty="0"/>
          </a:p>
        </p:txBody>
      </p:sp>
      <p:sp>
        <p:nvSpPr>
          <p:cNvPr id="63494" name="Text Box 7"/>
          <p:cNvSpPr txBox="1">
            <a:spLocks noChangeArrowheads="1"/>
          </p:cNvSpPr>
          <p:nvPr/>
        </p:nvSpPr>
        <p:spPr bwMode="auto">
          <a:xfrm>
            <a:off x="1692275" y="5181601"/>
            <a:ext cx="5613400" cy="43497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000" i="1">
                <a:solidFill>
                  <a:schemeClr val="accent2"/>
                </a:solidFill>
              </a:rPr>
              <a:t>Streptococcus, Pediococcus,  </a:t>
            </a:r>
            <a:r>
              <a:rPr lang="el-GR" altLang="el-GR" sz="2000">
                <a:solidFill>
                  <a:schemeClr val="accent2"/>
                </a:solidFill>
              </a:rPr>
              <a:t>είδη</a:t>
            </a:r>
            <a:r>
              <a:rPr lang="el-GR" altLang="el-GR" sz="2000" i="1">
                <a:solidFill>
                  <a:schemeClr val="accent2"/>
                </a:solidFill>
              </a:rPr>
              <a:t> </a:t>
            </a:r>
            <a:r>
              <a:rPr lang="en-US" altLang="el-GR" sz="2000" i="1">
                <a:solidFill>
                  <a:schemeClr val="accent2"/>
                </a:solidFill>
              </a:rPr>
              <a:t>Lactobacillus</a:t>
            </a:r>
            <a:endParaRPr lang="el-GR" altLang="el-GR" sz="2000" i="1">
              <a:solidFill>
                <a:schemeClr val="accent2"/>
              </a:solidFill>
            </a:endParaRPr>
          </a:p>
        </p:txBody>
      </p:sp>
      <p:sp>
        <p:nvSpPr>
          <p:cNvPr id="63495" name="AutoShape 8"/>
          <p:cNvSpPr>
            <a:spLocks noChangeArrowheads="1"/>
          </p:cNvSpPr>
          <p:nvPr/>
        </p:nvSpPr>
        <p:spPr bwMode="auto">
          <a:xfrm>
            <a:off x="4427538" y="2132856"/>
            <a:ext cx="485775" cy="287337"/>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63496" name="AutoShape 9"/>
          <p:cNvSpPr>
            <a:spLocks noChangeArrowheads="1"/>
          </p:cNvSpPr>
          <p:nvPr/>
        </p:nvSpPr>
        <p:spPr bwMode="auto">
          <a:xfrm>
            <a:off x="5508625" y="2636912"/>
            <a:ext cx="485775" cy="28733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63497" name="AutoShape 10"/>
          <p:cNvSpPr>
            <a:spLocks noChangeArrowheads="1"/>
          </p:cNvSpPr>
          <p:nvPr/>
        </p:nvSpPr>
        <p:spPr bwMode="auto">
          <a:xfrm>
            <a:off x="3851275" y="3213100"/>
            <a:ext cx="485775" cy="28733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39204430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755384CD-D6F7-4A66-AEB6-915DB4E87C67}" type="slidenum">
              <a:rPr lang="el-GR"/>
              <a:pPr>
                <a:defRPr/>
              </a:pPr>
              <a:t>59</a:t>
            </a:fld>
            <a:endParaRPr lang="el-GR"/>
          </a:p>
        </p:txBody>
      </p:sp>
      <p:sp>
        <p:nvSpPr>
          <p:cNvPr id="64517" name="Text Box 6"/>
          <p:cNvSpPr txBox="1">
            <a:spLocks noChangeArrowheads="1"/>
          </p:cNvSpPr>
          <p:nvPr/>
        </p:nvSpPr>
        <p:spPr bwMode="auto">
          <a:xfrm>
            <a:off x="808038" y="855663"/>
            <a:ext cx="755332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i="1">
                <a:solidFill>
                  <a:schemeClr val="accent2"/>
                </a:solidFill>
              </a:rPr>
              <a:t>Ετερογαλακτική: </a:t>
            </a:r>
            <a:endParaRPr lang="en-US" altLang="el-GR" sz="2400" b="1" i="1">
              <a:solidFill>
                <a:schemeClr val="accent2"/>
              </a:solidFill>
            </a:endParaRPr>
          </a:p>
          <a:p>
            <a:pPr eaLnBrk="1" hangingPunct="1"/>
            <a:endParaRPr lang="en-US" altLang="el-GR" sz="2400" b="1" i="1">
              <a:solidFill>
                <a:schemeClr val="accent2"/>
              </a:solidFill>
            </a:endParaRPr>
          </a:p>
          <a:p>
            <a:pPr eaLnBrk="1" hangingPunct="1"/>
            <a:endParaRPr lang="el-GR" altLang="el-GR" b="1" i="1">
              <a:solidFill>
                <a:schemeClr val="accent2"/>
              </a:solidFill>
            </a:endParaRPr>
          </a:p>
          <a:p>
            <a:pPr eaLnBrk="1" hangingPunct="1"/>
            <a:r>
              <a:rPr lang="el-GR" altLang="el-GR" b="1" i="1">
                <a:solidFill>
                  <a:schemeClr val="accent2"/>
                </a:solidFill>
              </a:rPr>
              <a:t>		</a:t>
            </a:r>
            <a:r>
              <a:rPr lang="el-GR" altLang="el-GR">
                <a:solidFill>
                  <a:schemeClr val="accent2"/>
                </a:solidFill>
              </a:rPr>
              <a:t>υδρόλυση λακτόζης με επίδραση β-</a:t>
            </a:r>
            <a:r>
              <a:rPr lang="en-US" altLang="el-GR">
                <a:solidFill>
                  <a:schemeClr val="accent2"/>
                </a:solidFill>
              </a:rPr>
              <a:t>D-</a:t>
            </a:r>
            <a:r>
              <a:rPr lang="el-GR" altLang="el-GR">
                <a:solidFill>
                  <a:schemeClr val="accent2"/>
                </a:solidFill>
              </a:rPr>
              <a:t>γαλακτοσιδάση</a:t>
            </a:r>
          </a:p>
          <a:p>
            <a:pPr eaLnBrk="1" hangingPunct="1"/>
            <a:endParaRPr lang="el-GR" altLang="el-GR">
              <a:solidFill>
                <a:schemeClr val="accent2"/>
              </a:solidFill>
            </a:endParaRPr>
          </a:p>
          <a:p>
            <a:pPr eaLnBrk="1" hangingPunct="1"/>
            <a:r>
              <a:rPr lang="el-GR" altLang="el-GR">
                <a:solidFill>
                  <a:schemeClr val="accent2"/>
                </a:solidFill>
              </a:rPr>
              <a:t>                              παραγωγή γλυκόζης &amp; γαλακτόζης</a:t>
            </a:r>
          </a:p>
          <a:p>
            <a:pPr eaLnBrk="1" hangingPunct="1"/>
            <a:r>
              <a:rPr lang="el-GR" altLang="el-GR">
                <a:solidFill>
                  <a:schemeClr val="accent2"/>
                </a:solidFill>
              </a:rPr>
              <a:t>		</a:t>
            </a:r>
          </a:p>
          <a:p>
            <a:pPr eaLnBrk="1" hangingPunct="1"/>
            <a:r>
              <a:rPr lang="el-GR" altLang="el-GR">
                <a:solidFill>
                  <a:schemeClr val="accent2"/>
                </a:solidFill>
              </a:rPr>
              <a:t>                              διάσπαση γλυκόζης (διάφορες οδούς) προς γαλακτικό</a:t>
            </a:r>
          </a:p>
          <a:p>
            <a:pPr eaLnBrk="1" hangingPunct="1"/>
            <a:r>
              <a:rPr lang="el-GR" altLang="el-GR">
                <a:solidFill>
                  <a:schemeClr val="accent2"/>
                </a:solidFill>
              </a:rPr>
              <a:t>							αιθανόλη</a:t>
            </a:r>
          </a:p>
          <a:p>
            <a:pPr eaLnBrk="1" hangingPunct="1"/>
            <a:r>
              <a:rPr lang="el-GR" altLang="el-GR">
                <a:solidFill>
                  <a:schemeClr val="accent2"/>
                </a:solidFill>
              </a:rPr>
              <a:t>							</a:t>
            </a:r>
            <a:r>
              <a:rPr lang="en-US" altLang="el-GR">
                <a:solidFill>
                  <a:schemeClr val="accent2"/>
                </a:solidFill>
              </a:rPr>
              <a:t>CO</a:t>
            </a:r>
            <a:r>
              <a:rPr lang="en-US" altLang="el-GR" sz="1200">
                <a:solidFill>
                  <a:schemeClr val="accent2"/>
                </a:solidFill>
              </a:rPr>
              <a:t>2</a:t>
            </a:r>
            <a:endParaRPr lang="el-GR" altLang="el-GR" sz="1200">
              <a:solidFill>
                <a:schemeClr val="accent2"/>
              </a:solidFill>
              <a:sym typeface="Wingdings" pitchFamily="2" charset="2"/>
            </a:endParaRPr>
          </a:p>
          <a:p>
            <a:pPr eaLnBrk="1" hangingPunct="1"/>
            <a:r>
              <a:rPr lang="el-GR" altLang="el-GR">
                <a:solidFill>
                  <a:schemeClr val="accent2"/>
                </a:solidFill>
                <a:sym typeface="Wingdings" pitchFamily="2" charset="2"/>
              </a:rPr>
              <a:t>		     </a:t>
            </a:r>
          </a:p>
          <a:p>
            <a:pPr eaLnBrk="1" hangingPunct="1"/>
            <a:r>
              <a:rPr lang="el-GR" altLang="el-GR">
                <a:solidFill>
                  <a:schemeClr val="accent2"/>
                </a:solidFill>
                <a:sym typeface="Wingdings" pitchFamily="2" charset="2"/>
              </a:rPr>
              <a:t>		 </a:t>
            </a:r>
            <a:r>
              <a:rPr lang="en-US" altLang="el-GR">
                <a:solidFill>
                  <a:schemeClr val="accent2"/>
                </a:solidFill>
                <a:sym typeface="Wingdings" pitchFamily="2" charset="2"/>
              </a:rPr>
              <a:t>                               </a:t>
            </a:r>
            <a:endParaRPr lang="el-GR" altLang="el-GR">
              <a:solidFill>
                <a:schemeClr val="accent2"/>
              </a:solidFill>
              <a:sym typeface="Wingdings" pitchFamily="2" charset="2"/>
            </a:endParaRPr>
          </a:p>
          <a:p>
            <a:pPr eaLnBrk="1" hangingPunct="1"/>
            <a:endParaRPr lang="el-GR" altLang="el-GR">
              <a:solidFill>
                <a:schemeClr val="accent2"/>
              </a:solidFill>
              <a:sym typeface="Wingdings" pitchFamily="2" charset="2"/>
            </a:endParaRPr>
          </a:p>
          <a:p>
            <a:pPr eaLnBrk="1" hangingPunct="1"/>
            <a:endParaRPr lang="el-GR" altLang="el-GR">
              <a:solidFill>
                <a:schemeClr val="accent2"/>
              </a:solidFill>
              <a:sym typeface="Wingdings" pitchFamily="2" charset="2"/>
            </a:endParaRPr>
          </a:p>
          <a:p>
            <a:pPr eaLnBrk="1" hangingPunct="1"/>
            <a:endParaRPr lang="el-GR" altLang="el-GR"/>
          </a:p>
        </p:txBody>
      </p:sp>
      <p:sp>
        <p:nvSpPr>
          <p:cNvPr id="64518" name="AutoShape 7"/>
          <p:cNvSpPr>
            <a:spLocks noChangeArrowheads="1"/>
          </p:cNvSpPr>
          <p:nvPr/>
        </p:nvSpPr>
        <p:spPr bwMode="auto">
          <a:xfrm>
            <a:off x="4284663" y="2205038"/>
            <a:ext cx="485775" cy="287337"/>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64519" name="AutoShape 8"/>
          <p:cNvSpPr>
            <a:spLocks noChangeArrowheads="1"/>
          </p:cNvSpPr>
          <p:nvPr/>
        </p:nvSpPr>
        <p:spPr bwMode="auto">
          <a:xfrm>
            <a:off x="4859338" y="2708275"/>
            <a:ext cx="485775" cy="28733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8"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3393408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080120"/>
          </a:xfrm>
        </p:spPr>
        <p:txBody>
          <a:bodyPr>
            <a:noAutofit/>
          </a:bodyPr>
          <a:lstStyle/>
          <a:p>
            <a:r>
              <a:rPr lang="el-GR" sz="4000" dirty="0"/>
              <a:t>Μικροβιολογία νωπού </a:t>
            </a:r>
            <a:r>
              <a:rPr lang="el-GR" sz="4000" dirty="0" smtClean="0"/>
              <a:t>γάλακτος </a:t>
            </a:r>
            <a:br>
              <a:rPr lang="el-GR" sz="4000" dirty="0" smtClean="0"/>
            </a:br>
            <a:r>
              <a:rPr lang="el-GR" sz="4000" dirty="0" smtClean="0"/>
              <a:t>(1 από 3)</a:t>
            </a:r>
            <a:endParaRPr lang="el-GR" sz="4000" dirty="0"/>
          </a:p>
        </p:txBody>
      </p:sp>
      <p:sp>
        <p:nvSpPr>
          <p:cNvPr id="23" name="Rectangle 3" descr="Το γάλα όταν εκκρίνεται από τα αδενικά κύτταρα του  μαστού δεν περιέχει μικροοργανισμούς,&#10;Καθώς διέρχεται τις γαλακτοφόρους οδούς και κυρίως στο γαλακτοφόρο κόλπο αποκτά μικρό αριθμό μικροοργανισμών  (πεντακόσιοι ως χίλιοι ανα ml),&#10;Οι μικροοργανισμοί αυτοί ανήκουν κυρίως στα γένη: &#10;Streptococcus,&#10;Lactococcus,&#10;Micrococcus.&#10;Σε περίπτωση λοιμώξεων η χλωρίδα αυτή αλλάζει και περιέχει μεγάλο αριθμό από τον υπεύθυνο της λοίμωξης μικροοργανισμό (Staphylococcus, Sreptococcus,  Brucella και λοιπά).&#10;"/>
          <p:cNvSpPr>
            <a:spLocks noGrp="1" noChangeArrowheads="1"/>
          </p:cNvSpPr>
          <p:nvPr>
            <p:ph idx="1"/>
            <p:custDataLst>
              <p:tags r:id="rId3"/>
            </p:custDataLst>
          </p:nvPr>
        </p:nvSpPr>
        <p:spPr>
          <a:xfrm>
            <a:off x="457200" y="1052736"/>
            <a:ext cx="8229600" cy="5688632"/>
          </a:xfrm>
        </p:spPr>
        <p:txBody>
          <a:bodyPr>
            <a:noAutofit/>
          </a:bodyPr>
          <a:lstStyle/>
          <a:p>
            <a:pPr>
              <a:buFontTx/>
              <a:buChar char="•"/>
            </a:pPr>
            <a:r>
              <a:rPr lang="el-GR" altLang="el-GR" sz="2400" dirty="0"/>
              <a:t>Το γάλα όταν εκκρίνεται από τα αδενικά κύτταρα του  μαστού δεν περιέχει </a:t>
            </a:r>
            <a:r>
              <a:rPr lang="el-GR" altLang="el-GR" sz="2400" dirty="0" smtClean="0"/>
              <a:t>μικροοργανισμούς,</a:t>
            </a:r>
            <a:endParaRPr lang="el-GR" altLang="el-GR" sz="2400" dirty="0"/>
          </a:p>
          <a:p>
            <a:pPr>
              <a:buFontTx/>
              <a:buChar char="•"/>
            </a:pPr>
            <a:r>
              <a:rPr lang="el-GR" altLang="el-GR" sz="2400" dirty="0"/>
              <a:t>Καθώς διέρχεται τις γαλακτοφόρους οδούς και κυρίως στο </a:t>
            </a:r>
            <a:r>
              <a:rPr lang="el-GR" altLang="el-GR" sz="2400" dirty="0" smtClean="0"/>
              <a:t>γαλακτοφόρο </a:t>
            </a:r>
            <a:r>
              <a:rPr lang="el-GR" altLang="el-GR" sz="2400" dirty="0"/>
              <a:t>κόλπο αποκτά μικρό αριθμό μικροοργανισμών  (500-1000/</a:t>
            </a:r>
            <a:r>
              <a:rPr lang="en-US" altLang="el-GR" sz="2400" dirty="0"/>
              <a:t>ml</a:t>
            </a:r>
            <a:r>
              <a:rPr lang="el-GR" altLang="el-GR" sz="2400" dirty="0" smtClean="0"/>
              <a:t>),</a:t>
            </a:r>
            <a:endParaRPr lang="el-GR" altLang="el-GR" sz="2400" dirty="0"/>
          </a:p>
          <a:p>
            <a:pPr>
              <a:buFontTx/>
              <a:buChar char="•"/>
            </a:pPr>
            <a:r>
              <a:rPr lang="el-GR" altLang="el-GR" sz="2400" dirty="0" smtClean="0"/>
              <a:t>Οι </a:t>
            </a:r>
            <a:r>
              <a:rPr lang="el-GR" altLang="el-GR" sz="2400" dirty="0"/>
              <a:t>μικροοργανισμοί αυτοί ανήκουν κυρίως στα </a:t>
            </a:r>
            <a:r>
              <a:rPr lang="el-GR" altLang="el-GR" sz="2400" dirty="0" smtClean="0"/>
              <a:t>γένη: </a:t>
            </a:r>
            <a:endParaRPr lang="en-US" altLang="el-GR" sz="2400" dirty="0"/>
          </a:p>
          <a:p>
            <a:pPr lvl="1">
              <a:buFont typeface="Wingdings" pitchFamily="2" charset="2"/>
              <a:buChar char="Ø"/>
            </a:pPr>
            <a:r>
              <a:rPr lang="en-US" altLang="el-GR" sz="2400" i="1" dirty="0" smtClean="0"/>
              <a:t>Streptococcus</a:t>
            </a:r>
            <a:r>
              <a:rPr lang="el-GR" altLang="el-GR" sz="2400" i="1" dirty="0" smtClean="0"/>
              <a:t>,</a:t>
            </a:r>
            <a:endParaRPr lang="en-US" altLang="el-GR" sz="2400" i="1" dirty="0"/>
          </a:p>
          <a:p>
            <a:pPr lvl="1">
              <a:buFont typeface="Wingdings" pitchFamily="2" charset="2"/>
              <a:buChar char="Ø"/>
            </a:pPr>
            <a:r>
              <a:rPr lang="en-US" altLang="el-GR" sz="2400" i="1" dirty="0" err="1" smtClean="0"/>
              <a:t>Lactococcus</a:t>
            </a:r>
            <a:r>
              <a:rPr lang="el-GR" altLang="el-GR" sz="2400" i="1" dirty="0" smtClean="0"/>
              <a:t>,</a:t>
            </a:r>
            <a:endParaRPr lang="en-US" altLang="el-GR" sz="2400" i="1" dirty="0"/>
          </a:p>
          <a:p>
            <a:pPr lvl="1">
              <a:buFont typeface="Wingdings" pitchFamily="2" charset="2"/>
              <a:buChar char="Ø"/>
            </a:pPr>
            <a:r>
              <a:rPr lang="en-US" altLang="el-GR" sz="2400" i="1" dirty="0" smtClean="0"/>
              <a:t>Micrococcus</a:t>
            </a:r>
            <a:r>
              <a:rPr lang="el-GR" altLang="el-GR" sz="2400" i="1" dirty="0" smtClean="0"/>
              <a:t>.</a:t>
            </a:r>
            <a:endParaRPr lang="el-GR" altLang="el-GR" sz="2400" i="1" dirty="0"/>
          </a:p>
          <a:p>
            <a:pPr>
              <a:buFontTx/>
              <a:buChar char="•"/>
            </a:pPr>
            <a:r>
              <a:rPr lang="el-GR" altLang="el-GR" sz="2400" dirty="0" smtClean="0"/>
              <a:t>Σε </a:t>
            </a:r>
            <a:r>
              <a:rPr lang="el-GR" altLang="el-GR" sz="2400" dirty="0"/>
              <a:t>περίπτωση λοιμώξεων η χλωρίδα αυτή αλλάζει και περιέχει </a:t>
            </a:r>
            <a:r>
              <a:rPr lang="el-GR" altLang="el-GR" sz="2400" dirty="0" smtClean="0"/>
              <a:t>μεγάλο αριθμό </a:t>
            </a:r>
            <a:r>
              <a:rPr lang="el-GR" altLang="el-GR" sz="2400" dirty="0"/>
              <a:t>από τον υπεύθυνο της λοίμωξης μικροοργανισμό (</a:t>
            </a:r>
            <a:r>
              <a:rPr lang="en-US" altLang="el-GR" sz="2400" i="1" dirty="0"/>
              <a:t>Staphylococcus, </a:t>
            </a:r>
            <a:r>
              <a:rPr lang="en-US" altLang="el-GR" sz="2400" i="1" dirty="0" err="1"/>
              <a:t>Sreptococcus</a:t>
            </a:r>
            <a:r>
              <a:rPr lang="el-GR" altLang="el-GR" sz="2400" i="1" dirty="0"/>
              <a:t>,  </a:t>
            </a:r>
            <a:r>
              <a:rPr lang="en-US" altLang="el-GR" sz="2400" i="1" dirty="0"/>
              <a:t>Brucella</a:t>
            </a:r>
            <a:r>
              <a:rPr lang="en-US" altLang="el-GR" sz="2400" dirty="0"/>
              <a:t> </a:t>
            </a:r>
            <a:r>
              <a:rPr lang="el-GR" altLang="el-GR" sz="2400" dirty="0"/>
              <a:t>κλπ</a:t>
            </a:r>
            <a:r>
              <a:rPr lang="el-GR" altLang="el-GR" sz="2400" dirty="0" smtClean="0"/>
              <a:t>).</a:t>
            </a:r>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11A91832-3C96-44CB-ABFA-A8B95C11300B}" type="slidenum">
              <a:rPr lang="el-GR"/>
              <a:pPr>
                <a:defRPr/>
              </a:pPr>
              <a:t>60</a:t>
            </a:fld>
            <a:endParaRPr lang="el-GR"/>
          </a:p>
        </p:txBody>
      </p:sp>
      <p:sp>
        <p:nvSpPr>
          <p:cNvPr id="65541" name="Text Box 5"/>
          <p:cNvSpPr txBox="1">
            <a:spLocks noChangeArrowheads="1"/>
          </p:cNvSpPr>
          <p:nvPr/>
        </p:nvSpPr>
        <p:spPr bwMode="auto">
          <a:xfrm>
            <a:off x="3203575" y="404813"/>
            <a:ext cx="2973388" cy="415925"/>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ΠΡΟΠΙΟΝΙΚΗ ΖΥΜΩΣΗ</a:t>
            </a:r>
          </a:p>
        </p:txBody>
      </p:sp>
      <p:sp>
        <p:nvSpPr>
          <p:cNvPr id="65542" name="Text Box 6"/>
          <p:cNvSpPr txBox="1">
            <a:spLocks noChangeArrowheads="1"/>
          </p:cNvSpPr>
          <p:nvPr/>
        </p:nvSpPr>
        <p:spPr bwMode="auto">
          <a:xfrm>
            <a:off x="467545" y="1124744"/>
            <a:ext cx="806489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000" dirty="0">
                <a:solidFill>
                  <a:schemeClr val="accent2"/>
                </a:solidFill>
              </a:rPr>
              <a:t>Propionibacterium </a:t>
            </a:r>
          </a:p>
          <a:p>
            <a:pPr eaLnBrk="1" hangingPunct="1"/>
            <a:endParaRPr lang="en-US" altLang="el-GR" sz="2000" dirty="0">
              <a:solidFill>
                <a:schemeClr val="accent2"/>
              </a:solidFill>
            </a:endParaRPr>
          </a:p>
          <a:p>
            <a:pPr eaLnBrk="1" hangingPunct="1"/>
            <a:r>
              <a:rPr lang="el-GR" altLang="el-GR" sz="2000" dirty="0">
                <a:solidFill>
                  <a:schemeClr val="accent2"/>
                </a:solidFill>
              </a:rPr>
              <a:t>Παράγουν </a:t>
            </a:r>
            <a:r>
              <a:rPr lang="el-GR" altLang="el-GR" sz="2000" dirty="0" err="1">
                <a:solidFill>
                  <a:schemeClr val="accent2"/>
                </a:solidFill>
              </a:rPr>
              <a:t>προπιονικό</a:t>
            </a:r>
            <a:r>
              <a:rPr lang="el-GR" altLang="el-GR" sz="2000" dirty="0">
                <a:solidFill>
                  <a:schemeClr val="accent2"/>
                </a:solidFill>
              </a:rPr>
              <a:t> οξύ  χρησιμοποιώντας διάφορα υποστρώματα </a:t>
            </a:r>
          </a:p>
          <a:p>
            <a:pPr eaLnBrk="1" hangingPunct="1"/>
            <a:r>
              <a:rPr lang="el-GR" altLang="el-GR" sz="2000" dirty="0">
                <a:solidFill>
                  <a:schemeClr val="accent2"/>
                </a:solidFill>
              </a:rPr>
              <a:t>(γλυκόζη, </a:t>
            </a:r>
            <a:r>
              <a:rPr lang="el-GR" altLang="el-GR" sz="2000" dirty="0" err="1">
                <a:solidFill>
                  <a:schemeClr val="accent2"/>
                </a:solidFill>
              </a:rPr>
              <a:t>πυροσταφυλικό</a:t>
            </a:r>
            <a:r>
              <a:rPr lang="el-GR" altLang="el-GR" sz="2000" dirty="0">
                <a:solidFill>
                  <a:schemeClr val="accent2"/>
                </a:solidFill>
              </a:rPr>
              <a:t>, γαλακτικό οξύ κυρίως κ.α.)</a:t>
            </a:r>
          </a:p>
          <a:p>
            <a:pPr eaLnBrk="1" hangingPunct="1"/>
            <a:endParaRPr lang="el-GR" altLang="el-GR" sz="2000" dirty="0">
              <a:solidFill>
                <a:schemeClr val="accent2"/>
              </a:solidFill>
            </a:endParaRPr>
          </a:p>
          <a:p>
            <a:pPr eaLnBrk="1" hangingPunct="1"/>
            <a:endParaRPr lang="el-GR" altLang="el-GR" sz="2000" dirty="0">
              <a:solidFill>
                <a:schemeClr val="accent2"/>
              </a:solidFill>
            </a:endParaRPr>
          </a:p>
          <a:p>
            <a:pPr eaLnBrk="1" hangingPunct="1"/>
            <a:r>
              <a:rPr lang="el-GR" altLang="el-GR" sz="2000" dirty="0">
                <a:solidFill>
                  <a:schemeClr val="accent2"/>
                </a:solidFill>
              </a:rPr>
              <a:t>Επεμβαίνουν αφού προκληθεί γαλακτική ζύμωση από άλλα </a:t>
            </a:r>
            <a:r>
              <a:rPr lang="el-GR" altLang="el-GR" sz="2000" dirty="0" err="1">
                <a:solidFill>
                  <a:schemeClr val="accent2"/>
                </a:solidFill>
              </a:rPr>
              <a:t>οξυγαλακτικά</a:t>
            </a:r>
            <a:endParaRPr lang="el-GR" altLang="el-GR" sz="2000" dirty="0">
              <a:solidFill>
                <a:schemeClr val="accent2"/>
              </a:solidFill>
            </a:endParaRPr>
          </a:p>
          <a:p>
            <a:pPr eaLnBrk="1" hangingPunct="1"/>
            <a:endParaRPr lang="el-GR" altLang="el-GR" sz="2000" dirty="0">
              <a:solidFill>
                <a:schemeClr val="accent2"/>
              </a:solidFill>
            </a:endParaRPr>
          </a:p>
          <a:p>
            <a:pPr eaLnBrk="1" hangingPunct="1"/>
            <a:r>
              <a:rPr lang="el-GR" altLang="el-GR" sz="2000" dirty="0">
                <a:solidFill>
                  <a:schemeClr val="accent2"/>
                </a:solidFill>
              </a:rPr>
              <a:t>Μεταβολίζουν προς </a:t>
            </a:r>
            <a:r>
              <a:rPr lang="el-GR" altLang="el-GR" sz="2000" dirty="0" err="1">
                <a:solidFill>
                  <a:schemeClr val="accent2"/>
                </a:solidFill>
              </a:rPr>
              <a:t>προπιονικό</a:t>
            </a:r>
            <a:r>
              <a:rPr lang="el-GR" altLang="el-GR" sz="2000" dirty="0">
                <a:solidFill>
                  <a:schemeClr val="accent2"/>
                </a:solidFill>
              </a:rPr>
              <a:t>, </a:t>
            </a:r>
            <a:r>
              <a:rPr lang="el-GR" altLang="el-GR" sz="2000" dirty="0" err="1">
                <a:solidFill>
                  <a:schemeClr val="accent2"/>
                </a:solidFill>
              </a:rPr>
              <a:t>οξικο</a:t>
            </a:r>
            <a:r>
              <a:rPr lang="el-GR" altLang="el-GR" sz="2000" dirty="0">
                <a:solidFill>
                  <a:schemeClr val="accent2"/>
                </a:solidFill>
              </a:rPr>
              <a:t> οξύ και </a:t>
            </a:r>
            <a:r>
              <a:rPr lang="en-US" altLang="el-GR" sz="2000" dirty="0">
                <a:solidFill>
                  <a:schemeClr val="accent2"/>
                </a:solidFill>
              </a:rPr>
              <a:t>CO2</a:t>
            </a:r>
          </a:p>
          <a:p>
            <a:pPr eaLnBrk="1" hangingPunct="1"/>
            <a:endParaRPr lang="en-US" altLang="el-GR" sz="2000" dirty="0">
              <a:solidFill>
                <a:schemeClr val="accent2"/>
              </a:solidFill>
            </a:endParaRPr>
          </a:p>
          <a:p>
            <a:pPr eaLnBrk="1" hangingPunct="1"/>
            <a:r>
              <a:rPr lang="en-US" altLang="el-GR" sz="2000" dirty="0" err="1">
                <a:solidFill>
                  <a:schemeClr val="accent2"/>
                </a:solidFill>
              </a:rPr>
              <a:t>Emmental</a:t>
            </a:r>
            <a:r>
              <a:rPr lang="en-US" altLang="el-GR" sz="2000" dirty="0">
                <a:solidFill>
                  <a:schemeClr val="accent2"/>
                </a:solidFill>
              </a:rPr>
              <a:t> </a:t>
            </a:r>
            <a:r>
              <a:rPr lang="el-GR" altLang="el-GR" sz="2000" dirty="0">
                <a:solidFill>
                  <a:schemeClr val="accent2"/>
                </a:solidFill>
              </a:rPr>
              <a:t>(χαρακτηριστικές τρύπες)</a:t>
            </a:r>
          </a:p>
        </p:txBody>
      </p:sp>
      <p:pic>
        <p:nvPicPr>
          <p:cNvPr id="6554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4" y="4221162"/>
            <a:ext cx="2879552" cy="206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4027257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A2600843-C86E-4380-8BF1-5AE2CF931DB2}" type="slidenum">
              <a:rPr lang="el-GR"/>
              <a:pPr>
                <a:defRPr/>
              </a:pPr>
              <a:t>61</a:t>
            </a:fld>
            <a:endParaRPr lang="el-GR"/>
          </a:p>
        </p:txBody>
      </p:sp>
      <p:sp>
        <p:nvSpPr>
          <p:cNvPr id="66565" name="Text Box 5"/>
          <p:cNvSpPr txBox="1">
            <a:spLocks noChangeArrowheads="1"/>
          </p:cNvSpPr>
          <p:nvPr/>
        </p:nvSpPr>
        <p:spPr bwMode="auto">
          <a:xfrm>
            <a:off x="3419475" y="260350"/>
            <a:ext cx="2959100" cy="415925"/>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ΑΛΚΟΟΛΙΚΗ ΖΥΜΩΣΗ </a:t>
            </a:r>
          </a:p>
        </p:txBody>
      </p:sp>
      <p:sp>
        <p:nvSpPr>
          <p:cNvPr id="66566" name="Text Box 6"/>
          <p:cNvSpPr txBox="1">
            <a:spLocks noChangeArrowheads="1"/>
          </p:cNvSpPr>
          <p:nvPr/>
        </p:nvSpPr>
        <p:spPr bwMode="auto">
          <a:xfrm>
            <a:off x="950913" y="974725"/>
            <a:ext cx="4189412"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Άλλοτε ωφέλιμη , άλλοτε επιβλαβής</a:t>
            </a:r>
          </a:p>
          <a:p>
            <a:pPr eaLnBrk="1" hangingPunct="1"/>
            <a:endParaRPr lang="el-GR" altLang="el-GR" sz="2000">
              <a:solidFill>
                <a:schemeClr val="accent2"/>
              </a:solidFill>
            </a:endParaRPr>
          </a:p>
          <a:p>
            <a:pPr eaLnBrk="1" hangingPunct="1"/>
            <a:r>
              <a:rPr lang="el-GR" altLang="el-GR" sz="2000">
                <a:solidFill>
                  <a:schemeClr val="accent2"/>
                </a:solidFill>
              </a:rPr>
              <a:t>Τελικά προϊόντα: αιθανόλη &amp; </a:t>
            </a:r>
            <a:r>
              <a:rPr lang="en-US" altLang="el-GR" sz="2000">
                <a:solidFill>
                  <a:schemeClr val="accent2"/>
                </a:solidFill>
              </a:rPr>
              <a:t>CO</a:t>
            </a:r>
            <a:r>
              <a:rPr lang="en-US" altLang="el-GR" sz="1400">
                <a:solidFill>
                  <a:schemeClr val="accent2"/>
                </a:solidFill>
              </a:rPr>
              <a:t>2</a:t>
            </a:r>
          </a:p>
          <a:p>
            <a:pPr eaLnBrk="1" hangingPunct="1"/>
            <a:endParaRPr lang="en-US" altLang="el-GR" sz="2000">
              <a:solidFill>
                <a:schemeClr val="accent2"/>
              </a:solidFill>
            </a:endParaRPr>
          </a:p>
          <a:p>
            <a:pPr eaLnBrk="1" hangingPunct="1"/>
            <a:r>
              <a:rPr lang="en-US" altLang="el-GR" sz="2000">
                <a:solidFill>
                  <a:schemeClr val="accent2"/>
                </a:solidFill>
              </a:rPr>
              <a:t>Kefir , Kumiss : </a:t>
            </a:r>
            <a:r>
              <a:rPr lang="el-GR" altLang="el-GR" sz="2000">
                <a:solidFill>
                  <a:schemeClr val="accent2"/>
                </a:solidFill>
              </a:rPr>
              <a:t>ωφέλιμη </a:t>
            </a:r>
          </a:p>
          <a:p>
            <a:pPr eaLnBrk="1" hangingPunct="1"/>
            <a:endParaRPr lang="el-GR" altLang="el-GR" sz="2000">
              <a:solidFill>
                <a:schemeClr val="accent2"/>
              </a:solidFill>
            </a:endParaRPr>
          </a:p>
          <a:p>
            <a:pPr eaLnBrk="1" hangingPunct="1"/>
            <a:r>
              <a:rPr lang="el-GR" altLang="el-GR" sz="2000">
                <a:solidFill>
                  <a:schemeClr val="accent2"/>
                </a:solidFill>
              </a:rPr>
              <a:t>Γιαούρτη: επιβλαβής  </a:t>
            </a:r>
          </a:p>
          <a:p>
            <a:pPr eaLnBrk="1" hangingPunct="1"/>
            <a:endParaRPr lang="el-GR" altLang="el-GR" sz="2000">
              <a:solidFill>
                <a:schemeClr val="accent2"/>
              </a:solidFill>
            </a:endParaRPr>
          </a:p>
        </p:txBody>
      </p:sp>
      <p:pic>
        <p:nvPicPr>
          <p:cNvPr id="6656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3527425"/>
            <a:ext cx="2592387"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094" y="2044700"/>
            <a:ext cx="236696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35801329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30AFB163-85CC-4B3D-929F-118A490F018A}" type="slidenum">
              <a:rPr lang="el-GR"/>
              <a:pPr>
                <a:defRPr/>
              </a:pPr>
              <a:t>62</a:t>
            </a:fld>
            <a:endParaRPr lang="el-GR"/>
          </a:p>
        </p:txBody>
      </p:sp>
      <p:sp>
        <p:nvSpPr>
          <p:cNvPr id="67589" name="Text Box 5"/>
          <p:cNvSpPr txBox="1">
            <a:spLocks noChangeArrowheads="1"/>
          </p:cNvSpPr>
          <p:nvPr/>
        </p:nvSpPr>
        <p:spPr bwMode="auto">
          <a:xfrm>
            <a:off x="1112838" y="332656"/>
            <a:ext cx="6513512" cy="720725"/>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b="1">
                <a:solidFill>
                  <a:schemeClr val="accent2"/>
                </a:solidFill>
              </a:rPr>
              <a:t>ΖΥΜΩΣΗ ΠΑΡΑΓΩΓΗΣ ΔΙΑΚΕΤΥΛΙΟΥ, ΑΚΕΤΟΝΗΣ &amp;</a:t>
            </a:r>
          </a:p>
          <a:p>
            <a:pPr algn="ctr" eaLnBrk="1" hangingPunct="1"/>
            <a:r>
              <a:rPr lang="el-GR" altLang="el-GR" sz="2000" b="1">
                <a:solidFill>
                  <a:schemeClr val="accent2"/>
                </a:solidFill>
              </a:rPr>
              <a:t> 2,3 ΒΟΥΤΥΛΕΝΟΓΛΥΚΟΛΗΣ </a:t>
            </a:r>
          </a:p>
        </p:txBody>
      </p:sp>
      <p:sp>
        <p:nvSpPr>
          <p:cNvPr id="67590" name="Text Box 6"/>
          <p:cNvSpPr txBox="1">
            <a:spLocks noChangeArrowheads="1"/>
          </p:cNvSpPr>
          <p:nvPr/>
        </p:nvSpPr>
        <p:spPr bwMode="auto">
          <a:xfrm>
            <a:off x="544513" y="1484313"/>
            <a:ext cx="8599487"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Προϊόντα με ιδιαίτερη γεύση και άρωμα </a:t>
            </a:r>
          </a:p>
          <a:p>
            <a:pPr eaLnBrk="1" hangingPunct="1"/>
            <a:endParaRPr lang="el-GR" altLang="el-GR" sz="2000">
              <a:solidFill>
                <a:schemeClr val="accent2"/>
              </a:solidFill>
            </a:endParaRPr>
          </a:p>
          <a:p>
            <a:pPr eaLnBrk="1" hangingPunct="1"/>
            <a:r>
              <a:rPr lang="en-US" altLang="el-GR" sz="2000" i="1">
                <a:solidFill>
                  <a:schemeClr val="accent2"/>
                </a:solidFill>
              </a:rPr>
              <a:t>Lactococcus diacetylactis, Leuconostoc citrovorum </a:t>
            </a:r>
          </a:p>
          <a:p>
            <a:pPr eaLnBrk="1" hangingPunct="1"/>
            <a:endParaRPr lang="en-US" altLang="el-GR" sz="2000" i="1">
              <a:solidFill>
                <a:schemeClr val="accent2"/>
              </a:solidFill>
            </a:endParaRPr>
          </a:p>
          <a:p>
            <a:pPr eaLnBrk="1" hangingPunct="1"/>
            <a:r>
              <a:rPr lang="el-GR" altLang="el-GR" sz="2000">
                <a:solidFill>
                  <a:schemeClr val="accent2"/>
                </a:solidFill>
              </a:rPr>
              <a:t>Για να παραχθούν τα προϊόντα αυτά απαιτείται περίσσεια πυροσταφυλικού</a:t>
            </a:r>
          </a:p>
          <a:p>
            <a:pPr eaLnBrk="1" hangingPunct="1"/>
            <a:r>
              <a:rPr lang="el-GR" altLang="el-GR" sz="2000">
                <a:solidFill>
                  <a:schemeClr val="accent2"/>
                </a:solidFill>
              </a:rPr>
              <a:t>που εξοικονομείται από την μετατροπή του κιτρικού</a:t>
            </a:r>
          </a:p>
          <a:p>
            <a:pPr eaLnBrk="1" hangingPunct="1"/>
            <a:endParaRPr lang="el-GR" altLang="el-GR" sz="2000">
              <a:solidFill>
                <a:schemeClr val="accent2"/>
              </a:solidFill>
            </a:endParaRPr>
          </a:p>
          <a:p>
            <a:pPr eaLnBrk="1" hangingPunct="1"/>
            <a:r>
              <a:rPr lang="el-GR" altLang="el-GR" sz="2000">
                <a:solidFill>
                  <a:schemeClr val="accent2"/>
                </a:solidFill>
              </a:rPr>
              <a:t>Με την επίδραση της πυροφωσορικής θειαμίνης </a:t>
            </a:r>
            <a:r>
              <a:rPr lang="en-US" altLang="el-GR" sz="2000">
                <a:solidFill>
                  <a:schemeClr val="accent2"/>
                </a:solidFill>
              </a:rPr>
              <a:t>(TPP) </a:t>
            </a:r>
            <a:r>
              <a:rPr lang="el-GR" altLang="el-GR" sz="2000">
                <a:solidFill>
                  <a:schemeClr val="accent2"/>
                </a:solidFill>
              </a:rPr>
              <a:t>παράγεται από το </a:t>
            </a:r>
          </a:p>
          <a:p>
            <a:pPr eaLnBrk="1" hangingPunct="1"/>
            <a:r>
              <a:rPr lang="el-GR" altLang="el-GR" sz="2000">
                <a:solidFill>
                  <a:schemeClr val="accent2"/>
                </a:solidFill>
              </a:rPr>
              <a:t>πυροσταφυλικό το διακετύλιο</a:t>
            </a:r>
          </a:p>
          <a:p>
            <a:pPr eaLnBrk="1" hangingPunct="1"/>
            <a:endParaRPr lang="el-GR" altLang="el-GR" sz="2000">
              <a:solidFill>
                <a:schemeClr val="accent2"/>
              </a:solidFill>
            </a:endParaRPr>
          </a:p>
          <a:p>
            <a:pPr eaLnBrk="1" hangingPunct="1"/>
            <a:r>
              <a:rPr lang="el-GR" altLang="el-GR" sz="2000">
                <a:solidFill>
                  <a:schemeClr val="accent2"/>
                </a:solidFill>
              </a:rPr>
              <a:t>Από το διακετύλιο μπορεί να παραχθεί ακετόνη ή 2,3 βουτυλογλυκόλη</a:t>
            </a:r>
          </a:p>
          <a:p>
            <a:pPr eaLnBrk="1" hangingPunct="1"/>
            <a:endParaRPr lang="el-GR" altLang="el-GR" sz="2000">
              <a:solidFill>
                <a:schemeClr val="accent2"/>
              </a:solidFill>
            </a:endParaRPr>
          </a:p>
          <a:p>
            <a:pPr eaLnBrk="1" hangingPunct="1"/>
            <a:r>
              <a:rPr lang="el-GR" altLang="el-GR" sz="2000">
                <a:solidFill>
                  <a:schemeClr val="accent2"/>
                </a:solidFill>
              </a:rPr>
              <a:t>Επιδιώκεται στην παραγωγή κρέμας και βούτυρου </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23383815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277F5013-F35C-4658-9E56-2DF2FC3377AD}" type="slidenum">
              <a:rPr lang="el-GR"/>
              <a:pPr>
                <a:defRPr/>
              </a:pPr>
              <a:t>63</a:t>
            </a:fld>
            <a:endParaRPr lang="el-GR"/>
          </a:p>
        </p:txBody>
      </p:sp>
      <p:sp>
        <p:nvSpPr>
          <p:cNvPr id="69637" name="Text Box 5"/>
          <p:cNvSpPr txBox="1">
            <a:spLocks noChangeArrowheads="1"/>
          </p:cNvSpPr>
          <p:nvPr/>
        </p:nvSpPr>
        <p:spPr bwMode="auto">
          <a:xfrm>
            <a:off x="2916238" y="333375"/>
            <a:ext cx="3343275" cy="415925"/>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ΑΕΡΙΟΓΟΝΕΣ  ΖΥΜΩΣΕΙΣ </a:t>
            </a:r>
          </a:p>
        </p:txBody>
      </p:sp>
      <p:sp>
        <p:nvSpPr>
          <p:cNvPr id="69638" name="Text Box 6"/>
          <p:cNvSpPr txBox="1">
            <a:spLocks noChangeArrowheads="1"/>
          </p:cNvSpPr>
          <p:nvPr/>
        </p:nvSpPr>
        <p:spPr bwMode="auto">
          <a:xfrm>
            <a:off x="467544" y="981074"/>
            <a:ext cx="820891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t>Από βακτήρια που ζυμώνουν τη λακτόζη και παράγουν οξύ + αέριο</a:t>
            </a:r>
          </a:p>
          <a:p>
            <a:pPr eaLnBrk="1" hangingPunct="1"/>
            <a:endParaRPr lang="el-GR" altLang="el-GR" sz="2000" dirty="0"/>
          </a:p>
          <a:p>
            <a:pPr eaLnBrk="1" hangingPunct="1"/>
            <a:r>
              <a:rPr lang="el-GR" altLang="el-GR" sz="2000" b="1" dirty="0"/>
              <a:t>Α. ΒΟΥΤΥΡΙΚΗ:</a:t>
            </a:r>
            <a:endParaRPr lang="en-US" altLang="el-GR" sz="2000" b="1" dirty="0"/>
          </a:p>
          <a:p>
            <a:pPr eaLnBrk="1" hangingPunct="1"/>
            <a:r>
              <a:rPr lang="en-US" altLang="el-GR" sz="2000" i="1" dirty="0"/>
              <a:t>Clostridium </a:t>
            </a:r>
            <a:r>
              <a:rPr lang="en-US" altLang="el-GR" sz="2000" i="1" dirty="0" err="1"/>
              <a:t>lactoacetylophilum</a:t>
            </a:r>
            <a:r>
              <a:rPr lang="en-US" altLang="el-GR" sz="2000" i="1" dirty="0"/>
              <a:t>, Cl. </a:t>
            </a:r>
            <a:r>
              <a:rPr lang="en-US" altLang="el-GR" sz="2000" i="1" dirty="0" err="1"/>
              <a:t>acetobutylicum</a:t>
            </a:r>
            <a:endParaRPr lang="el-GR" altLang="el-GR" sz="2000" i="1" dirty="0"/>
          </a:p>
          <a:p>
            <a:pPr eaLnBrk="1" hangingPunct="1"/>
            <a:endParaRPr lang="en-US" altLang="el-GR" sz="2000" dirty="0"/>
          </a:p>
          <a:p>
            <a:pPr eaLnBrk="1" hangingPunct="1"/>
            <a:r>
              <a:rPr lang="el-GR" altLang="el-GR" sz="2000" dirty="0"/>
              <a:t>Παράγονται: βουτυρικό οξύ, </a:t>
            </a:r>
            <a:r>
              <a:rPr lang="en-US" altLang="el-GR" sz="2000" dirty="0"/>
              <a:t>CO</a:t>
            </a:r>
            <a:r>
              <a:rPr lang="en-US" altLang="el-GR" sz="1200" dirty="0"/>
              <a:t>2</a:t>
            </a:r>
            <a:r>
              <a:rPr lang="en-US" altLang="el-GR" sz="2000" dirty="0"/>
              <a:t>, H</a:t>
            </a:r>
            <a:r>
              <a:rPr lang="en-US" altLang="el-GR" sz="1200" dirty="0"/>
              <a:t>2</a:t>
            </a:r>
            <a:r>
              <a:rPr lang="el-GR" altLang="el-GR" sz="2000" dirty="0"/>
              <a:t> και σε μικρά ποσοστά οξικό οξύ, </a:t>
            </a:r>
          </a:p>
          <a:p>
            <a:pPr eaLnBrk="1" hangingPunct="1"/>
            <a:r>
              <a:rPr lang="el-GR" altLang="el-GR" sz="2000" dirty="0"/>
              <a:t>αιθανόλη, ακετόνη και γαλακτικό οξύ </a:t>
            </a:r>
            <a:r>
              <a:rPr lang="en-US" altLang="el-GR" sz="2000" dirty="0"/>
              <a:t> </a:t>
            </a:r>
            <a:endParaRPr lang="el-GR" altLang="el-GR" sz="2000" dirty="0"/>
          </a:p>
          <a:p>
            <a:pPr eaLnBrk="1" hangingPunct="1"/>
            <a:endParaRPr lang="el-GR" altLang="el-GR" sz="2000" dirty="0"/>
          </a:p>
          <a:p>
            <a:pPr eaLnBrk="1" hangingPunct="1"/>
            <a:r>
              <a:rPr lang="el-GR" altLang="el-GR" sz="2000" b="1" dirty="0"/>
              <a:t>Β. ΖΥΜΩΣΗ τύπου </a:t>
            </a:r>
            <a:r>
              <a:rPr lang="en-US" altLang="el-GR" sz="2000" b="1" dirty="0"/>
              <a:t>COLI-AEROGENES</a:t>
            </a:r>
            <a:endParaRPr lang="el-GR" altLang="el-GR" sz="2000" b="1" dirty="0"/>
          </a:p>
          <a:p>
            <a:pPr eaLnBrk="1" hangingPunct="1"/>
            <a:r>
              <a:rPr lang="el-GR" altLang="el-GR" sz="2000" dirty="0"/>
              <a:t>2 είδη ζυμώσεων : </a:t>
            </a:r>
          </a:p>
          <a:p>
            <a:pPr eaLnBrk="1" hangingPunct="1"/>
            <a:r>
              <a:rPr lang="en-US" altLang="el-GR" sz="2000" dirty="0" err="1"/>
              <a:t>E.Coli</a:t>
            </a:r>
            <a:r>
              <a:rPr lang="en-US" altLang="el-GR" sz="2000" dirty="0"/>
              <a:t> </a:t>
            </a:r>
            <a:r>
              <a:rPr lang="el-GR" altLang="el-GR" sz="2000" dirty="0">
                <a:sym typeface="Wingdings" pitchFamily="2" charset="2"/>
              </a:rPr>
              <a:t> παράγεται άφθονο αέριο (</a:t>
            </a:r>
            <a:r>
              <a:rPr lang="en-US" altLang="el-GR" sz="2000" dirty="0">
                <a:sym typeface="Wingdings" pitchFamily="2" charset="2"/>
              </a:rPr>
              <a:t>CO</a:t>
            </a:r>
            <a:r>
              <a:rPr lang="en-US" altLang="el-GR" sz="1200" dirty="0">
                <a:sym typeface="Wingdings" pitchFamily="2" charset="2"/>
              </a:rPr>
              <a:t>2</a:t>
            </a:r>
            <a:r>
              <a:rPr lang="el-GR" altLang="el-GR" sz="2000" dirty="0">
                <a:sym typeface="Wingdings" pitchFamily="2" charset="2"/>
              </a:rPr>
              <a:t> + Η</a:t>
            </a:r>
            <a:r>
              <a:rPr lang="el-GR" altLang="el-GR" sz="1200" dirty="0">
                <a:sym typeface="Wingdings" pitchFamily="2" charset="2"/>
              </a:rPr>
              <a:t>2</a:t>
            </a:r>
            <a:r>
              <a:rPr lang="el-GR" altLang="el-GR" sz="2000" dirty="0">
                <a:sym typeface="Wingdings" pitchFamily="2" charset="2"/>
              </a:rPr>
              <a:t> σε ίσες ποσότητες), διάφορα</a:t>
            </a:r>
          </a:p>
          <a:p>
            <a:pPr eaLnBrk="1" hangingPunct="1"/>
            <a:r>
              <a:rPr lang="el-GR" altLang="el-GR" sz="2000" dirty="0">
                <a:sym typeface="Wingdings" pitchFamily="2" charset="2"/>
              </a:rPr>
              <a:t>οργανικά οξέα (γαλακτικό, οξικό, μυρμηκικό, ηλεκτρικό) και αιθανόλη </a:t>
            </a:r>
          </a:p>
          <a:p>
            <a:pPr eaLnBrk="1" hangingPunct="1"/>
            <a:r>
              <a:rPr lang="en-US" altLang="el-GR" sz="2000" dirty="0" err="1">
                <a:sym typeface="Wingdings" pitchFamily="2" charset="2"/>
              </a:rPr>
              <a:t>Aerogenes</a:t>
            </a:r>
            <a:r>
              <a:rPr lang="el-GR" altLang="el-GR" sz="2000" dirty="0">
                <a:sym typeface="Wingdings" pitchFamily="2" charset="2"/>
              </a:rPr>
              <a:t>  αέριο (</a:t>
            </a:r>
            <a:r>
              <a:rPr lang="en-US" altLang="el-GR" sz="2000" dirty="0">
                <a:sym typeface="Wingdings" pitchFamily="2" charset="2"/>
              </a:rPr>
              <a:t>CO</a:t>
            </a:r>
            <a:r>
              <a:rPr lang="en-US" altLang="el-GR" sz="1400" dirty="0">
                <a:sym typeface="Wingdings" pitchFamily="2" charset="2"/>
              </a:rPr>
              <a:t>2</a:t>
            </a:r>
            <a:r>
              <a:rPr lang="en-US" altLang="el-GR" sz="2000" dirty="0">
                <a:sym typeface="Wingdings" pitchFamily="2" charset="2"/>
              </a:rPr>
              <a:t>/H</a:t>
            </a:r>
            <a:r>
              <a:rPr lang="en-US" altLang="el-GR" sz="1400" dirty="0">
                <a:sym typeface="Wingdings" pitchFamily="2" charset="2"/>
              </a:rPr>
              <a:t>2</a:t>
            </a:r>
            <a:r>
              <a:rPr lang="en-US" altLang="el-GR" sz="2000" dirty="0">
                <a:sym typeface="Wingdings" pitchFamily="2" charset="2"/>
              </a:rPr>
              <a:t>: 8/1) </a:t>
            </a:r>
            <a:r>
              <a:rPr lang="el-GR" altLang="el-GR" sz="2000" dirty="0">
                <a:sym typeface="Wingdings" pitchFamily="2" charset="2"/>
              </a:rPr>
              <a:t>και κυρίως </a:t>
            </a:r>
            <a:r>
              <a:rPr lang="el-GR" altLang="el-GR" sz="2000" dirty="0" err="1" smtClean="0">
                <a:sym typeface="Wingdings" pitchFamily="2" charset="2"/>
              </a:rPr>
              <a:t>ακετοΐνη</a:t>
            </a:r>
            <a:endParaRPr lang="el-GR" altLang="el-GR" sz="2000" dirty="0">
              <a:sym typeface="Wingdings" pitchFamily="2" charset="2"/>
            </a:endParaRPr>
          </a:p>
          <a:p>
            <a:pPr eaLnBrk="1" hangingPunct="1"/>
            <a:r>
              <a:rPr lang="el-GR" altLang="el-GR" sz="2000" dirty="0">
                <a:sym typeface="Wingdings" pitchFamily="2" charset="2"/>
              </a:rPr>
              <a:t>Καταστρέφεται η εμπορική αξία  και είναι ακατάλληλα προς </a:t>
            </a:r>
            <a:r>
              <a:rPr lang="el-GR" altLang="el-GR" sz="2000" dirty="0" smtClean="0">
                <a:sym typeface="Wingdings" pitchFamily="2" charset="2"/>
              </a:rPr>
              <a:t>χρήση</a:t>
            </a:r>
            <a:endParaRPr lang="el-GR" altLang="el-GR" sz="2000" dirty="0">
              <a:sym typeface="Wingdings" pitchFamily="2" charset="2"/>
            </a:endParaRPr>
          </a:p>
          <a:p>
            <a:pPr eaLnBrk="1" hangingPunct="1"/>
            <a:r>
              <a:rPr lang="el-GR" altLang="el-GR" sz="2000" dirty="0">
                <a:sym typeface="Wingdings" pitchFamily="2" charset="2"/>
              </a:rPr>
              <a:t>!!! Στις ωφέλιμες παράγεται μόνο </a:t>
            </a:r>
            <a:r>
              <a:rPr lang="en-US" altLang="el-GR" sz="2000" dirty="0">
                <a:sym typeface="Wingdings" pitchFamily="2" charset="2"/>
              </a:rPr>
              <a:t>CO</a:t>
            </a:r>
            <a:r>
              <a:rPr lang="en-US" altLang="el-GR" sz="1200" dirty="0">
                <a:sym typeface="Wingdings" pitchFamily="2" charset="2"/>
              </a:rPr>
              <a:t>2</a:t>
            </a:r>
            <a:r>
              <a:rPr lang="en-US" altLang="el-GR" sz="2000" dirty="0">
                <a:sym typeface="Wingdings" pitchFamily="2" charset="2"/>
              </a:rPr>
              <a:t> </a:t>
            </a:r>
            <a:r>
              <a:rPr lang="el-GR" altLang="el-GR" sz="2000" dirty="0">
                <a:sym typeface="Wingdings" pitchFamily="2" charset="2"/>
              </a:rPr>
              <a:t>και σε μικρές ποσότητες </a:t>
            </a:r>
            <a:r>
              <a:rPr lang="el-GR" altLang="el-GR" sz="2000" dirty="0" smtClean="0">
                <a:sym typeface="Wingdings" pitchFamily="2" charset="2"/>
              </a:rPr>
              <a:t>!!!!!!!!!!!</a:t>
            </a:r>
            <a:endParaRPr lang="el-GR" altLang="el-GR" sz="2000" dirty="0">
              <a:sym typeface="Wingdings" pitchFamily="2" charset="2"/>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9380092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41F6C4B9-3451-4FB2-85CA-E227EDC4DEC8}" type="slidenum">
              <a:rPr lang="el-GR"/>
              <a:pPr>
                <a:defRPr/>
              </a:pPr>
              <a:t>64</a:t>
            </a:fld>
            <a:endParaRPr lang="el-GR"/>
          </a:p>
        </p:txBody>
      </p:sp>
      <p:sp>
        <p:nvSpPr>
          <p:cNvPr id="70661" name="Text Box 5"/>
          <p:cNvSpPr txBox="1">
            <a:spLocks noChangeArrowheads="1"/>
          </p:cNvSpPr>
          <p:nvPr/>
        </p:nvSpPr>
        <p:spPr bwMode="auto">
          <a:xfrm>
            <a:off x="2987675" y="333375"/>
            <a:ext cx="2252663" cy="415925"/>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ΜΗ ΟΞΙΝΗ ΠΗΞΗ</a:t>
            </a:r>
          </a:p>
        </p:txBody>
      </p:sp>
      <p:sp>
        <p:nvSpPr>
          <p:cNvPr id="70662" name="Text Box 6"/>
          <p:cNvSpPr txBox="1">
            <a:spLocks noChangeArrowheads="1"/>
          </p:cNvSpPr>
          <p:nvPr/>
        </p:nvSpPr>
        <p:spPr bwMode="auto">
          <a:xfrm>
            <a:off x="1692275" y="1125538"/>
            <a:ext cx="5427663"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000" i="1">
                <a:solidFill>
                  <a:schemeClr val="accent2"/>
                </a:solidFill>
              </a:rPr>
              <a:t>Bacillus </a:t>
            </a:r>
          </a:p>
          <a:p>
            <a:pPr eaLnBrk="1" hangingPunct="1"/>
            <a:endParaRPr lang="en-US" altLang="el-GR" sz="2000">
              <a:solidFill>
                <a:schemeClr val="accent2"/>
              </a:solidFill>
            </a:endParaRPr>
          </a:p>
          <a:p>
            <a:pPr eaLnBrk="1" hangingPunct="1"/>
            <a:r>
              <a:rPr lang="el-GR" altLang="el-GR" sz="2000">
                <a:solidFill>
                  <a:schemeClr val="accent2"/>
                </a:solidFill>
              </a:rPr>
              <a:t>Παράγει πηκτικά ένζυμα </a:t>
            </a:r>
          </a:p>
          <a:p>
            <a:pPr eaLnBrk="1" hangingPunct="1"/>
            <a:endParaRPr lang="el-GR" altLang="el-GR" sz="2000">
              <a:solidFill>
                <a:schemeClr val="accent2"/>
              </a:solidFill>
            </a:endParaRPr>
          </a:p>
          <a:p>
            <a:pPr eaLnBrk="1" hangingPunct="1"/>
            <a:r>
              <a:rPr lang="el-GR" altLang="el-GR" sz="2000">
                <a:solidFill>
                  <a:schemeClr val="accent2"/>
                </a:solidFill>
              </a:rPr>
              <a:t>Η πήξη προηγείται της παραγωγής γαλακτικού</a:t>
            </a:r>
          </a:p>
          <a:p>
            <a:pPr eaLnBrk="1" hangingPunct="1"/>
            <a:endParaRPr lang="el-GR" altLang="el-GR" sz="2000">
              <a:solidFill>
                <a:schemeClr val="accent2"/>
              </a:solidFill>
            </a:endParaRPr>
          </a:p>
          <a:p>
            <a:pPr eaLnBrk="1" hangingPunct="1"/>
            <a:r>
              <a:rPr lang="el-GR" altLang="el-GR" sz="2000">
                <a:solidFill>
                  <a:schemeClr val="accent2"/>
                </a:solidFill>
              </a:rPr>
              <a:t>ΓΛΥΚΙΑ ΠΗΞΗ  </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9365848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2EAC1624-EAB3-4F6E-A1A7-3FD6F2B121AE}" type="slidenum">
              <a:rPr lang="el-GR"/>
              <a:pPr>
                <a:defRPr/>
              </a:pPr>
              <a:t>65</a:t>
            </a:fld>
            <a:endParaRPr lang="el-GR"/>
          </a:p>
        </p:txBody>
      </p:sp>
      <p:sp>
        <p:nvSpPr>
          <p:cNvPr id="71685" name="Text Box 5"/>
          <p:cNvSpPr txBox="1">
            <a:spLocks noChangeArrowheads="1"/>
          </p:cNvSpPr>
          <p:nvPr/>
        </p:nvSpPr>
        <p:spPr bwMode="auto">
          <a:xfrm>
            <a:off x="3276600" y="654110"/>
            <a:ext cx="2663552" cy="400110"/>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ΙΞΩΔΗΣ ΖΥΜΩΣΗ</a:t>
            </a:r>
          </a:p>
        </p:txBody>
      </p:sp>
      <p:sp>
        <p:nvSpPr>
          <p:cNvPr id="71686" name="Text Box 6"/>
          <p:cNvSpPr txBox="1">
            <a:spLocks noChangeArrowheads="1"/>
          </p:cNvSpPr>
          <p:nvPr/>
        </p:nvSpPr>
        <p:spPr bwMode="auto">
          <a:xfrm>
            <a:off x="468313" y="1679317"/>
            <a:ext cx="820814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Από διάφορα βακτήρια</a:t>
            </a:r>
          </a:p>
          <a:p>
            <a:pPr eaLnBrk="1" hangingPunct="1"/>
            <a:endParaRPr lang="el-GR" altLang="el-GR" sz="2000" dirty="0">
              <a:solidFill>
                <a:schemeClr val="accent2"/>
              </a:solidFill>
            </a:endParaRPr>
          </a:p>
          <a:p>
            <a:pPr eaLnBrk="1" hangingPunct="1"/>
            <a:r>
              <a:rPr lang="el-GR" altLang="el-GR" sz="2000" dirty="0">
                <a:solidFill>
                  <a:schemeClr val="accent2"/>
                </a:solidFill>
              </a:rPr>
              <a:t>Με οποιαδήποτε βιοχημική δραστηριότητα παράγουν :</a:t>
            </a:r>
          </a:p>
          <a:p>
            <a:pPr eaLnBrk="1" hangingPunct="1"/>
            <a:endParaRPr lang="el-GR" altLang="el-GR" sz="2000" dirty="0">
              <a:solidFill>
                <a:schemeClr val="accent2"/>
              </a:solidFill>
            </a:endParaRPr>
          </a:p>
          <a:p>
            <a:pPr eaLnBrk="1" hangingPunct="1">
              <a:buFont typeface="Wingdings" pitchFamily="2" charset="2"/>
              <a:buChar char="Ø"/>
            </a:pPr>
            <a:r>
              <a:rPr lang="el-GR" altLang="el-GR" sz="2000" b="1" dirty="0" err="1">
                <a:solidFill>
                  <a:schemeClr val="accent2"/>
                </a:solidFill>
              </a:rPr>
              <a:t>Βλεννοπολυσακχαρίτες</a:t>
            </a:r>
            <a:endParaRPr lang="el-GR" altLang="el-GR" sz="2000" b="1" dirty="0">
              <a:solidFill>
                <a:schemeClr val="accent2"/>
              </a:solidFill>
            </a:endParaRPr>
          </a:p>
          <a:p>
            <a:pPr eaLnBrk="1" hangingPunct="1">
              <a:buFont typeface="Wingdings" pitchFamily="2" charset="2"/>
              <a:buChar char="Ø"/>
            </a:pPr>
            <a:r>
              <a:rPr lang="el-GR" altLang="el-GR" sz="2000" b="1" dirty="0" err="1">
                <a:solidFill>
                  <a:schemeClr val="accent2"/>
                </a:solidFill>
              </a:rPr>
              <a:t>Βλεννοπεπτίδια</a:t>
            </a:r>
            <a:endParaRPr lang="el-GR" altLang="el-GR" sz="2000" b="1" dirty="0">
              <a:solidFill>
                <a:schemeClr val="accent2"/>
              </a:solidFill>
            </a:endParaRPr>
          </a:p>
          <a:p>
            <a:pPr eaLnBrk="1" hangingPunct="1"/>
            <a:endParaRPr lang="el-GR" altLang="el-GR" sz="2000" b="1" dirty="0">
              <a:solidFill>
                <a:schemeClr val="accent2"/>
              </a:solidFill>
            </a:endParaRPr>
          </a:p>
          <a:p>
            <a:pPr eaLnBrk="1" hangingPunct="1"/>
            <a:r>
              <a:rPr lang="el-GR" altLang="el-GR" sz="2000" dirty="0">
                <a:solidFill>
                  <a:schemeClr val="accent2"/>
                </a:solidFill>
              </a:rPr>
              <a:t>Αυξάνεται το ιξώδες του γάλακτος </a:t>
            </a:r>
            <a:r>
              <a:rPr lang="el-GR" altLang="el-GR" sz="2000" dirty="0">
                <a:solidFill>
                  <a:schemeClr val="accent2"/>
                </a:solidFill>
                <a:sym typeface="Wingdings" pitchFamily="2" charset="2"/>
              </a:rPr>
              <a:t> παχύρευστη μάζα</a:t>
            </a:r>
          </a:p>
          <a:p>
            <a:pPr eaLnBrk="1" hangingPunct="1"/>
            <a:endParaRPr lang="el-GR" altLang="el-GR" sz="2000" dirty="0">
              <a:solidFill>
                <a:schemeClr val="accent2"/>
              </a:solidFill>
              <a:sym typeface="Wingdings" pitchFamily="2" charset="2"/>
            </a:endParaRPr>
          </a:p>
          <a:p>
            <a:pPr eaLnBrk="1" hangingPunct="1"/>
            <a:r>
              <a:rPr lang="en-US" altLang="el-GR" sz="2000" i="1" dirty="0" err="1">
                <a:solidFill>
                  <a:schemeClr val="accent2"/>
                </a:solidFill>
                <a:sym typeface="Wingdings" pitchFamily="2" charset="2"/>
              </a:rPr>
              <a:t>Alcaligenes</a:t>
            </a:r>
            <a:r>
              <a:rPr lang="en-US" altLang="el-GR" sz="2000" i="1" dirty="0">
                <a:solidFill>
                  <a:schemeClr val="accent2"/>
                </a:solidFill>
                <a:sym typeface="Wingdings" pitchFamily="2" charset="2"/>
              </a:rPr>
              <a:t> </a:t>
            </a:r>
            <a:r>
              <a:rPr lang="en-US" altLang="el-GR" sz="2000" i="1" dirty="0" err="1">
                <a:solidFill>
                  <a:schemeClr val="accent2"/>
                </a:solidFill>
                <a:sym typeface="Wingdings" pitchFamily="2" charset="2"/>
              </a:rPr>
              <a:t>viscosus</a:t>
            </a:r>
            <a:r>
              <a:rPr lang="en-US" altLang="el-GR" sz="2000" i="1" dirty="0">
                <a:solidFill>
                  <a:schemeClr val="accent2"/>
                </a:solidFill>
                <a:sym typeface="Wingdings" pitchFamily="2" charset="2"/>
              </a:rPr>
              <a:t>, </a:t>
            </a:r>
            <a:r>
              <a:rPr lang="en-US" altLang="el-GR" sz="2000" i="1" dirty="0" err="1">
                <a:solidFill>
                  <a:schemeClr val="accent2"/>
                </a:solidFill>
                <a:sym typeface="Wingdings" pitchFamily="2" charset="2"/>
              </a:rPr>
              <a:t>Leuconostoc</a:t>
            </a:r>
            <a:r>
              <a:rPr lang="en-US" altLang="el-GR" sz="2000" i="1" dirty="0">
                <a:solidFill>
                  <a:schemeClr val="accent2"/>
                </a:solidFill>
                <a:sym typeface="Wingdings" pitchFamily="2" charset="2"/>
              </a:rPr>
              <a:t> </a:t>
            </a:r>
            <a:r>
              <a:rPr lang="en-US" altLang="el-GR" sz="2000" i="1" dirty="0" err="1">
                <a:solidFill>
                  <a:schemeClr val="accent2"/>
                </a:solidFill>
                <a:sym typeface="Wingdings" pitchFamily="2" charset="2"/>
              </a:rPr>
              <a:t>dextranicum</a:t>
            </a:r>
            <a:r>
              <a:rPr lang="en-US" altLang="el-GR" sz="2000" i="1" dirty="0">
                <a:solidFill>
                  <a:schemeClr val="accent2"/>
                </a:solidFill>
                <a:sym typeface="Wingdings" pitchFamily="2" charset="2"/>
              </a:rPr>
              <a:t>, Bacillus </a:t>
            </a:r>
            <a:r>
              <a:rPr lang="en-US" altLang="el-GR" sz="2000" i="1" dirty="0" err="1">
                <a:solidFill>
                  <a:schemeClr val="accent2"/>
                </a:solidFill>
                <a:sym typeface="Wingdings" pitchFamily="2" charset="2"/>
              </a:rPr>
              <a:t>coagulans</a:t>
            </a:r>
            <a:r>
              <a:rPr lang="en-US" altLang="el-GR" sz="2000" dirty="0">
                <a:solidFill>
                  <a:schemeClr val="accent2"/>
                </a:solidFill>
                <a:sym typeface="Wingdings" pitchFamily="2" charset="2"/>
              </a:rPr>
              <a:t> </a:t>
            </a:r>
            <a:r>
              <a:rPr lang="el-GR" altLang="el-GR" sz="2000" dirty="0" err="1">
                <a:solidFill>
                  <a:schemeClr val="accent2"/>
                </a:solidFill>
                <a:sym typeface="Wingdings" pitchFamily="2" charset="2"/>
              </a:rPr>
              <a:t>κ.α</a:t>
            </a:r>
            <a:r>
              <a:rPr lang="el-GR" altLang="el-GR" sz="2000" dirty="0">
                <a:solidFill>
                  <a:schemeClr val="accent2"/>
                </a:solidFill>
                <a:sym typeface="Wingdings" pitchFamily="2" charset="2"/>
              </a:rPr>
              <a:t> </a:t>
            </a:r>
            <a:r>
              <a:rPr lang="en-US" altLang="el-GR" sz="2000" dirty="0">
                <a:solidFill>
                  <a:schemeClr val="accent2"/>
                </a:solidFill>
                <a:sym typeface="Wingdings" pitchFamily="2" charset="2"/>
              </a:rPr>
              <a:t> </a:t>
            </a:r>
            <a:endParaRPr lang="el-GR" altLang="el-GR" sz="2000" dirty="0">
              <a:solidFill>
                <a:schemeClr val="accent2"/>
              </a:solidFill>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Tree>
    <p:extLst>
      <p:ext uri="{BB962C8B-B14F-4D97-AF65-F5344CB8AC3E}">
        <p14:creationId xmlns:p14="http://schemas.microsoft.com/office/powerpoint/2010/main" val="25615249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152128"/>
          </a:xfrm>
        </p:spPr>
        <p:txBody>
          <a:bodyPr>
            <a:noAutofit/>
          </a:bodyPr>
          <a:lstStyle/>
          <a:p>
            <a:r>
              <a:rPr lang="el-GR" sz="4000" dirty="0"/>
              <a:t>Μικροβιολογία νωπού γάλακτος </a:t>
            </a:r>
            <a:br>
              <a:rPr lang="el-GR" sz="4000" dirty="0"/>
            </a:br>
            <a:r>
              <a:rPr lang="el-GR" sz="4000" dirty="0" smtClean="0"/>
              <a:t>(2 </a:t>
            </a:r>
            <a:r>
              <a:rPr lang="el-GR" sz="4000" dirty="0"/>
              <a:t>από </a:t>
            </a:r>
            <a:r>
              <a:rPr lang="el-GR" sz="4000" dirty="0" smtClean="0"/>
              <a:t>3)</a:t>
            </a:r>
            <a:endParaRPr lang="el-GR" sz="4000" dirty="0"/>
          </a:p>
        </p:txBody>
      </p:sp>
      <p:pic>
        <p:nvPicPr>
          <p:cNvPr id="7" name="Picture 7" descr="Εικόνα 1, το γάλα καθώς διέρχεται τις γαλακτοφόρους οδούς και κυρίως στο &#10;γαλακτοφόρο κόλπ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665482"/>
            <a:ext cx="5004048" cy="298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Εικόνα 2, Σε περίπτωση λοιμώξεων η χλωρίδα αυτή αλλάζει και περιέχει μεγάλο &#10;αριθμό από τον υπεύθυνο της λοίμωξης μικροοργανισμό (Staphylococcus, Sreptococcus,  Brucel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899195"/>
            <a:ext cx="4391066" cy="296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Μικροβιολογία νωπού γάλακτος </a:t>
            </a:r>
            <a:br>
              <a:rPr lang="el-GR" sz="4000" dirty="0"/>
            </a:br>
            <a:r>
              <a:rPr lang="el-GR" sz="4000" dirty="0" smtClean="0"/>
              <a:t>(3 </a:t>
            </a:r>
            <a:r>
              <a:rPr lang="el-GR" sz="4000" dirty="0"/>
              <a:t>από </a:t>
            </a:r>
            <a:r>
              <a:rPr lang="el-GR" sz="4000" dirty="0" smtClean="0"/>
              <a:t>3)</a:t>
            </a:r>
            <a:endParaRPr lang="el-GR" sz="4000" dirty="0"/>
          </a:p>
        </p:txBody>
      </p:sp>
      <p:sp>
        <p:nvSpPr>
          <p:cNvPr id="7" name="2 - Θέση περιεχομένου" descr="Το γάλα επιβαρύνεται με μικροοργανισμούς κατά την έξοδο του από το μαστό (κόπρανα, τρίχωμα, συσκευή άμελξης, χέρια, σκεύη και λοιπά), παραδείγματος χάριν εντεροβακτηριοειδή, Bacillus, Clostridium.  &#10;"/>
          <p:cNvSpPr>
            <a:spLocks noGrp="1"/>
          </p:cNvSpPr>
          <p:nvPr>
            <p:ph idx="1"/>
          </p:nvPr>
        </p:nvSpPr>
        <p:spPr>
          <a:xfrm>
            <a:off x="467544" y="1268759"/>
            <a:ext cx="8219256" cy="1512169"/>
          </a:xfrm>
        </p:spPr>
        <p:txBody>
          <a:bodyPr>
            <a:noAutofit/>
          </a:bodyPr>
          <a:lstStyle/>
          <a:p>
            <a:r>
              <a:rPr lang="el-GR" altLang="el-GR" sz="2400" dirty="0"/>
              <a:t>Το γάλα επιβαρύνεται με μικροοργανισμούς κατά την έξοδο του από το μαστό (κόπρανα, τρίχωμα, συσκευή </a:t>
            </a:r>
            <a:r>
              <a:rPr lang="el-GR" altLang="el-GR" sz="2400" dirty="0" err="1"/>
              <a:t>άμελξης</a:t>
            </a:r>
            <a:r>
              <a:rPr lang="el-GR" altLang="el-GR" sz="2400" dirty="0"/>
              <a:t>, χέρια, σκεύη </a:t>
            </a:r>
            <a:r>
              <a:rPr lang="el-GR" altLang="el-GR" sz="2400" dirty="0" smtClean="0"/>
              <a:t>κλπ), π.χ</a:t>
            </a:r>
            <a:r>
              <a:rPr lang="el-GR" altLang="el-GR" sz="2400" dirty="0"/>
              <a:t>. </a:t>
            </a:r>
            <a:r>
              <a:rPr lang="el-GR" altLang="el-GR" sz="2400" i="1" dirty="0" err="1"/>
              <a:t>εντεροβακτηριοειδή</a:t>
            </a:r>
            <a:r>
              <a:rPr lang="el-GR" altLang="el-GR" sz="2400" i="1" dirty="0"/>
              <a:t>, </a:t>
            </a:r>
            <a:r>
              <a:rPr lang="en-US" altLang="el-GR" sz="2400" i="1" dirty="0"/>
              <a:t>Bacillus, </a:t>
            </a:r>
            <a:r>
              <a:rPr lang="en-US" altLang="el-GR" sz="2400" i="1" dirty="0" smtClean="0"/>
              <a:t>Clostridium</a:t>
            </a:r>
            <a:r>
              <a:rPr lang="el-GR" altLang="el-GR" sz="2400" i="1" dirty="0" smtClean="0"/>
              <a:t>.</a:t>
            </a:r>
            <a:r>
              <a:rPr lang="en-US" altLang="el-GR" sz="2400" dirty="0" smtClean="0"/>
              <a:t> </a:t>
            </a:r>
            <a:r>
              <a:rPr lang="el-GR" altLang="el-GR" sz="2400" dirty="0" smtClean="0"/>
              <a:t> </a:t>
            </a:r>
            <a:endParaRPr lang="el-GR" altLang="el-GR" sz="2400" dirty="0"/>
          </a:p>
        </p:txBody>
      </p:sp>
      <p:pic>
        <p:nvPicPr>
          <p:cNvPr id="13" name="Picture 9" descr="Εικόνα 2, Βρώμικη αγελάδα που επιβαρύνει την ανάπτυξη μικροοργανισμών στο γάλ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300" y="2741612"/>
            <a:ext cx="3746500"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Εικόνα 1, σωστός τρόπος αρμεγής της αγελάδο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946" y="2900363"/>
            <a:ext cx="380365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smtClean="0"/>
              <a:t>Πηγές μόλυνσης γάλακτος</a:t>
            </a:r>
            <a:endParaRPr lang="el-GR" sz="4000" dirty="0"/>
          </a:p>
        </p:txBody>
      </p:sp>
      <p:sp>
        <p:nvSpPr>
          <p:cNvPr id="2" name="Ορθογώνιο 1"/>
          <p:cNvSpPr/>
          <p:nvPr/>
        </p:nvSpPr>
        <p:spPr>
          <a:xfrm>
            <a:off x="467544" y="1124744"/>
            <a:ext cx="8219256" cy="4893647"/>
          </a:xfrm>
          <a:prstGeom prst="rect">
            <a:avLst/>
          </a:prstGeom>
        </p:spPr>
        <p:txBody>
          <a:bodyPr wrap="square">
            <a:spAutoFit/>
          </a:bodyPr>
          <a:lstStyle/>
          <a:p>
            <a:pPr>
              <a:buFontTx/>
              <a:buAutoNum type="arabicPeriod"/>
            </a:pPr>
            <a:r>
              <a:rPr lang="el-GR" altLang="el-GR" sz="2400" dirty="0"/>
              <a:t>ΥΓΕΙΑ </a:t>
            </a:r>
            <a:r>
              <a:rPr lang="el-GR" altLang="el-GR" sz="2400" dirty="0" smtClean="0"/>
              <a:t>ΖΩΟΥ,</a:t>
            </a:r>
            <a:endParaRPr lang="el-GR" altLang="el-GR" sz="2400" dirty="0"/>
          </a:p>
          <a:p>
            <a:pPr>
              <a:buFontTx/>
              <a:buAutoNum type="arabicPeriod"/>
            </a:pPr>
            <a:endParaRPr lang="el-GR" altLang="el-GR" sz="2400" dirty="0"/>
          </a:p>
          <a:p>
            <a:pPr>
              <a:buFontTx/>
              <a:buAutoNum type="arabicPeriod"/>
            </a:pPr>
            <a:r>
              <a:rPr lang="el-GR" altLang="el-GR" sz="2400" dirty="0"/>
              <a:t>ΜΑΣΤΟΣ </a:t>
            </a:r>
            <a:r>
              <a:rPr lang="el-GR" altLang="el-GR" sz="2400" dirty="0" smtClean="0"/>
              <a:t>ΖΩΟΥ, </a:t>
            </a:r>
            <a:endParaRPr lang="el-GR" altLang="el-GR" sz="2400" dirty="0"/>
          </a:p>
          <a:p>
            <a:pPr>
              <a:buFontTx/>
              <a:buAutoNum type="arabicPeriod"/>
            </a:pPr>
            <a:endParaRPr lang="el-GR" altLang="el-GR" sz="2400" dirty="0"/>
          </a:p>
          <a:p>
            <a:pPr>
              <a:buFontTx/>
              <a:buAutoNum type="arabicPeriod"/>
            </a:pPr>
            <a:r>
              <a:rPr lang="el-GR" altLang="el-GR" sz="2400" dirty="0"/>
              <a:t>ΣΩΜΑ </a:t>
            </a:r>
            <a:r>
              <a:rPr lang="el-GR" altLang="el-GR" sz="2400" dirty="0" smtClean="0"/>
              <a:t>ΖΩΟΥ,</a:t>
            </a:r>
            <a:endParaRPr lang="el-GR" altLang="el-GR" sz="2400" dirty="0"/>
          </a:p>
          <a:p>
            <a:pPr>
              <a:buFontTx/>
              <a:buAutoNum type="arabicPeriod"/>
            </a:pPr>
            <a:endParaRPr lang="el-GR" altLang="el-GR" sz="2400" dirty="0"/>
          </a:p>
          <a:p>
            <a:pPr>
              <a:buFontTx/>
              <a:buAutoNum type="arabicPeriod"/>
            </a:pPr>
            <a:r>
              <a:rPr lang="el-GR" altLang="el-GR" sz="2400" dirty="0"/>
              <a:t>ΠΕΡΙΒΑΛΛΟΝ </a:t>
            </a:r>
            <a:r>
              <a:rPr lang="el-GR" altLang="el-GR" sz="2400" dirty="0" smtClean="0"/>
              <a:t>ΕΚΤΡΟΦΗΣ,</a:t>
            </a:r>
            <a:endParaRPr lang="el-GR" altLang="el-GR" sz="2400" dirty="0"/>
          </a:p>
          <a:p>
            <a:pPr>
              <a:buFontTx/>
              <a:buAutoNum type="arabicPeriod"/>
            </a:pPr>
            <a:endParaRPr lang="el-GR" altLang="el-GR" sz="2400" dirty="0"/>
          </a:p>
          <a:p>
            <a:pPr>
              <a:buFontTx/>
              <a:buAutoNum type="arabicPeriod"/>
            </a:pPr>
            <a:r>
              <a:rPr lang="el-GR" altLang="el-GR" sz="2400" dirty="0" smtClean="0"/>
              <a:t>ΑΝΘΡΩΠΟΣ,</a:t>
            </a:r>
            <a:endParaRPr lang="el-GR" altLang="el-GR" sz="2400" dirty="0"/>
          </a:p>
          <a:p>
            <a:pPr>
              <a:buFontTx/>
              <a:buAutoNum type="arabicPeriod"/>
            </a:pPr>
            <a:endParaRPr lang="el-GR" altLang="el-GR" sz="2400" dirty="0"/>
          </a:p>
          <a:p>
            <a:pPr>
              <a:buFontTx/>
              <a:buAutoNum type="arabicPeriod"/>
            </a:pPr>
            <a:r>
              <a:rPr lang="el-GR" altLang="el-GR" sz="2400" dirty="0" smtClean="0"/>
              <a:t>ΝΕΡΟ, </a:t>
            </a:r>
            <a:endParaRPr lang="el-GR" altLang="el-GR" sz="2400" dirty="0"/>
          </a:p>
          <a:p>
            <a:pPr>
              <a:buFontTx/>
              <a:buAutoNum type="arabicPeriod"/>
            </a:pPr>
            <a:endParaRPr lang="el-GR" altLang="el-GR" sz="2400" dirty="0"/>
          </a:p>
          <a:p>
            <a:pPr>
              <a:buFontTx/>
              <a:buAutoNum type="arabicPeriod"/>
            </a:pPr>
            <a:r>
              <a:rPr lang="el-GR" altLang="el-GR" sz="2400" dirty="0"/>
              <a:t>ΑΛΜΕΚΤΙΚΗ ΜΗΧΑΝΗ/ ΣΚΕΥΗ ΑΜΕΛΞΗΣ, ΣΚΕΥΗ </a:t>
            </a:r>
            <a:r>
              <a:rPr lang="el-GR" altLang="el-GR" sz="2400" dirty="0" smtClean="0"/>
              <a:t>ΣΥΛΛΟΓΗΣ. </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Μικροβιολογία νωπού γάλακτος</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1/29/2015 12:16:58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7,8,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9,7,13,14,6,12,"/>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7,5,11,"/>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3,4,1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6,3,9,8,1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2,8,5,1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6,8,5,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12,10,8,15,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3,2,7,8,10,9,"/>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9,2,6,11,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7,2,10,9,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7,2,10,9,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7,6,10,9,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7,2,10,9,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Προσαρμοσμένο 2">
      <a:dk1>
        <a:srgbClr val="000000"/>
      </a:dk1>
      <a:lt1>
        <a:sysClr val="window" lastClr="FFFFFF"/>
      </a:lt1>
      <a:dk2>
        <a:srgbClr val="FFFFFF"/>
      </a:dk2>
      <a:lt2>
        <a:srgbClr val="FFFFFF"/>
      </a:lt2>
      <a:accent1>
        <a:srgbClr val="000000"/>
      </a:accent1>
      <a:accent2>
        <a:srgbClr val="000000"/>
      </a:accent2>
      <a:accent3>
        <a:srgbClr val="000000"/>
      </a:accent3>
      <a:accent4>
        <a:srgbClr val="000000"/>
      </a:accent4>
      <a:accent5>
        <a:srgbClr val="000000"/>
      </a:accent5>
      <a:accent6>
        <a:srgbClr val="000000"/>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80D9279-8997-480E-9477-FE5B2098C47F}">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4758</TotalTime>
  <Words>3220</Words>
  <Application>Microsoft Office PowerPoint</Application>
  <PresentationFormat>Προβολή στην οθόνη (4:3)</PresentationFormat>
  <Paragraphs>875</Paragraphs>
  <Slides>66</Slides>
  <Notes>27</Notes>
  <HiddenSlides>0</HiddenSlides>
  <MMClips>0</MMClips>
  <ScaleCrop>false</ScaleCrop>
  <HeadingPairs>
    <vt:vector size="4" baseType="variant">
      <vt:variant>
        <vt:lpstr>Θέμα</vt:lpstr>
      </vt:variant>
      <vt:variant>
        <vt:i4>1</vt:i4>
      </vt:variant>
      <vt:variant>
        <vt:lpstr>Τίτλοι διαφανειών</vt:lpstr>
      </vt:variant>
      <vt:variant>
        <vt:i4>66</vt:i4>
      </vt:variant>
    </vt:vector>
  </HeadingPairs>
  <TitlesOfParts>
    <vt:vector size="67" baseType="lpstr">
      <vt:lpstr>Θέμα του Office</vt:lpstr>
      <vt:lpstr>Τεχνολογία &amp; Ποιοτικός Έλεγχος Γάλακτος και Γαλακτοκομικών Προϊόντων</vt:lpstr>
      <vt:lpstr>Άδειες Χρήσης</vt:lpstr>
      <vt:lpstr>Χρηματοδότηση</vt:lpstr>
      <vt:lpstr>Σκοποί  ενότητας</vt:lpstr>
      <vt:lpstr>Περιεχόμενα ενότητας</vt:lpstr>
      <vt:lpstr>Μικροβιολογία νωπού γάλακτος  (1 από 3)</vt:lpstr>
      <vt:lpstr>Μικροβιολογία νωπού γάλακτος  (2 από 3)</vt:lpstr>
      <vt:lpstr>Μικροβιολογία νωπού γάλακτος  (3 από 3)</vt:lpstr>
      <vt:lpstr>Πηγές μόλυνσης γάλακτος</vt:lpstr>
      <vt:lpstr>Νομοθετημένα μικροβιολογικά κριτήρια νωπού γάλακτος</vt:lpstr>
      <vt:lpstr>Εξέλιξη μικροβιακού φορτίου με και χωρίς  μέτρα προφύλαξης </vt:lpstr>
      <vt:lpstr>Κυριότερες ομάδες φυσικής μικροβιακής χλωρίδας γάλακτος  (1 από 2)</vt:lpstr>
      <vt:lpstr>Κυριότερες ομάδες φυσικής μικροβιακής χλωρίδας γάλακτος  (2 από 2)</vt:lpstr>
      <vt:lpstr>Βακτήρια</vt:lpstr>
      <vt:lpstr>Οικογένεια Pseudomonadaceae</vt:lpstr>
      <vt:lpstr>Οικογένεια Eneterobacteriaceae</vt:lpstr>
      <vt:lpstr>Οικογένεια Vibrionaceae</vt:lpstr>
      <vt:lpstr>Οικογένεια Neisseriaceae</vt:lpstr>
      <vt:lpstr>Οικογένεια Micrococcaceae</vt:lpstr>
      <vt:lpstr>Οικογένεια Streptococcaceae (1 από 2)</vt:lpstr>
      <vt:lpstr>Οικογένεια Streptococcaceae (2 από 2)</vt:lpstr>
      <vt:lpstr>Οικογένεια Bacilleaceae (1 από 2)</vt:lpstr>
      <vt:lpstr>Οικογένεια Bacilleaceae (2 από 2)</vt:lpstr>
      <vt:lpstr>Οικογένεια Lactobacilleaceae (1 από 2)</vt:lpstr>
      <vt:lpstr>Οικογένεια Lactobacilleaceae (2 από 2)</vt:lpstr>
      <vt:lpstr>Οικογένεια Propionobacteriaceae</vt:lpstr>
      <vt:lpstr>Οικογένεια Mycobacteriaceae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&amp; Ποιοτικός Έλεγχος Γάλακτος και Γαλακτοκομικών Προϊόντων</dc:title>
  <dc:subject>Μικροβιολογία νωπού γάλακτος.</dc:subject>
  <dc:creator>Ελένη Μαλισσιόβα</dc:creator>
  <cp:keywords>Μικροβιολογία νωπού γάλακτος</cp:keywords>
  <cp:lastModifiedBy>Windows User</cp:lastModifiedBy>
  <cp:revision>427</cp:revision>
  <dcterms:created xsi:type="dcterms:W3CDTF">2012-09-06T09:03:05Z</dcterms:created>
  <dcterms:modified xsi:type="dcterms:W3CDTF">2015-11-29T07:26:40Z</dcterms:modified>
</cp:coreProperties>
</file>