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2"/>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Lst>
  <p:sldSz cx="9144000" cy="6858000" type="screen4x3"/>
  <p:notesSz cx="6858000" cy="9144000"/>
  <p:custDataLst>
    <p:tags r:id="rId27"/>
  </p:custDataLst>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1" d="100"/>
          <a:sy n="71" d="100"/>
        </p:scale>
        <p:origin x="-104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ags" Target="tags/tag1.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r>
              <a:rPr lang="el-GR" smtClean="0">
                <a:solidFill>
                  <a:prstClr val="black">
                    <a:tint val="75000"/>
                  </a:prstClr>
                </a:solidFill>
              </a:rPr>
              <a:t>3/9/2013</a:t>
            </a:r>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Αρχεία Δομών</a:t>
            </a:r>
            <a:endParaRPr lang="el-GR">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6175077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r>
              <a:rPr lang="el-GR" smtClean="0">
                <a:solidFill>
                  <a:prstClr val="black">
                    <a:tint val="75000"/>
                  </a:prstClr>
                </a:solidFill>
              </a:rPr>
              <a:t>3/9/2013</a:t>
            </a:r>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Αρχεία Δομών</a:t>
            </a:r>
            <a:endParaRPr lang="el-GR">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18430716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r>
              <a:rPr lang="el-GR" smtClean="0">
                <a:solidFill>
                  <a:prstClr val="black">
                    <a:tint val="75000"/>
                  </a:prstClr>
                </a:solidFill>
              </a:rPr>
              <a:t>3/9/2013</a:t>
            </a:r>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Αρχεία Δομών</a:t>
            </a:r>
            <a:endParaRPr lang="el-GR">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25874619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r>
              <a:rPr lang="el-GR" smtClean="0">
                <a:solidFill>
                  <a:prstClr val="black">
                    <a:tint val="75000"/>
                  </a:prstClr>
                </a:solidFill>
              </a:rPr>
              <a:t>3/9/2013</a:t>
            </a:r>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Αρχεία Δομών</a:t>
            </a:r>
            <a:endParaRPr lang="el-GR">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37928926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r>
              <a:rPr lang="el-GR" smtClean="0">
                <a:solidFill>
                  <a:prstClr val="black">
                    <a:tint val="75000"/>
                  </a:prstClr>
                </a:solidFill>
              </a:rPr>
              <a:t>3/9/2013</a:t>
            </a:r>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Αρχεία Δομών</a:t>
            </a:r>
            <a:endParaRPr lang="el-GR">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37921801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r>
              <a:rPr lang="el-GR" smtClean="0">
                <a:solidFill>
                  <a:prstClr val="black">
                    <a:tint val="75000"/>
                  </a:prstClr>
                </a:solidFill>
              </a:rPr>
              <a:t>3/9/2013</a:t>
            </a:r>
            <a:endParaRPr lang="el-GR">
              <a:solidFill>
                <a:prstClr val="black">
                  <a:tint val="75000"/>
                </a:prstClr>
              </a:solidFill>
            </a:endParaRPr>
          </a:p>
        </p:txBody>
      </p:sp>
      <p:sp>
        <p:nvSpPr>
          <p:cNvPr id="6" name="Θέση υποσέλιδου 5"/>
          <p:cNvSpPr>
            <a:spLocks noGrp="1"/>
          </p:cNvSpPr>
          <p:nvPr>
            <p:ph type="ftr" sz="quarter" idx="11"/>
          </p:nvPr>
        </p:nvSpPr>
        <p:spPr/>
        <p:txBody>
          <a:bodyPr/>
          <a:lstStyle/>
          <a:p>
            <a:r>
              <a:rPr lang="el-GR" smtClean="0">
                <a:solidFill>
                  <a:prstClr val="black">
                    <a:tint val="75000"/>
                  </a:prstClr>
                </a:solidFill>
              </a:rPr>
              <a:t>Αρχεία Δομών</a:t>
            </a:r>
            <a:endParaRPr lang="el-GR">
              <a:solidFill>
                <a:prstClr val="black">
                  <a:tint val="75000"/>
                </a:prstClr>
              </a:solidFill>
            </a:endParaRPr>
          </a:p>
        </p:txBody>
      </p:sp>
      <p:sp>
        <p:nvSpPr>
          <p:cNvPr id="7" name="Θέση αριθμού διαφάνειας 6"/>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6867918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r>
              <a:rPr lang="el-GR" smtClean="0">
                <a:solidFill>
                  <a:prstClr val="black">
                    <a:tint val="75000"/>
                  </a:prstClr>
                </a:solidFill>
              </a:rPr>
              <a:t>3/9/2013</a:t>
            </a:r>
            <a:endParaRPr lang="el-GR">
              <a:solidFill>
                <a:prstClr val="black">
                  <a:tint val="75000"/>
                </a:prstClr>
              </a:solidFill>
            </a:endParaRPr>
          </a:p>
        </p:txBody>
      </p:sp>
      <p:sp>
        <p:nvSpPr>
          <p:cNvPr id="8" name="Θέση υποσέλιδου 7"/>
          <p:cNvSpPr>
            <a:spLocks noGrp="1"/>
          </p:cNvSpPr>
          <p:nvPr>
            <p:ph type="ftr" sz="quarter" idx="11"/>
          </p:nvPr>
        </p:nvSpPr>
        <p:spPr/>
        <p:txBody>
          <a:bodyPr/>
          <a:lstStyle/>
          <a:p>
            <a:r>
              <a:rPr lang="el-GR" smtClean="0">
                <a:solidFill>
                  <a:prstClr val="black">
                    <a:tint val="75000"/>
                  </a:prstClr>
                </a:solidFill>
              </a:rPr>
              <a:t>Αρχεία Δομών</a:t>
            </a:r>
            <a:endParaRPr lang="el-GR">
              <a:solidFill>
                <a:prstClr val="black">
                  <a:tint val="75000"/>
                </a:prstClr>
              </a:solidFill>
            </a:endParaRPr>
          </a:p>
        </p:txBody>
      </p:sp>
      <p:sp>
        <p:nvSpPr>
          <p:cNvPr id="9" name="Θέση αριθμού διαφάνειας 8"/>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28814546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r>
              <a:rPr lang="el-GR" smtClean="0">
                <a:solidFill>
                  <a:prstClr val="black">
                    <a:tint val="75000"/>
                  </a:prstClr>
                </a:solidFill>
              </a:rPr>
              <a:t>3/9/2013</a:t>
            </a:r>
            <a:endParaRPr lang="el-GR">
              <a:solidFill>
                <a:prstClr val="black">
                  <a:tint val="75000"/>
                </a:prstClr>
              </a:solidFill>
            </a:endParaRPr>
          </a:p>
        </p:txBody>
      </p:sp>
      <p:sp>
        <p:nvSpPr>
          <p:cNvPr id="4" name="Θέση υποσέλιδου 3"/>
          <p:cNvSpPr>
            <a:spLocks noGrp="1"/>
          </p:cNvSpPr>
          <p:nvPr>
            <p:ph type="ftr" sz="quarter" idx="11"/>
          </p:nvPr>
        </p:nvSpPr>
        <p:spPr/>
        <p:txBody>
          <a:bodyPr/>
          <a:lstStyle/>
          <a:p>
            <a:r>
              <a:rPr lang="el-GR" smtClean="0">
                <a:solidFill>
                  <a:prstClr val="black">
                    <a:tint val="75000"/>
                  </a:prstClr>
                </a:solidFill>
              </a:rPr>
              <a:t>Αρχεία Δομών</a:t>
            </a:r>
            <a:endParaRPr lang="el-GR">
              <a:solidFill>
                <a:prstClr val="black">
                  <a:tint val="75000"/>
                </a:prstClr>
              </a:solidFill>
            </a:endParaRPr>
          </a:p>
        </p:txBody>
      </p:sp>
      <p:sp>
        <p:nvSpPr>
          <p:cNvPr id="5" name="Θέση αριθμού διαφάνειας 4"/>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5025442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r>
              <a:rPr lang="el-GR" smtClean="0">
                <a:solidFill>
                  <a:prstClr val="black">
                    <a:tint val="75000"/>
                  </a:prstClr>
                </a:solidFill>
              </a:rPr>
              <a:t>3/9/2013</a:t>
            </a:r>
            <a:endParaRPr lang="el-GR">
              <a:solidFill>
                <a:prstClr val="black">
                  <a:tint val="75000"/>
                </a:prstClr>
              </a:solidFill>
            </a:endParaRPr>
          </a:p>
        </p:txBody>
      </p:sp>
      <p:sp>
        <p:nvSpPr>
          <p:cNvPr id="3" name="Θέση υποσέλιδου 2"/>
          <p:cNvSpPr>
            <a:spLocks noGrp="1"/>
          </p:cNvSpPr>
          <p:nvPr>
            <p:ph type="ftr" sz="quarter" idx="11"/>
          </p:nvPr>
        </p:nvSpPr>
        <p:spPr/>
        <p:txBody>
          <a:bodyPr/>
          <a:lstStyle/>
          <a:p>
            <a:r>
              <a:rPr lang="el-GR" smtClean="0">
                <a:solidFill>
                  <a:prstClr val="black">
                    <a:tint val="75000"/>
                  </a:prstClr>
                </a:solidFill>
              </a:rPr>
              <a:t>Αρχεία Δομών</a:t>
            </a:r>
            <a:endParaRPr lang="el-GR">
              <a:solidFill>
                <a:prstClr val="black">
                  <a:tint val="75000"/>
                </a:prstClr>
              </a:solidFill>
            </a:endParaRPr>
          </a:p>
        </p:txBody>
      </p:sp>
      <p:sp>
        <p:nvSpPr>
          <p:cNvPr id="4" name="Θέση αριθμού διαφάνειας 3"/>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17424409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r>
              <a:rPr lang="el-GR" smtClean="0">
                <a:solidFill>
                  <a:prstClr val="black">
                    <a:tint val="75000"/>
                  </a:prstClr>
                </a:solidFill>
              </a:rPr>
              <a:t>3/9/2013</a:t>
            </a:r>
            <a:endParaRPr lang="el-GR">
              <a:solidFill>
                <a:prstClr val="black">
                  <a:tint val="75000"/>
                </a:prstClr>
              </a:solidFill>
            </a:endParaRPr>
          </a:p>
        </p:txBody>
      </p:sp>
      <p:sp>
        <p:nvSpPr>
          <p:cNvPr id="6" name="Θέση υποσέλιδου 5"/>
          <p:cNvSpPr>
            <a:spLocks noGrp="1"/>
          </p:cNvSpPr>
          <p:nvPr>
            <p:ph type="ftr" sz="quarter" idx="11"/>
          </p:nvPr>
        </p:nvSpPr>
        <p:spPr/>
        <p:txBody>
          <a:bodyPr/>
          <a:lstStyle/>
          <a:p>
            <a:r>
              <a:rPr lang="el-GR" smtClean="0">
                <a:solidFill>
                  <a:prstClr val="black">
                    <a:tint val="75000"/>
                  </a:prstClr>
                </a:solidFill>
              </a:rPr>
              <a:t>Αρχεία Δομών</a:t>
            </a:r>
            <a:endParaRPr lang="el-GR">
              <a:solidFill>
                <a:prstClr val="black">
                  <a:tint val="75000"/>
                </a:prstClr>
              </a:solidFill>
            </a:endParaRPr>
          </a:p>
        </p:txBody>
      </p:sp>
      <p:sp>
        <p:nvSpPr>
          <p:cNvPr id="7" name="Θέση αριθμού διαφάνειας 6"/>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30232386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r>
              <a:rPr lang="el-GR" smtClean="0">
                <a:solidFill>
                  <a:prstClr val="black">
                    <a:tint val="75000"/>
                  </a:prstClr>
                </a:solidFill>
              </a:rPr>
              <a:t>3/9/2013</a:t>
            </a:r>
            <a:endParaRPr lang="el-GR">
              <a:solidFill>
                <a:prstClr val="black">
                  <a:tint val="75000"/>
                </a:prstClr>
              </a:solidFill>
            </a:endParaRPr>
          </a:p>
        </p:txBody>
      </p:sp>
      <p:sp>
        <p:nvSpPr>
          <p:cNvPr id="6" name="Θέση υποσέλιδου 5"/>
          <p:cNvSpPr>
            <a:spLocks noGrp="1"/>
          </p:cNvSpPr>
          <p:nvPr>
            <p:ph type="ftr" sz="quarter" idx="11"/>
          </p:nvPr>
        </p:nvSpPr>
        <p:spPr/>
        <p:txBody>
          <a:bodyPr/>
          <a:lstStyle/>
          <a:p>
            <a:r>
              <a:rPr lang="el-GR" smtClean="0">
                <a:solidFill>
                  <a:prstClr val="black">
                    <a:tint val="75000"/>
                  </a:prstClr>
                </a:solidFill>
              </a:rPr>
              <a:t>Αρχεία Δομών</a:t>
            </a:r>
            <a:endParaRPr lang="el-GR">
              <a:solidFill>
                <a:prstClr val="black">
                  <a:tint val="75000"/>
                </a:prstClr>
              </a:solidFill>
            </a:endParaRPr>
          </a:p>
        </p:txBody>
      </p:sp>
      <p:sp>
        <p:nvSpPr>
          <p:cNvPr id="7" name="Θέση αριθμού διαφάνειας 6"/>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30123437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gray">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l-GR" smtClean="0">
                <a:solidFill>
                  <a:prstClr val="black">
                    <a:tint val="75000"/>
                  </a:prstClr>
                </a:solidFill>
              </a:rPr>
              <a:t>3/9/2013</a:t>
            </a:r>
            <a:endParaRPr lang="el-GR">
              <a:solidFill>
                <a:prstClr val="black">
                  <a:tint val="75000"/>
                </a:prstClr>
              </a:solidFill>
            </a:endParaRP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l-GR" smtClean="0">
                <a:solidFill>
                  <a:prstClr val="black">
                    <a:tint val="75000"/>
                  </a:prstClr>
                </a:solidFill>
              </a:rPr>
              <a:t>Αρχεία Δομών</a:t>
            </a:r>
            <a:endParaRPr lang="el-GR">
              <a:solidFill>
                <a:prstClr val="black">
                  <a:tint val="75000"/>
                </a:prstClr>
              </a:solidFill>
            </a:endParaRP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72089841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hyperlink" Target="http://www.teilar.gr/" TargetMode="External"/><Relationship Id="rId7" Type="http://schemas.openxmlformats.org/officeDocument/2006/relationships/hyperlink" Target="http://www.edulll.gr/" TargetMode="External"/><Relationship Id="rId2" Type="http://schemas.openxmlformats.org/officeDocument/2006/relationships/slideLayout" Target="../slideLayouts/slideLayout1.xml"/><Relationship Id="rId1" Type="http://schemas.openxmlformats.org/officeDocument/2006/relationships/tags" Target="../tags/tag2.xml"/><Relationship Id="rId6" Type="http://schemas.openxmlformats.org/officeDocument/2006/relationships/image" Target="../media/image2.png"/><Relationship Id="rId5" Type="http://schemas.openxmlformats.org/officeDocument/2006/relationships/hyperlink" Target="http://creativecommons.org/licenses/by-nc-nd/3.0/deed.el" TargetMode="External"/><Relationship Id="rId4" Type="http://schemas.openxmlformats.org/officeDocument/2006/relationships/image" Target="../media/image1.jpeg"/></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slideLayout" Target="../slideLayouts/slideLayout2.xml"/><Relationship Id="rId1" Type="http://schemas.openxmlformats.org/officeDocument/2006/relationships/tags" Target="../tags/tag9.xml"/><Relationship Id="rId5" Type="http://schemas.microsoft.com/office/2007/relationships/hdphoto" Target="../media/hdphoto1.wdp"/><Relationship Id="rId4" Type="http://schemas.openxmlformats.org/officeDocument/2006/relationships/image" Target="../media/image5.jpe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1.xml"/><Relationship Id="rId1" Type="http://schemas.openxmlformats.org/officeDocument/2006/relationships/tags" Target="../tags/tag10.xml"/><Relationship Id="rId6" Type="http://schemas.microsoft.com/office/2007/relationships/hdphoto" Target="../media/hdphoto1.wdp"/><Relationship Id="rId5" Type="http://schemas.openxmlformats.org/officeDocument/2006/relationships/image" Target="../media/image5.jpeg"/><Relationship Id="rId4" Type="http://schemas.openxmlformats.org/officeDocument/2006/relationships/slide" Target="slide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3.xml"/><Relationship Id="rId1" Type="http://schemas.openxmlformats.org/officeDocument/2006/relationships/tags" Target="../tags/tag12.xml"/><Relationship Id="rId6" Type="http://schemas.microsoft.com/office/2007/relationships/hdphoto" Target="../media/hdphoto1.wdp"/><Relationship Id="rId5" Type="http://schemas.openxmlformats.org/officeDocument/2006/relationships/image" Target="../media/image5.jpeg"/><Relationship Id="rId4" Type="http://schemas.openxmlformats.org/officeDocument/2006/relationships/slide" Target="slide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creativecommons.org/licenses/by-nc-nd/3.0/deed.el" TargetMode="External"/><Relationship Id="rId2" Type="http://schemas.openxmlformats.org/officeDocument/2006/relationships/slideLayout" Target="../slideLayouts/slideLayout2.xml"/><Relationship Id="rId1" Type="http://schemas.openxmlformats.org/officeDocument/2006/relationships/tags" Target="../tags/tag3.xml"/><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1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slideLayout" Target="../slideLayouts/slideLayout2.xml"/><Relationship Id="rId1" Type="http://schemas.openxmlformats.org/officeDocument/2006/relationships/tags" Target="../tags/tag15.xml"/><Relationship Id="rId5" Type="http://schemas.microsoft.com/office/2007/relationships/hdphoto" Target="../media/hdphoto1.wdp"/><Relationship Id="rId4" Type="http://schemas.openxmlformats.org/officeDocument/2006/relationships/image" Target="../media/image5.jpeg"/></Relationships>
</file>

<file path=ppt/slides/_rels/slide24.xml.rels><?xml version="1.0" encoding="UTF-8" standalone="yes"?>
<Relationships xmlns="http://schemas.openxmlformats.org/package/2006/relationships"><Relationship Id="rId3" Type="http://schemas.openxmlformats.org/officeDocument/2006/relationships/hyperlink" Target="http://creativecommons.org/licenses/by-nc-nd/3.0/deed.el" TargetMode="External"/><Relationship Id="rId2" Type="http://schemas.openxmlformats.org/officeDocument/2006/relationships/slideLayout" Target="../slideLayouts/slideLayout6.xml"/><Relationship Id="rId1" Type="http://schemas.openxmlformats.org/officeDocument/2006/relationships/tags" Target="../tags/tag16.xml"/><Relationship Id="rId6" Type="http://schemas.openxmlformats.org/officeDocument/2006/relationships/image" Target="../media/image3.png"/><Relationship Id="rId5" Type="http://schemas.openxmlformats.org/officeDocument/2006/relationships/hyperlink" Target="http://www.edulll.gr/" TargetMode="Externa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hyperlink" Target="http://www.edulll.gr/" TargetMode="External"/><Relationship Id="rId2" Type="http://schemas.openxmlformats.org/officeDocument/2006/relationships/slideLayout" Target="../slideLayouts/slideLayout2.xml"/><Relationship Id="rId1" Type="http://schemas.openxmlformats.org/officeDocument/2006/relationships/tags" Target="../tags/tag4.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slide" Target="slide6.xml"/><Relationship Id="rId7" Type="http://schemas.openxmlformats.org/officeDocument/2006/relationships/slide" Target="slide20.xml"/><Relationship Id="rId2" Type="http://schemas.openxmlformats.org/officeDocument/2006/relationships/slideLayout" Target="../slideLayouts/slideLayout6.xml"/><Relationship Id="rId1" Type="http://schemas.openxmlformats.org/officeDocument/2006/relationships/tags" Target="../tags/tag5.xml"/><Relationship Id="rId6" Type="http://schemas.openxmlformats.org/officeDocument/2006/relationships/slide" Target="slide16.xml"/><Relationship Id="rId5" Type="http://schemas.openxmlformats.org/officeDocument/2006/relationships/slide" Target="slide14.xml"/><Relationship Id="rId4" Type="http://schemas.openxmlformats.org/officeDocument/2006/relationships/slide" Target="slide10.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xml"/><Relationship Id="rId1" Type="http://schemas.openxmlformats.org/officeDocument/2006/relationships/tags" Target="../tags/tag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slideLayout" Target="../slideLayouts/slideLayout2.xml"/><Relationship Id="rId1" Type="http://schemas.openxmlformats.org/officeDocument/2006/relationships/tags" Target="../tags/tag8.xml"/><Relationship Id="rId5" Type="http://schemas.microsoft.com/office/2007/relationships/hdphoto" Target="../media/hdphoto1.wdp"/><Relationship Id="rId4" Type="http://schemas.openxmlformats.org/officeDocument/2006/relationships/image" Target="../media/image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Ομάδα 1" descr="Λογότυπο του Τεϊ Θεσσαλίας. Τεχνολογικό Εκπαιδευτικό Ίδρυμα Θεσσαλίας."/>
          <p:cNvGrpSpPr>
            <a:grpSpLocks/>
          </p:cNvGrpSpPr>
          <p:nvPr/>
        </p:nvGrpSpPr>
        <p:grpSpPr bwMode="auto">
          <a:xfrm>
            <a:off x="611188" y="461963"/>
            <a:ext cx="3455987" cy="1041400"/>
            <a:chOff x="611559" y="461813"/>
            <a:chExt cx="3456384" cy="1041770"/>
          </a:xfrm>
        </p:grpSpPr>
        <p:pic>
          <p:nvPicPr>
            <p:cNvPr id="8" name="Εικόνα 1" descr="Λογότυπο του Τεϊ Θεσσαλίας." title="Λογότυπο του Ιδρύματος.">
              <a:hlinkClick r:id="rId3" tooltip="Μετάβαση στη σελίδα του Ιδρύματος"/>
            </p:cNvPr>
            <p:cNvPicPr>
              <a:picLocks noChangeAspect="1" noChangeArrowheads="1"/>
            </p:cNvPicPr>
            <p:nvPr/>
          </p:nvPicPr>
          <p:blipFill>
            <a:blip r:embed="rId4"/>
            <a:srcRect/>
            <a:stretch>
              <a:fillRect/>
            </a:stretch>
          </p:blipFill>
          <p:spPr bwMode="gray">
            <a:xfrm>
              <a:off x="611559" y="461813"/>
              <a:ext cx="1079624" cy="10417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Θέση περιεχομένου 1"/>
            <p:cNvSpPr txBox="1">
              <a:spLocks noChangeArrowheads="1"/>
            </p:cNvSpPr>
            <p:nvPr/>
          </p:nvSpPr>
          <p:spPr bwMode="auto">
            <a:xfrm>
              <a:off x="1810182" y="484376"/>
              <a:ext cx="2257761"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l-GR" sz="2000" dirty="0">
                  <a:solidFill>
                    <a:prstClr val="black"/>
                  </a:solidFill>
                </a:rPr>
                <a:t>Τεχνολογικό Εκπαιδευτικό </a:t>
              </a:r>
            </a:p>
            <a:p>
              <a:pPr eaLnBrk="1" hangingPunct="1"/>
              <a:r>
                <a:rPr lang="el-GR" sz="2000" dirty="0">
                  <a:solidFill>
                    <a:prstClr val="black"/>
                  </a:solidFill>
                </a:rPr>
                <a:t>Ίδρυμα Θεσσαλίας</a:t>
              </a:r>
            </a:p>
          </p:txBody>
        </p:sp>
      </p:grpSp>
      <p:sp>
        <p:nvSpPr>
          <p:cNvPr id="2" name="Τίτλος 1"/>
          <p:cNvSpPr>
            <a:spLocks noGrp="1"/>
          </p:cNvSpPr>
          <p:nvPr>
            <p:ph type="ctrTitle"/>
          </p:nvPr>
        </p:nvSpPr>
        <p:spPr>
          <a:xfrm>
            <a:off x="715963" y="1670943"/>
            <a:ext cx="7772400" cy="1470025"/>
          </a:xfrm>
        </p:spPr>
        <p:txBody>
          <a:bodyPr/>
          <a:lstStyle/>
          <a:p>
            <a:r>
              <a:rPr lang="el-GR" b="1" dirty="0" smtClean="0"/>
              <a:t>Προγραμματισμός ΗΥ   </a:t>
            </a:r>
            <a:endParaRPr lang="el-GR" b="1" dirty="0"/>
          </a:p>
        </p:txBody>
      </p:sp>
      <p:sp>
        <p:nvSpPr>
          <p:cNvPr id="6" name="Θέση περιεχομένου 1"/>
          <p:cNvSpPr txBox="1">
            <a:spLocks/>
          </p:cNvSpPr>
          <p:nvPr/>
        </p:nvSpPr>
        <p:spPr>
          <a:xfrm>
            <a:off x="1150938" y="2958770"/>
            <a:ext cx="7021462" cy="2732906"/>
          </a:xfrm>
          <a:prstGeom prst="rect">
            <a:avLst/>
          </a:prstGeom>
        </p:spPr>
        <p:txBody>
          <a:bodyPr anchor="ct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spcBef>
                <a:spcPts val="0"/>
              </a:spcBef>
              <a:buFont typeface="Arial" pitchFamily="34" charset="0"/>
              <a:buNone/>
              <a:defRPr/>
            </a:pPr>
            <a:r>
              <a:rPr lang="el-GR" sz="2800" b="1" dirty="0" smtClean="0">
                <a:solidFill>
                  <a:prstClr val="black"/>
                </a:solidFill>
              </a:rPr>
              <a:t>Ενότητα 1</a:t>
            </a:r>
            <a:r>
              <a:rPr lang="el-GR" sz="2800" b="1" dirty="0">
                <a:solidFill>
                  <a:prstClr val="black"/>
                </a:solidFill>
              </a:rPr>
              <a:t>2</a:t>
            </a:r>
            <a:r>
              <a:rPr lang="en-US" sz="2800" b="1" dirty="0" smtClean="0">
                <a:solidFill>
                  <a:prstClr val="black"/>
                </a:solidFill>
              </a:rPr>
              <a:t>:</a:t>
            </a:r>
            <a:r>
              <a:rPr lang="el-GR" sz="2800" b="1" dirty="0" smtClean="0">
                <a:solidFill>
                  <a:prstClr val="black"/>
                </a:solidFill>
              </a:rPr>
              <a:t>  </a:t>
            </a:r>
            <a:r>
              <a:rPr lang="el-GR" sz="2800" dirty="0" smtClean="0">
                <a:solidFill>
                  <a:prstClr val="black"/>
                </a:solidFill>
              </a:rPr>
              <a:t>Αρχεία Δομών. </a:t>
            </a:r>
          </a:p>
          <a:p>
            <a:pPr marL="0" indent="0" algn="ctr">
              <a:spcBef>
                <a:spcPts val="0"/>
              </a:spcBef>
              <a:buFont typeface="Arial" pitchFamily="34" charset="0"/>
              <a:buNone/>
              <a:defRPr/>
            </a:pPr>
            <a:r>
              <a:rPr lang="el-GR" sz="2800" dirty="0" smtClean="0">
                <a:solidFill>
                  <a:prstClr val="black"/>
                </a:solidFill>
              </a:rPr>
              <a:t> </a:t>
            </a:r>
            <a:r>
              <a:rPr lang="el-GR" sz="4400" b="1" dirty="0" smtClean="0">
                <a:solidFill>
                  <a:prstClr val="black"/>
                </a:solidFill>
              </a:rPr>
              <a:t>   </a:t>
            </a:r>
            <a:r>
              <a:rPr lang="el-GR" sz="2800" dirty="0" smtClean="0">
                <a:solidFill>
                  <a:prstClr val="black"/>
                </a:solidFill>
              </a:rPr>
              <a:t>Διδ</a:t>
            </a:r>
            <a:r>
              <a:rPr lang="el-GR" sz="2800" dirty="0">
                <a:solidFill>
                  <a:prstClr val="black"/>
                </a:solidFill>
              </a:rPr>
              <a:t>ά</a:t>
            </a:r>
            <a:r>
              <a:rPr lang="el-GR" sz="2800" dirty="0" smtClean="0">
                <a:solidFill>
                  <a:prstClr val="black"/>
                </a:solidFill>
              </a:rPr>
              <a:t>σκων: Ηλίας Κ Σάββας, </a:t>
            </a:r>
          </a:p>
          <a:p>
            <a:pPr marL="0" indent="0" algn="ctr">
              <a:spcBef>
                <a:spcPts val="0"/>
              </a:spcBef>
              <a:buFont typeface="Arial" pitchFamily="34" charset="0"/>
              <a:buNone/>
              <a:defRPr/>
            </a:pPr>
            <a:r>
              <a:rPr lang="el-GR" sz="2800" dirty="0" smtClean="0">
                <a:solidFill>
                  <a:prstClr val="black"/>
                </a:solidFill>
              </a:rPr>
              <a:t>Αναπληρωτής Καθηγητής.</a:t>
            </a:r>
          </a:p>
          <a:p>
            <a:pPr marL="0" indent="0" algn="ctr">
              <a:spcBef>
                <a:spcPts val="0"/>
              </a:spcBef>
              <a:buFont typeface="Arial" pitchFamily="34" charset="0"/>
              <a:buNone/>
              <a:defRPr/>
            </a:pPr>
            <a:r>
              <a:rPr lang="el-GR" sz="2800" dirty="0" smtClean="0">
                <a:solidFill>
                  <a:prstClr val="black"/>
                </a:solidFill>
              </a:rPr>
              <a:t>Τμήμα Μηχανικών Πληροφορικής, Τεχνολογικής Εκπαίδευσης. </a:t>
            </a:r>
            <a:endParaRPr lang="en-US" sz="4400" b="1" dirty="0" smtClean="0">
              <a:solidFill>
                <a:prstClr val="black"/>
              </a:solidFill>
            </a:endParaRPr>
          </a:p>
        </p:txBody>
      </p:sp>
      <p:pic>
        <p:nvPicPr>
          <p:cNvPr id="10" name="Εικόνα 1" descr="Λογότυπο για Άδειες χρήσης Creative Commons, B Y, NC, ND." title="Λογότυπο Creative Commons. ">
            <a:hlinkClick r:id="rId5" tooltip="Μετάβαση στην Άδεια Χρήσης"/>
          </p:cNvPr>
          <p:cNvPicPr>
            <a:picLocks noChangeAspect="1" noChangeArrowheads="1"/>
          </p:cNvPicPr>
          <p:nvPr/>
        </p:nvPicPr>
        <p:blipFill>
          <a:blip r:embed="rId6"/>
          <a:srcRect/>
          <a:stretch>
            <a:fillRect/>
          </a:stretch>
        </p:blipFill>
        <p:spPr bwMode="auto">
          <a:xfrm>
            <a:off x="1908175" y="5949950"/>
            <a:ext cx="1584325" cy="554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 name="Εικόνα 2" descr="Λογότυπο Επιχειρησιακού Προγράμματος Εκπαίδευση και Δια βίου Μάθηση του Υπουργείου Παιδείας, ΕΣΠΑ 2007 - 2013, με τη σημαία της Ευρωπαϊκής Ένωσης, το οποίο συγχρηματοδοτείται από την Ευρωπαϊκή Ένωση (Ευρωπαϊκό Κοινωνικό Ταμείο) και από εθνικούς πόρους. " title="Λογότυπο Χρηματοδότησης. ">
            <a:hlinkClick r:id="rId7" tooltip="Μετάβαση σε www.edulll.gr"/>
          </p:cNvPr>
          <p:cNvPicPr>
            <a:picLocks noChangeAspect="1" noChangeArrowheads="1"/>
          </p:cNvPicPr>
          <p:nvPr/>
        </p:nvPicPr>
        <p:blipFill>
          <a:blip r:embed="rId8"/>
          <a:srcRect/>
          <a:stretch>
            <a:fillRect/>
          </a:stretch>
        </p:blipFill>
        <p:spPr bwMode="auto">
          <a:xfrm>
            <a:off x="3492500" y="5657850"/>
            <a:ext cx="4310063" cy="1030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66803353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Δομή </a:t>
            </a:r>
            <a:r>
              <a:rPr lang="el-GR" b="1" dirty="0" smtClean="0"/>
              <a:t>αρχείου </a:t>
            </a:r>
            <a:r>
              <a:rPr lang="el-GR" b="1" dirty="0"/>
              <a:t>Ν </a:t>
            </a:r>
            <a:r>
              <a:rPr lang="el-GR" b="1" dirty="0" smtClean="0"/>
              <a:t>εγγραφών</a:t>
            </a:r>
            <a:endParaRPr lang="el-GR" b="1" dirty="0"/>
          </a:p>
        </p:txBody>
      </p:sp>
      <p:pic>
        <p:nvPicPr>
          <p:cNvPr id="6" name="Θέση περιεχομένου 1" descr="Εικόνα με έναν πίνακα εγγραφών. Στην πρώτη στήλη υπάρχουν οι αριθμοί   δείκτες των εγγραφών,  0, 1, 2, έως Ν -1.  Στην δεύτερη στήλη, υπάρχουν οι εγγραφές του αρχείου. Η τελευταία εγγραφή είναι  η f eo f, που δηλώνει το τέλος του αρχείου. Στην τρίτη στήλη είναι ο δείκτης αρχείου, ο οποίος κατά το άνοιγμα βρίσκεται στην πρώτη εγγραφή του αρχείου, και μετατοπίζετε, ανάλογα σε ποιά εγγραφή δείχνει ο δείκτης εγγραφών. Το τέλος του αρχείου γίνεται αντιληπτό, όταν ο δείκτης δείχνει στο f eo f."/>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57200" y="1974803"/>
            <a:ext cx="8229600" cy="3776756"/>
          </a:xfrm>
        </p:spPr>
      </p:pic>
      <p:sp>
        <p:nvSpPr>
          <p:cNvPr id="4" name="Θέση υποσέλιδου 1" descr="."/>
          <p:cNvSpPr>
            <a:spLocks noGrp="1"/>
          </p:cNvSpPr>
          <p:nvPr>
            <p:ph type="ftr" sz="quarter" idx="11"/>
          </p:nvPr>
        </p:nvSpPr>
        <p:spPr/>
        <p:txBody>
          <a:bodyPr/>
          <a:lstStyle/>
          <a:p>
            <a:r>
              <a:rPr lang="el-GR" sz="1400" dirty="0" smtClean="0">
                <a:solidFill>
                  <a:prstClr val="black"/>
                </a:solidFill>
              </a:rPr>
              <a:t>Αρχεία Δομών</a:t>
            </a:r>
            <a:endParaRPr lang="el-GR" sz="1400" dirty="0">
              <a:solidFill>
                <a:prstClr val="black"/>
              </a:solidFill>
            </a:endParaRPr>
          </a:p>
        </p:txBody>
      </p:sp>
      <p:sp>
        <p:nvSpPr>
          <p:cNvPr id="5" name="Θέση αριθμού διαφάνειας 1" descr="."/>
          <p:cNvSpPr>
            <a:spLocks noGrp="1"/>
          </p:cNvSpPr>
          <p:nvPr>
            <p:ph type="sldNum" sz="quarter" idx="12"/>
          </p:nvPr>
        </p:nvSpPr>
        <p:spPr/>
        <p:txBody>
          <a:bodyPr/>
          <a:lstStyle/>
          <a:p>
            <a:fld id="{3802D86F-0ACD-4CFB-B7E4-E17E1C35555A}" type="slidenum">
              <a:rPr lang="el-GR" sz="1400" smtClean="0">
                <a:solidFill>
                  <a:prstClr val="black"/>
                </a:solidFill>
              </a:rPr>
              <a:pPr/>
              <a:t>10</a:t>
            </a:fld>
            <a:endParaRPr lang="el-GR" sz="1400" dirty="0">
              <a:solidFill>
                <a:prstClr val="black"/>
              </a:solidFill>
            </a:endParaRPr>
          </a:p>
        </p:txBody>
      </p:sp>
    </p:spTree>
    <p:extLst>
      <p:ext uri="{BB962C8B-B14F-4D97-AF65-F5344CB8AC3E}">
        <p14:creationId xmlns:p14="http://schemas.microsoft.com/office/powerpoint/2010/main" val="191375771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smtClean="0"/>
              <a:t>Διάβασμα </a:t>
            </a:r>
            <a:r>
              <a:rPr lang="en-IE" b="1" dirty="0" smtClean="0"/>
              <a:t>⁄</a:t>
            </a:r>
            <a:r>
              <a:rPr lang="el-GR" b="1" dirty="0" smtClean="0"/>
              <a:t> Γράψιμο</a:t>
            </a:r>
            <a:r>
              <a:rPr lang="en-IE" b="1" dirty="0" smtClean="0"/>
              <a:t> </a:t>
            </a:r>
            <a:r>
              <a:rPr lang="el-GR" b="1" dirty="0" smtClean="0"/>
              <a:t>από </a:t>
            </a:r>
            <a:r>
              <a:rPr lang="en-IE" b="1" dirty="0" smtClean="0"/>
              <a:t>⁄</a:t>
            </a:r>
            <a:r>
              <a:rPr lang="el-GR" b="1" dirty="0" smtClean="0"/>
              <a:t> προς</a:t>
            </a:r>
            <a:r>
              <a:rPr lang="en-IE" b="1" dirty="0" smtClean="0"/>
              <a:t> </a:t>
            </a:r>
            <a:r>
              <a:rPr lang="el-GR" b="1" dirty="0" smtClean="0"/>
              <a:t>αρχείο</a:t>
            </a:r>
            <a:endParaRPr lang="el-GR" b="1" dirty="0"/>
          </a:p>
        </p:txBody>
      </p:sp>
      <p:sp>
        <p:nvSpPr>
          <p:cNvPr id="3" name="Θέση περιεχομένου 1" descr="Διάβασμα: f read, παρένθεση, διεύθυνση μεταβλητής, κόμμα, block σε bytes που θα διαβασθεί, κόμμα, ποσότητα blocks που θα διαβαστούν, κόμμα, μεταβλητή αρχείου, κλείσιμο παρένθεσης. Παράδειγμα:&#10;f read, παρένθεση, &amp; r, κόμμα, size of, παρένθεση, struct πελάτης, κλείσιμο παρένθεσης, κόμμα 1, κόμμα P, κλείσιμο παρένθεσης.&#10;&#10;Γράψιμο: f write, παρένθεση, διεύθυνση μεταβλητής, κόμμα, block σε bytes που θα γραφεί, κόμμα, ποσότητα blocks που θα γραφούν, κόμμα, μεταβλητή αρχείου, κλείσιμο παρένθεσης. Παράδειγμα:&#10; f write, παρένθεση, &amp; r, κόμμα, size of, παρένθεση, struct πελάτης, κλείσιμο παρένθεσης, κόμμα 1, κόμμα P, κλείσιμο παρένθεσης.&#10;"/>
          <p:cNvSpPr>
            <a:spLocks noGrp="1"/>
          </p:cNvSpPr>
          <p:nvPr>
            <p:ph idx="1"/>
          </p:nvPr>
        </p:nvSpPr>
        <p:spPr/>
        <p:txBody>
          <a:bodyPr>
            <a:normAutofit fontScale="85000" lnSpcReduction="10000"/>
          </a:bodyPr>
          <a:lstStyle/>
          <a:p>
            <a:pPr marL="517525" lvl="0" indent="-517525" defTabSz="1008063" eaLnBrk="0" fontAlgn="base" hangingPunct="0">
              <a:spcAft>
                <a:spcPct val="0"/>
              </a:spcAft>
              <a:buClr>
                <a:srgbClr val="660000"/>
              </a:buClr>
              <a:buSzPct val="70000"/>
              <a:buFont typeface="Wingdings" panose="05000000000000000000" pitchFamily="2" charset="2"/>
              <a:buChar char="o"/>
              <a:defRPr/>
            </a:pPr>
            <a:r>
              <a:rPr lang="el-GR" sz="3300" kern="0" dirty="0">
                <a:solidFill>
                  <a:srgbClr val="000000"/>
                </a:solidFill>
              </a:rPr>
              <a:t>Διάβασμα</a:t>
            </a:r>
            <a:r>
              <a:rPr lang="en-IE" sz="3300" kern="0" dirty="0">
                <a:solidFill>
                  <a:srgbClr val="000000"/>
                </a:solidFill>
              </a:rPr>
              <a:t>: </a:t>
            </a:r>
            <a:r>
              <a:rPr lang="en-IE" sz="3300" b="1" kern="0" dirty="0" err="1">
                <a:solidFill>
                  <a:srgbClr val="000000"/>
                </a:solidFill>
              </a:rPr>
              <a:t>fread</a:t>
            </a:r>
            <a:r>
              <a:rPr lang="el-GR" sz="3300" b="1" kern="0" dirty="0">
                <a:solidFill>
                  <a:srgbClr val="000000"/>
                </a:solidFill>
              </a:rPr>
              <a:t>(διεύθυνση μεταβλητής, </a:t>
            </a:r>
            <a:r>
              <a:rPr lang="el-GR" sz="3300" b="1" kern="0" dirty="0" err="1">
                <a:solidFill>
                  <a:srgbClr val="000000"/>
                </a:solidFill>
              </a:rPr>
              <a:t>block</a:t>
            </a:r>
            <a:r>
              <a:rPr lang="el-GR" sz="3300" b="1" kern="0" dirty="0">
                <a:solidFill>
                  <a:srgbClr val="000000"/>
                </a:solidFill>
              </a:rPr>
              <a:t> σε </a:t>
            </a:r>
            <a:r>
              <a:rPr lang="el-GR" sz="3300" b="1" kern="0" dirty="0" err="1">
                <a:solidFill>
                  <a:srgbClr val="000000"/>
                </a:solidFill>
              </a:rPr>
              <a:t>bytes</a:t>
            </a:r>
            <a:r>
              <a:rPr lang="el-GR" sz="3300" b="1" kern="0" dirty="0">
                <a:solidFill>
                  <a:srgbClr val="000000"/>
                </a:solidFill>
              </a:rPr>
              <a:t> που θα διαβασθεί, ποσότητα </a:t>
            </a:r>
            <a:r>
              <a:rPr lang="el-GR" sz="3300" b="1" kern="0" dirty="0" err="1">
                <a:solidFill>
                  <a:srgbClr val="000000"/>
                </a:solidFill>
              </a:rPr>
              <a:t>blocks</a:t>
            </a:r>
            <a:r>
              <a:rPr lang="el-GR" sz="3300" b="1" kern="0" dirty="0">
                <a:solidFill>
                  <a:srgbClr val="000000"/>
                </a:solidFill>
              </a:rPr>
              <a:t> που θα διαβαστούν, μεταβλητή αρχείου)</a:t>
            </a:r>
            <a:r>
              <a:rPr lang="en-US" sz="3300" kern="0" dirty="0">
                <a:solidFill>
                  <a:srgbClr val="000000"/>
                </a:solidFill>
              </a:rPr>
              <a:t>;</a:t>
            </a:r>
            <a:endParaRPr lang="en-IE" sz="3300" kern="0" dirty="0">
              <a:solidFill>
                <a:srgbClr val="000000"/>
              </a:solidFill>
            </a:endParaRPr>
          </a:p>
          <a:p>
            <a:pPr marL="1001713" lvl="1" indent="-482600" defTabSz="1008063" eaLnBrk="0" fontAlgn="base" hangingPunct="0">
              <a:spcAft>
                <a:spcPct val="0"/>
              </a:spcAft>
              <a:buClr>
                <a:schemeClr val="accent3">
                  <a:lumMod val="50000"/>
                </a:schemeClr>
              </a:buClr>
              <a:buSzPct val="75000"/>
              <a:buFont typeface="Wingdings" panose="05000000000000000000" pitchFamily="2" charset="2"/>
              <a:buChar char="n"/>
              <a:defRPr/>
            </a:pPr>
            <a:r>
              <a:rPr lang="en-IE" sz="3300" b="1" kern="0" dirty="0">
                <a:solidFill>
                  <a:srgbClr val="FF3300"/>
                </a:solidFill>
              </a:rPr>
              <a:t> </a:t>
            </a:r>
            <a:r>
              <a:rPr lang="en-IE" b="1" kern="0" dirty="0" err="1">
                <a:solidFill>
                  <a:srgbClr val="C00000"/>
                </a:solidFill>
              </a:rPr>
              <a:t>fread</a:t>
            </a:r>
            <a:r>
              <a:rPr lang="en-IE" b="1" kern="0" dirty="0">
                <a:solidFill>
                  <a:srgbClr val="C00000"/>
                </a:solidFill>
              </a:rPr>
              <a:t>(&amp;r, </a:t>
            </a:r>
            <a:r>
              <a:rPr lang="en-IE" b="1" kern="0" dirty="0" err="1">
                <a:solidFill>
                  <a:srgbClr val="C00000"/>
                </a:solidFill>
              </a:rPr>
              <a:t>sizeof</a:t>
            </a:r>
            <a:r>
              <a:rPr lang="en-IE" b="1" kern="0" dirty="0">
                <a:solidFill>
                  <a:srgbClr val="C00000"/>
                </a:solidFill>
              </a:rPr>
              <a:t>(</a:t>
            </a:r>
            <a:r>
              <a:rPr lang="en-IE" b="1" kern="0" dirty="0" err="1">
                <a:solidFill>
                  <a:srgbClr val="C00000"/>
                </a:solidFill>
              </a:rPr>
              <a:t>struct</a:t>
            </a:r>
            <a:r>
              <a:rPr lang="en-IE" b="1" kern="0" dirty="0">
                <a:solidFill>
                  <a:srgbClr val="C00000"/>
                </a:solidFill>
              </a:rPr>
              <a:t> </a:t>
            </a:r>
            <a:r>
              <a:rPr lang="en-IE" b="1" kern="0" dirty="0" err="1">
                <a:solidFill>
                  <a:srgbClr val="C00000"/>
                </a:solidFill>
              </a:rPr>
              <a:t>Pelatis</a:t>
            </a:r>
            <a:r>
              <a:rPr lang="en-IE" b="1" kern="0" dirty="0">
                <a:solidFill>
                  <a:srgbClr val="C00000"/>
                </a:solidFill>
              </a:rPr>
              <a:t>), 1, P);</a:t>
            </a:r>
            <a:endParaRPr lang="el-GR" b="1" kern="0" dirty="0">
              <a:solidFill>
                <a:srgbClr val="C00000"/>
              </a:solidFill>
            </a:endParaRPr>
          </a:p>
          <a:p>
            <a:pPr marL="1001713" lvl="1" indent="-482600" defTabSz="1008063" eaLnBrk="0" fontAlgn="base" hangingPunct="0">
              <a:spcAft>
                <a:spcPct val="0"/>
              </a:spcAft>
              <a:buClr>
                <a:srgbClr val="999966"/>
              </a:buClr>
              <a:buSzPct val="75000"/>
              <a:buFont typeface="Wingdings" panose="05000000000000000000" pitchFamily="2" charset="2"/>
              <a:buChar char="n"/>
              <a:defRPr/>
            </a:pPr>
            <a:endParaRPr lang="en-IE" sz="3100" kern="0" dirty="0">
              <a:solidFill>
                <a:srgbClr val="000000"/>
              </a:solidFill>
            </a:endParaRPr>
          </a:p>
          <a:p>
            <a:pPr marL="517525" lvl="0" indent="-517525" defTabSz="1008063" eaLnBrk="0" fontAlgn="base" hangingPunct="0">
              <a:spcAft>
                <a:spcPct val="0"/>
              </a:spcAft>
              <a:buClr>
                <a:srgbClr val="660000"/>
              </a:buClr>
              <a:buSzPct val="70000"/>
              <a:buFont typeface="Wingdings" panose="05000000000000000000" pitchFamily="2" charset="2"/>
              <a:buChar char="o"/>
              <a:defRPr/>
            </a:pPr>
            <a:r>
              <a:rPr lang="el-GR" sz="3300" kern="0" dirty="0">
                <a:solidFill>
                  <a:srgbClr val="000000"/>
                </a:solidFill>
              </a:rPr>
              <a:t>Γράψιμο</a:t>
            </a:r>
            <a:r>
              <a:rPr lang="en-IE" sz="3300" kern="0" dirty="0">
                <a:solidFill>
                  <a:srgbClr val="000000"/>
                </a:solidFill>
              </a:rPr>
              <a:t>: </a:t>
            </a:r>
            <a:r>
              <a:rPr lang="en-IE" sz="3300" b="1" kern="0" dirty="0">
                <a:solidFill>
                  <a:srgbClr val="000000"/>
                </a:solidFill>
              </a:rPr>
              <a:t>f</a:t>
            </a:r>
            <a:r>
              <a:rPr lang="en-US" sz="3300" b="1" kern="0" dirty="0">
                <a:solidFill>
                  <a:srgbClr val="000000"/>
                </a:solidFill>
              </a:rPr>
              <a:t>write</a:t>
            </a:r>
            <a:r>
              <a:rPr lang="el-GR" sz="3300" b="1" kern="0" dirty="0">
                <a:solidFill>
                  <a:srgbClr val="000000"/>
                </a:solidFill>
              </a:rPr>
              <a:t>(διεύθυνση μεταβλητής, </a:t>
            </a:r>
            <a:r>
              <a:rPr lang="el-GR" sz="3300" b="1" kern="0" dirty="0" err="1">
                <a:solidFill>
                  <a:srgbClr val="000000"/>
                </a:solidFill>
              </a:rPr>
              <a:t>block</a:t>
            </a:r>
            <a:r>
              <a:rPr lang="el-GR" sz="3300" b="1" kern="0" dirty="0">
                <a:solidFill>
                  <a:srgbClr val="000000"/>
                </a:solidFill>
              </a:rPr>
              <a:t> σε </a:t>
            </a:r>
            <a:r>
              <a:rPr lang="el-GR" sz="3300" b="1" kern="0" dirty="0" err="1">
                <a:solidFill>
                  <a:srgbClr val="000000"/>
                </a:solidFill>
              </a:rPr>
              <a:t>bytes</a:t>
            </a:r>
            <a:r>
              <a:rPr lang="el-GR" sz="3300" b="1" kern="0" dirty="0">
                <a:solidFill>
                  <a:srgbClr val="000000"/>
                </a:solidFill>
              </a:rPr>
              <a:t> που θα γραφεί, ποσότητα </a:t>
            </a:r>
            <a:r>
              <a:rPr lang="el-GR" sz="3300" b="1" kern="0" dirty="0" err="1">
                <a:solidFill>
                  <a:srgbClr val="000000"/>
                </a:solidFill>
              </a:rPr>
              <a:t>blocks</a:t>
            </a:r>
            <a:r>
              <a:rPr lang="el-GR" sz="3300" b="1" kern="0" dirty="0">
                <a:solidFill>
                  <a:srgbClr val="000000"/>
                </a:solidFill>
              </a:rPr>
              <a:t> που θα γραφούν, μεταβλητή αρχείου)</a:t>
            </a:r>
            <a:r>
              <a:rPr lang="en-US" sz="3300" kern="0" dirty="0">
                <a:solidFill>
                  <a:srgbClr val="000000"/>
                </a:solidFill>
              </a:rPr>
              <a:t>;</a:t>
            </a:r>
            <a:endParaRPr lang="en-IE" sz="3300" kern="0" dirty="0">
              <a:solidFill>
                <a:srgbClr val="000000"/>
              </a:solidFill>
            </a:endParaRPr>
          </a:p>
          <a:p>
            <a:pPr marL="1001713" lvl="1" indent="-482600" defTabSz="1008063" eaLnBrk="0" fontAlgn="base" hangingPunct="0">
              <a:spcAft>
                <a:spcPct val="0"/>
              </a:spcAft>
              <a:buClr>
                <a:schemeClr val="accent3">
                  <a:lumMod val="50000"/>
                </a:schemeClr>
              </a:buClr>
              <a:buSzPct val="75000"/>
              <a:buFont typeface="Wingdings" panose="05000000000000000000" pitchFamily="2" charset="2"/>
              <a:buChar char="n"/>
              <a:defRPr/>
            </a:pPr>
            <a:r>
              <a:rPr lang="en-IE" sz="3100" b="1" kern="0" dirty="0">
                <a:solidFill>
                  <a:srgbClr val="000099"/>
                </a:solidFill>
              </a:rPr>
              <a:t> </a:t>
            </a:r>
            <a:r>
              <a:rPr lang="en-IE" b="1" kern="0" dirty="0" err="1">
                <a:solidFill>
                  <a:srgbClr val="000099"/>
                </a:solidFill>
              </a:rPr>
              <a:t>fwrite</a:t>
            </a:r>
            <a:r>
              <a:rPr lang="en-IE" b="1" kern="0" dirty="0">
                <a:solidFill>
                  <a:srgbClr val="000099"/>
                </a:solidFill>
              </a:rPr>
              <a:t>(&amp;r, </a:t>
            </a:r>
            <a:r>
              <a:rPr lang="en-IE" b="1" kern="0" dirty="0" err="1">
                <a:solidFill>
                  <a:srgbClr val="000099"/>
                </a:solidFill>
              </a:rPr>
              <a:t>sizeof</a:t>
            </a:r>
            <a:r>
              <a:rPr lang="en-IE" b="1" kern="0" dirty="0">
                <a:solidFill>
                  <a:srgbClr val="000099"/>
                </a:solidFill>
              </a:rPr>
              <a:t>(</a:t>
            </a:r>
            <a:r>
              <a:rPr lang="en-IE" b="1" kern="0" dirty="0" err="1">
                <a:solidFill>
                  <a:srgbClr val="000099"/>
                </a:solidFill>
              </a:rPr>
              <a:t>struct</a:t>
            </a:r>
            <a:r>
              <a:rPr lang="en-IE" b="1" kern="0" dirty="0">
                <a:solidFill>
                  <a:srgbClr val="000099"/>
                </a:solidFill>
              </a:rPr>
              <a:t> </a:t>
            </a:r>
            <a:r>
              <a:rPr lang="en-IE" b="1" kern="0" dirty="0" err="1">
                <a:solidFill>
                  <a:srgbClr val="000099"/>
                </a:solidFill>
              </a:rPr>
              <a:t>Pelatis</a:t>
            </a:r>
            <a:r>
              <a:rPr lang="en-IE" b="1" kern="0" dirty="0">
                <a:solidFill>
                  <a:srgbClr val="000099"/>
                </a:solidFill>
              </a:rPr>
              <a:t>), 1, P);</a:t>
            </a:r>
          </a:p>
          <a:p>
            <a:endParaRPr lang="el-GR" dirty="0"/>
          </a:p>
        </p:txBody>
      </p:sp>
      <p:sp>
        <p:nvSpPr>
          <p:cNvPr id="4" name="Θέση υποσέλιδου 1" descr="."/>
          <p:cNvSpPr>
            <a:spLocks noGrp="1"/>
          </p:cNvSpPr>
          <p:nvPr>
            <p:ph type="ftr" sz="quarter" idx="11"/>
          </p:nvPr>
        </p:nvSpPr>
        <p:spPr/>
        <p:txBody>
          <a:bodyPr/>
          <a:lstStyle/>
          <a:p>
            <a:r>
              <a:rPr lang="el-GR" sz="1400" dirty="0" smtClean="0">
                <a:solidFill>
                  <a:prstClr val="black"/>
                </a:solidFill>
              </a:rPr>
              <a:t>Αρχεία Δομών</a:t>
            </a:r>
            <a:endParaRPr lang="el-GR" sz="1400" dirty="0">
              <a:solidFill>
                <a:prstClr val="black"/>
              </a:solidFill>
            </a:endParaRPr>
          </a:p>
        </p:txBody>
      </p:sp>
      <p:sp>
        <p:nvSpPr>
          <p:cNvPr id="5" name="Θέση αριθμού διαφάνειας 1" descr="."/>
          <p:cNvSpPr>
            <a:spLocks noGrp="1"/>
          </p:cNvSpPr>
          <p:nvPr>
            <p:ph type="sldNum" sz="quarter" idx="12"/>
          </p:nvPr>
        </p:nvSpPr>
        <p:spPr/>
        <p:txBody>
          <a:bodyPr/>
          <a:lstStyle/>
          <a:p>
            <a:fld id="{3802D86F-0ACD-4CFB-B7E4-E17E1C35555A}" type="slidenum">
              <a:rPr lang="el-GR" sz="1400" smtClean="0">
                <a:solidFill>
                  <a:prstClr val="black"/>
                </a:solidFill>
              </a:rPr>
              <a:pPr/>
              <a:t>11</a:t>
            </a:fld>
            <a:endParaRPr lang="el-GR" sz="1400" dirty="0">
              <a:solidFill>
                <a:prstClr val="black"/>
              </a:solidFill>
            </a:endParaRPr>
          </a:p>
        </p:txBody>
      </p:sp>
    </p:spTree>
    <p:extLst>
      <p:ext uri="{BB962C8B-B14F-4D97-AF65-F5344CB8AC3E}">
        <p14:creationId xmlns:p14="http://schemas.microsoft.com/office/powerpoint/2010/main" val="287879856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Τέλος α</a:t>
            </a:r>
            <a:r>
              <a:rPr lang="el-GR" b="1" dirty="0" smtClean="0"/>
              <a:t>ρχείου</a:t>
            </a:r>
            <a:endParaRPr lang="el-GR" b="1" dirty="0"/>
          </a:p>
        </p:txBody>
      </p:sp>
      <p:sp>
        <p:nvSpPr>
          <p:cNvPr id="3" name="Θέση περιεχομένου 1" descr="Τμήμα προγράμματος: Η συνάρτηση f eo f, παρένθεση, δείκτης αρχείου, κλείσιμο παρένθεσης, μας επιτρέπει να ελέγχουμε, εάν έχουμε φτάσει στο τέλος του αρχείου.&#10;Σύνταξη:  f eo f, παρένθεση, δείκτης αρχείου, κλείσιμο παρένθεσης, δίνει δύο τιμές, αληθής και ψευδής. Αναλυτικά, if παρένθεση, ! f eo f, παρένθεση f, κλείσιμο παρένθεσης, κλείσιμο παρένθεσης. Enter, ενέργειες που θα εκτελεστούν, στην περίπτωση που δεν είμαστε στο τέλος του αρχείου. Enter, else. Enter, ενέργειες που θα εκτελεστούν, στην περίπτωση που βρισκόμαστε στο τέλος του αρχείου. Enter, while, παρένθεση, ! f eo f, παρένθεση f, κλείσιμο παρένθεσης, κλείσιμο παρένθεσης. Enter, διάβασε από το αρχείο.&#10;"/>
          <p:cNvSpPr>
            <a:spLocks noGrp="1"/>
          </p:cNvSpPr>
          <p:nvPr>
            <p:ph idx="1"/>
          </p:nvPr>
        </p:nvSpPr>
        <p:spPr/>
        <p:txBody>
          <a:bodyPr>
            <a:normAutofit fontScale="92500" lnSpcReduction="10000"/>
          </a:bodyPr>
          <a:lstStyle/>
          <a:p>
            <a:pPr marL="517525" lvl="0" indent="-517525" defTabSz="1008063" eaLnBrk="0" fontAlgn="base" hangingPunct="0">
              <a:spcAft>
                <a:spcPct val="0"/>
              </a:spcAft>
              <a:buClr>
                <a:srgbClr val="660000"/>
              </a:buClr>
              <a:buSzPct val="70000"/>
              <a:buFont typeface="Wingdings" panose="05000000000000000000" pitchFamily="2" charset="2"/>
              <a:buChar char="o"/>
              <a:defRPr/>
            </a:pPr>
            <a:r>
              <a:rPr lang="el-GR" sz="3000" kern="0" dirty="0">
                <a:solidFill>
                  <a:srgbClr val="000000"/>
                </a:solidFill>
              </a:rPr>
              <a:t>Η συνάρτηση</a:t>
            </a:r>
            <a:r>
              <a:rPr lang="en-IE" sz="3000" kern="0" dirty="0">
                <a:solidFill>
                  <a:srgbClr val="000000"/>
                </a:solidFill>
              </a:rPr>
              <a:t> </a:t>
            </a:r>
            <a:r>
              <a:rPr lang="en-IE" sz="3000" kern="0" dirty="0" err="1">
                <a:solidFill>
                  <a:srgbClr val="000000"/>
                </a:solidFill>
              </a:rPr>
              <a:t>feof</a:t>
            </a:r>
            <a:r>
              <a:rPr lang="en-IE" sz="3000" kern="0" dirty="0">
                <a:solidFill>
                  <a:srgbClr val="000000"/>
                </a:solidFill>
              </a:rPr>
              <a:t>(</a:t>
            </a:r>
            <a:r>
              <a:rPr lang="el-GR" sz="3000" kern="0" dirty="0">
                <a:solidFill>
                  <a:srgbClr val="000000"/>
                </a:solidFill>
              </a:rPr>
              <a:t>δείκτης αρχείου</a:t>
            </a:r>
            <a:r>
              <a:rPr lang="en-IE" sz="3000" kern="0" dirty="0" smtClean="0">
                <a:solidFill>
                  <a:srgbClr val="000000"/>
                </a:solidFill>
              </a:rPr>
              <a:t>)</a:t>
            </a:r>
            <a:r>
              <a:rPr lang="el-GR" sz="3000" kern="0" dirty="0" smtClean="0">
                <a:solidFill>
                  <a:srgbClr val="000000"/>
                </a:solidFill>
              </a:rPr>
              <a:t>,</a:t>
            </a:r>
            <a:r>
              <a:rPr lang="en-IE" sz="3000" kern="0" dirty="0" smtClean="0">
                <a:solidFill>
                  <a:srgbClr val="000000"/>
                </a:solidFill>
              </a:rPr>
              <a:t> </a:t>
            </a:r>
            <a:r>
              <a:rPr lang="el-GR" sz="3000" kern="0" dirty="0">
                <a:solidFill>
                  <a:srgbClr val="000000"/>
                </a:solidFill>
              </a:rPr>
              <a:t>μας επιτρέπει να ελέγχουμε εάν </a:t>
            </a:r>
            <a:r>
              <a:rPr lang="el-GR" sz="3000" kern="0" dirty="0" smtClean="0">
                <a:solidFill>
                  <a:srgbClr val="000000"/>
                </a:solidFill>
              </a:rPr>
              <a:t>έχουμε </a:t>
            </a:r>
            <a:r>
              <a:rPr lang="el-GR" sz="3000" kern="0" dirty="0">
                <a:solidFill>
                  <a:srgbClr val="000000"/>
                </a:solidFill>
              </a:rPr>
              <a:t>φτάσει στο τέλος του </a:t>
            </a:r>
            <a:r>
              <a:rPr lang="el-GR" sz="3000" kern="0" dirty="0" smtClean="0">
                <a:solidFill>
                  <a:srgbClr val="000000"/>
                </a:solidFill>
              </a:rPr>
              <a:t>αρχείου</a:t>
            </a:r>
            <a:r>
              <a:rPr lang="el-GR" sz="3000" kern="0" dirty="0">
                <a:solidFill>
                  <a:srgbClr val="000000"/>
                </a:solidFill>
              </a:rPr>
              <a:t>.</a:t>
            </a:r>
            <a:endParaRPr lang="en-IE" sz="3000" kern="0" dirty="0">
              <a:solidFill>
                <a:srgbClr val="000000"/>
              </a:solidFill>
            </a:endParaRPr>
          </a:p>
          <a:p>
            <a:pPr marL="517525" lvl="0" indent="-517525" defTabSz="1008063" eaLnBrk="0" fontAlgn="base" hangingPunct="0">
              <a:spcAft>
                <a:spcPct val="0"/>
              </a:spcAft>
              <a:buClr>
                <a:srgbClr val="660000"/>
              </a:buClr>
              <a:buSzPct val="70000"/>
              <a:buFont typeface="Wingdings" panose="05000000000000000000" pitchFamily="2" charset="2"/>
              <a:buChar char="o"/>
              <a:defRPr/>
            </a:pPr>
            <a:r>
              <a:rPr lang="el-GR" sz="3000" b="1" kern="0" dirty="0">
                <a:solidFill>
                  <a:srgbClr val="000000"/>
                </a:solidFill>
              </a:rPr>
              <a:t>Σύνταξη</a:t>
            </a:r>
            <a:r>
              <a:rPr lang="el-GR" sz="3000" kern="0" dirty="0">
                <a:solidFill>
                  <a:srgbClr val="000000"/>
                </a:solidFill>
              </a:rPr>
              <a:t>: </a:t>
            </a:r>
            <a:r>
              <a:rPr lang="en-IE" sz="3000" kern="0" dirty="0">
                <a:solidFill>
                  <a:srgbClr val="000000"/>
                </a:solidFill>
              </a:rPr>
              <a:t> </a:t>
            </a:r>
            <a:r>
              <a:rPr lang="en-IE" sz="3000" kern="0" dirty="0" err="1">
                <a:solidFill>
                  <a:srgbClr val="000000"/>
                </a:solidFill>
              </a:rPr>
              <a:t>feof</a:t>
            </a:r>
            <a:r>
              <a:rPr lang="en-IE" sz="3000" kern="0" dirty="0">
                <a:solidFill>
                  <a:srgbClr val="000000"/>
                </a:solidFill>
              </a:rPr>
              <a:t>(</a:t>
            </a:r>
            <a:r>
              <a:rPr lang="el-GR" sz="3000" kern="0" dirty="0">
                <a:solidFill>
                  <a:srgbClr val="000000"/>
                </a:solidFill>
              </a:rPr>
              <a:t>δείκτης αρχείου</a:t>
            </a:r>
            <a:r>
              <a:rPr lang="en-IE" sz="3000" kern="0" dirty="0">
                <a:solidFill>
                  <a:srgbClr val="000000"/>
                </a:solidFill>
              </a:rPr>
              <a:t>)</a:t>
            </a:r>
            <a:r>
              <a:rPr lang="el-GR" sz="3000" kern="0" dirty="0">
                <a:solidFill>
                  <a:srgbClr val="000000"/>
                </a:solidFill>
              </a:rPr>
              <a:t> </a:t>
            </a:r>
            <a:r>
              <a:rPr lang="el-GR" sz="3000" kern="0" dirty="0">
                <a:solidFill>
                  <a:srgbClr val="000000"/>
                </a:solidFill>
                <a:sym typeface="Wingdings" pitchFamily="2" charset="2"/>
              </a:rPr>
              <a:t> </a:t>
            </a:r>
            <a:r>
              <a:rPr lang="el-GR" sz="3000" kern="0" dirty="0" smtClean="0">
                <a:solidFill>
                  <a:srgbClr val="000000"/>
                </a:solidFill>
                <a:sym typeface="Wingdings" pitchFamily="2" charset="2"/>
              </a:rPr>
              <a:t>Αληθής ⁄ Ψευδής</a:t>
            </a:r>
            <a:r>
              <a:rPr lang="en-IE" sz="3000" kern="0" dirty="0">
                <a:solidFill>
                  <a:srgbClr val="000000"/>
                </a:solidFill>
              </a:rPr>
              <a:t>:</a:t>
            </a:r>
          </a:p>
          <a:p>
            <a:pPr marL="1001713" lvl="1" indent="-482600" defTabSz="1008063" eaLnBrk="0" fontAlgn="base" hangingPunct="0">
              <a:spcAft>
                <a:spcPct val="0"/>
              </a:spcAft>
              <a:buClr>
                <a:schemeClr val="accent3">
                  <a:lumMod val="50000"/>
                </a:schemeClr>
              </a:buClr>
              <a:buSzPct val="75000"/>
              <a:buFont typeface="Wingdings" panose="05000000000000000000" pitchFamily="2" charset="2"/>
              <a:buChar char="n"/>
              <a:defRPr/>
            </a:pPr>
            <a:r>
              <a:rPr lang="en-IE" sz="2600" kern="0" dirty="0">
                <a:solidFill>
                  <a:srgbClr val="000000"/>
                </a:solidFill>
              </a:rPr>
              <a:t> if ( ! </a:t>
            </a:r>
            <a:r>
              <a:rPr lang="en-IE" sz="2600" kern="0" dirty="0" err="1">
                <a:solidFill>
                  <a:srgbClr val="000000"/>
                </a:solidFill>
              </a:rPr>
              <a:t>feof</a:t>
            </a:r>
            <a:r>
              <a:rPr lang="en-IE" sz="2600" kern="0" dirty="0">
                <a:solidFill>
                  <a:srgbClr val="000000"/>
                </a:solidFill>
              </a:rPr>
              <a:t>(f) )</a:t>
            </a:r>
          </a:p>
          <a:p>
            <a:pPr marL="1519238" lvl="2" indent="-515938" defTabSz="1008063" eaLnBrk="0" fontAlgn="base" hangingPunct="0">
              <a:spcAft>
                <a:spcPct val="0"/>
              </a:spcAft>
              <a:buClr>
                <a:srgbClr val="660000"/>
              </a:buClr>
              <a:buSzPct val="65000"/>
              <a:buFont typeface="Wingdings" panose="05000000000000000000" pitchFamily="2" charset="2"/>
              <a:buChar char="o"/>
              <a:defRPr/>
            </a:pPr>
            <a:r>
              <a:rPr lang="el-GR" sz="2200" kern="0" dirty="0">
                <a:solidFill>
                  <a:srgbClr val="000000"/>
                </a:solidFill>
              </a:rPr>
              <a:t>Ενέργειες </a:t>
            </a:r>
            <a:r>
              <a:rPr lang="el-GR" sz="2200" kern="0" dirty="0" smtClean="0">
                <a:solidFill>
                  <a:srgbClr val="000000"/>
                </a:solidFill>
              </a:rPr>
              <a:t>για: </a:t>
            </a:r>
            <a:r>
              <a:rPr lang="en-IE" sz="2200" kern="0" dirty="0" smtClean="0">
                <a:solidFill>
                  <a:srgbClr val="000000"/>
                </a:solidFill>
              </a:rPr>
              <a:t>&lt;</a:t>
            </a:r>
            <a:r>
              <a:rPr lang="el-GR" sz="2200" kern="0" dirty="0">
                <a:solidFill>
                  <a:srgbClr val="000000"/>
                </a:solidFill>
              </a:rPr>
              <a:t>δεν είμαστε στο τέλος του αρχείου</a:t>
            </a:r>
            <a:r>
              <a:rPr lang="en-IE" sz="2200" kern="0" dirty="0">
                <a:solidFill>
                  <a:srgbClr val="000000"/>
                </a:solidFill>
              </a:rPr>
              <a:t>&gt;</a:t>
            </a:r>
          </a:p>
          <a:p>
            <a:pPr marL="519113" lvl="1" indent="0" defTabSz="1008063" eaLnBrk="0" fontAlgn="base" hangingPunct="0">
              <a:spcAft>
                <a:spcPct val="0"/>
              </a:spcAft>
              <a:buClr>
                <a:srgbClr val="999966"/>
              </a:buClr>
              <a:buSzPct val="75000"/>
              <a:buNone/>
              <a:defRPr/>
            </a:pPr>
            <a:r>
              <a:rPr lang="el-GR" sz="2600" kern="0" dirty="0">
                <a:solidFill>
                  <a:srgbClr val="000000"/>
                </a:solidFill>
              </a:rPr>
              <a:t>	</a:t>
            </a:r>
            <a:r>
              <a:rPr lang="en-IE" sz="2600" kern="0" dirty="0">
                <a:solidFill>
                  <a:srgbClr val="000000"/>
                </a:solidFill>
              </a:rPr>
              <a:t>else</a:t>
            </a:r>
          </a:p>
          <a:p>
            <a:pPr marL="1519238" lvl="2" indent="-515938" defTabSz="1008063" eaLnBrk="0" fontAlgn="base" hangingPunct="0">
              <a:spcAft>
                <a:spcPct val="0"/>
              </a:spcAft>
              <a:buClr>
                <a:srgbClr val="660000"/>
              </a:buClr>
              <a:buSzPct val="65000"/>
              <a:buFont typeface="Wingdings" panose="05000000000000000000" pitchFamily="2" charset="2"/>
              <a:buChar char="o"/>
              <a:defRPr/>
            </a:pPr>
            <a:r>
              <a:rPr lang="el-GR" sz="2200" kern="0" dirty="0">
                <a:solidFill>
                  <a:srgbClr val="000000"/>
                </a:solidFill>
              </a:rPr>
              <a:t>Ενέργειες </a:t>
            </a:r>
            <a:r>
              <a:rPr lang="el-GR" sz="2200" kern="0" dirty="0" smtClean="0">
                <a:solidFill>
                  <a:srgbClr val="000000"/>
                </a:solidFill>
              </a:rPr>
              <a:t>για:</a:t>
            </a:r>
            <a:r>
              <a:rPr lang="en-IE" sz="2200" kern="0" dirty="0" smtClean="0">
                <a:solidFill>
                  <a:srgbClr val="000000"/>
                </a:solidFill>
              </a:rPr>
              <a:t> </a:t>
            </a:r>
            <a:r>
              <a:rPr lang="en-IE" sz="2200" kern="0" dirty="0">
                <a:solidFill>
                  <a:srgbClr val="000000"/>
                </a:solidFill>
              </a:rPr>
              <a:t>&lt;</a:t>
            </a:r>
            <a:r>
              <a:rPr lang="el-GR" sz="2200" kern="0" dirty="0">
                <a:solidFill>
                  <a:srgbClr val="000000"/>
                </a:solidFill>
              </a:rPr>
              <a:t> βρισκόμαστε στο τέλος του αρχείου </a:t>
            </a:r>
            <a:r>
              <a:rPr lang="en-IE" sz="2200" kern="0" dirty="0">
                <a:solidFill>
                  <a:srgbClr val="000000"/>
                </a:solidFill>
              </a:rPr>
              <a:t>&gt;</a:t>
            </a:r>
          </a:p>
          <a:p>
            <a:pPr marL="1001713" lvl="1" indent="-482600" defTabSz="1008063" eaLnBrk="0" fontAlgn="base" hangingPunct="0">
              <a:spcAft>
                <a:spcPct val="0"/>
              </a:spcAft>
              <a:buClr>
                <a:schemeClr val="accent3">
                  <a:lumMod val="50000"/>
                </a:schemeClr>
              </a:buClr>
              <a:buSzPct val="75000"/>
              <a:buFont typeface="Wingdings" panose="05000000000000000000" pitchFamily="2" charset="2"/>
              <a:buChar char="n"/>
              <a:defRPr/>
            </a:pPr>
            <a:r>
              <a:rPr lang="en-IE" sz="2600" kern="0" dirty="0">
                <a:solidFill>
                  <a:srgbClr val="000000"/>
                </a:solidFill>
              </a:rPr>
              <a:t> while ( ! </a:t>
            </a:r>
            <a:r>
              <a:rPr lang="en-IE" sz="2600" kern="0" dirty="0" err="1">
                <a:solidFill>
                  <a:srgbClr val="000000"/>
                </a:solidFill>
              </a:rPr>
              <a:t>feof</a:t>
            </a:r>
            <a:r>
              <a:rPr lang="en-IE" sz="2600" kern="0" dirty="0">
                <a:solidFill>
                  <a:srgbClr val="000000"/>
                </a:solidFill>
              </a:rPr>
              <a:t>(f</a:t>
            </a:r>
            <a:r>
              <a:rPr lang="en-IE" sz="2600" kern="0" dirty="0" smtClean="0">
                <a:solidFill>
                  <a:srgbClr val="000000"/>
                </a:solidFill>
              </a:rPr>
              <a:t>) ) </a:t>
            </a:r>
            <a:endParaRPr lang="en-IE" sz="2600" kern="0" dirty="0">
              <a:solidFill>
                <a:srgbClr val="000000"/>
              </a:solidFill>
            </a:endParaRPr>
          </a:p>
          <a:p>
            <a:pPr marL="1519238" lvl="2" indent="-515938" defTabSz="1008063" eaLnBrk="0" fontAlgn="base" hangingPunct="0">
              <a:spcAft>
                <a:spcPct val="0"/>
              </a:spcAft>
              <a:buClr>
                <a:srgbClr val="660000"/>
              </a:buClr>
              <a:buSzPct val="65000"/>
              <a:buFont typeface="Wingdings" panose="05000000000000000000" pitchFamily="2" charset="2"/>
              <a:buChar char="o"/>
              <a:defRPr/>
            </a:pPr>
            <a:r>
              <a:rPr lang="en-IE" sz="2200" kern="0" dirty="0">
                <a:solidFill>
                  <a:srgbClr val="000000"/>
                </a:solidFill>
              </a:rPr>
              <a:t> </a:t>
            </a:r>
            <a:r>
              <a:rPr lang="el-GR" sz="2200" kern="0" dirty="0">
                <a:solidFill>
                  <a:srgbClr val="000000"/>
                </a:solidFill>
              </a:rPr>
              <a:t>διάβασε από το αρχείο</a:t>
            </a:r>
            <a:r>
              <a:rPr lang="en-IE" sz="2200" kern="0" dirty="0">
                <a:solidFill>
                  <a:srgbClr val="000000"/>
                </a:solidFill>
              </a:rPr>
              <a:t>.</a:t>
            </a:r>
          </a:p>
          <a:p>
            <a:endParaRPr lang="el-GR" dirty="0"/>
          </a:p>
        </p:txBody>
      </p:sp>
      <p:sp>
        <p:nvSpPr>
          <p:cNvPr id="4" name="Θέση υποσέλιδου 1" descr="."/>
          <p:cNvSpPr>
            <a:spLocks noGrp="1"/>
          </p:cNvSpPr>
          <p:nvPr>
            <p:ph type="ftr" sz="quarter" idx="11"/>
          </p:nvPr>
        </p:nvSpPr>
        <p:spPr/>
        <p:txBody>
          <a:bodyPr/>
          <a:lstStyle/>
          <a:p>
            <a:r>
              <a:rPr lang="el-GR" sz="1400" smtClean="0">
                <a:solidFill>
                  <a:prstClr val="black"/>
                </a:solidFill>
              </a:rPr>
              <a:t>Αρχεία Δομών</a:t>
            </a:r>
            <a:endParaRPr lang="el-GR" sz="1400" dirty="0">
              <a:solidFill>
                <a:prstClr val="black"/>
              </a:solidFill>
            </a:endParaRPr>
          </a:p>
        </p:txBody>
      </p:sp>
      <p:sp>
        <p:nvSpPr>
          <p:cNvPr id="5" name="Θέση αριθμού διαφάνειας 1" descr="."/>
          <p:cNvSpPr>
            <a:spLocks noGrp="1"/>
          </p:cNvSpPr>
          <p:nvPr>
            <p:ph type="sldNum" sz="quarter" idx="12"/>
          </p:nvPr>
        </p:nvSpPr>
        <p:spPr/>
        <p:txBody>
          <a:bodyPr/>
          <a:lstStyle/>
          <a:p>
            <a:fld id="{3802D86F-0ACD-4CFB-B7E4-E17E1C35555A}" type="slidenum">
              <a:rPr lang="el-GR" sz="1400" smtClean="0">
                <a:solidFill>
                  <a:prstClr val="black"/>
                </a:solidFill>
              </a:rPr>
              <a:pPr/>
              <a:t>12</a:t>
            </a:fld>
            <a:endParaRPr lang="el-GR" sz="1400" dirty="0">
              <a:solidFill>
                <a:prstClr val="black"/>
              </a:solidFill>
            </a:endParaRPr>
          </a:p>
        </p:txBody>
      </p:sp>
      <p:pic>
        <p:nvPicPr>
          <p:cNvPr id="6" name="Εικόνα 1" descr="Εικονίδιο μετάβασης στα Περιεχόμενα.">
            <a:hlinkClick r:id="rId3" action="ppaction://hlinksldjump" tooltip="Επιστροφή στα Περιεχόμενα"/>
          </p:cNvPr>
          <p:cNvPicPr>
            <a:picLocks noChangeAspect="1"/>
          </p:cNvPicPr>
          <p:nvPr/>
        </p:nvPicPr>
        <p:blipFill>
          <a:blip r:embed="rId4">
            <a:extLst>
              <a:ext uri="{BEBA8EAE-BF5A-486C-A8C5-ECC9F3942E4B}">
                <a14:imgProps xmlns:a14="http://schemas.microsoft.com/office/drawing/2010/main">
                  <a14:imgLayer r:embed="rId5">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Tree>
    <p:custDataLst>
      <p:tags r:id="rId1"/>
    </p:custDataLst>
    <p:extLst>
      <p:ext uri="{BB962C8B-B14F-4D97-AF65-F5344CB8AC3E}">
        <p14:creationId xmlns:p14="http://schemas.microsoft.com/office/powerpoint/2010/main" val="251415534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a:t>Παράδειγμα</a:t>
            </a:r>
            <a:r>
              <a:rPr lang="en-IE" b="1" dirty="0"/>
              <a:t> </a:t>
            </a:r>
            <a:r>
              <a:rPr lang="en-IE" b="1" dirty="0" smtClean="0"/>
              <a:t>1: </a:t>
            </a:r>
            <a:r>
              <a:rPr lang="el-GR" b="1" dirty="0"/>
              <a:t>Διαβάζοντας από ένα αρχείο</a:t>
            </a:r>
            <a:endParaRPr lang="el-GR" dirty="0"/>
          </a:p>
        </p:txBody>
      </p:sp>
      <p:sp>
        <p:nvSpPr>
          <p:cNvPr id="3" name="Θέση περιεχομένου 1" descr="Τμήμα προγράμματος: P = f open, παρένθεση, διπλά εισαγωγικά, C άνω κάτω τελεία, \ data, \ πελάτες.dat, κλείσιμο διπλών εισαγωγικών, κόμμα, διπλά εισαγωγικά r b,  κλείσιμο εισαγωγικών, κλείσιμο παρένθεσης. Enter, if, f p = = NULL, άγκιστρο. Enter, print f, \ n, Πρόβλημα με το αρχείο, \ n. Enter, return -1. Enter, κλείσιμο αγκίστρου. Enter, while, ! f eo f, παρένθεση P, κλείσιμο παρένθεσης, άγκιστρο. Enter, f read, παρένθεση &amp; r, κόμμα sizeof, παρένθεση struct πελάτης, κλείσιμο παρένθεσης, κόμμα 1, κόμμα P, κλείσιμο παρένθεσης. Enter, print f, \ n, % 5 d, % 20 s, % 15 s, % 10 .2 f,  κόμμα r.κωδικός, κόμμα r.epi, κόμμα r.ono, κόμμα r.χρέωση. Enter, κλείσιμο αγκίστρου. Enter, f close, παρένθεση f p, κλείσιμο παρένθεσης. Enter, return 0. Enter, κλείσιμο αγκίστρου."/>
          <p:cNvSpPr>
            <a:spLocks noGrp="1"/>
          </p:cNvSpPr>
          <p:nvPr>
            <p:ph idx="1"/>
          </p:nvPr>
        </p:nvSpPr>
        <p:spPr/>
        <p:txBody>
          <a:bodyPr>
            <a:normAutofit/>
          </a:bodyPr>
          <a:lstStyle/>
          <a:p>
            <a:pPr marL="0" lvl="0" indent="0" defTabSz="449263" fontAlgn="base" hangingPunct="0">
              <a:lnSpc>
                <a:spcPct val="93000"/>
              </a:lnSpc>
              <a:spcBef>
                <a:spcPct val="0"/>
              </a:spcBef>
              <a:spcAft>
                <a:spcPct val="0"/>
              </a:spcAft>
              <a:buClr>
                <a:srgbClr val="000000"/>
              </a:buClr>
              <a:buSzPct val="100000"/>
              <a:buNone/>
            </a:pPr>
            <a:r>
              <a:rPr lang="el-GR" sz="2400" dirty="0" smtClean="0">
                <a:solidFill>
                  <a:srgbClr val="C00000"/>
                </a:solidFill>
                <a:ea typeface="Arial Unicode MS" panose="020B0604020202020204" pitchFamily="34" charset="-128"/>
                <a:cs typeface="Arial Unicode MS" panose="020B0604020202020204" pitchFamily="34" charset="-128"/>
              </a:rPr>
              <a:t>    </a:t>
            </a:r>
            <a:r>
              <a:rPr lang="en-US" sz="2400" b="1" dirty="0" smtClean="0">
                <a:solidFill>
                  <a:srgbClr val="C00000"/>
                </a:solidFill>
                <a:ea typeface="Arial Unicode MS" panose="020B0604020202020204" pitchFamily="34" charset="-128"/>
                <a:cs typeface="Arial Unicode MS" panose="020B0604020202020204" pitchFamily="34" charset="-128"/>
              </a:rPr>
              <a:t>P</a:t>
            </a:r>
            <a:r>
              <a:rPr lang="en-IE" sz="2400" b="1" dirty="0" smtClean="0">
                <a:solidFill>
                  <a:srgbClr val="C00000"/>
                </a:solidFill>
                <a:ea typeface="Arial Unicode MS" panose="020B0604020202020204" pitchFamily="34" charset="-128"/>
                <a:cs typeface="Arial Unicode MS" panose="020B0604020202020204" pitchFamily="34" charset="-128"/>
              </a:rPr>
              <a:t> </a:t>
            </a:r>
            <a:r>
              <a:rPr lang="en-IE" sz="2400" b="1" dirty="0">
                <a:solidFill>
                  <a:srgbClr val="C00000"/>
                </a:solidFill>
                <a:ea typeface="Arial Unicode MS" panose="020B0604020202020204" pitchFamily="34" charset="-128"/>
                <a:cs typeface="Arial Unicode MS" panose="020B0604020202020204" pitchFamily="34" charset="-128"/>
              </a:rPr>
              <a:t>= </a:t>
            </a:r>
            <a:r>
              <a:rPr lang="en-IE" sz="2400" b="1" dirty="0" err="1">
                <a:solidFill>
                  <a:srgbClr val="C00000"/>
                </a:solidFill>
                <a:ea typeface="Arial Unicode MS" panose="020B0604020202020204" pitchFamily="34" charset="-128"/>
                <a:cs typeface="Arial Unicode MS" panose="020B0604020202020204" pitchFamily="34" charset="-128"/>
              </a:rPr>
              <a:t>fopen</a:t>
            </a:r>
            <a:r>
              <a:rPr lang="en-IE" sz="2400" b="1" dirty="0">
                <a:solidFill>
                  <a:srgbClr val="C00000"/>
                </a:solidFill>
                <a:ea typeface="Arial Unicode MS" panose="020B0604020202020204" pitchFamily="34" charset="-128"/>
                <a:cs typeface="Arial Unicode MS" panose="020B0604020202020204" pitchFamily="34" charset="-128"/>
              </a:rPr>
              <a:t>("C:</a:t>
            </a:r>
            <a:r>
              <a:rPr lang="el-GR" sz="2400" b="1" dirty="0">
                <a:solidFill>
                  <a:srgbClr val="C00000"/>
                </a:solidFill>
                <a:ea typeface="Arial Unicode MS" panose="020B0604020202020204" pitchFamily="34" charset="-128"/>
                <a:cs typeface="Arial Unicode MS" panose="020B0604020202020204" pitchFamily="34" charset="-128"/>
              </a:rPr>
              <a:t>\</a:t>
            </a:r>
            <a:r>
              <a:rPr lang="en-US" sz="2400" b="1" dirty="0">
                <a:solidFill>
                  <a:srgbClr val="C00000"/>
                </a:solidFill>
                <a:ea typeface="Arial Unicode MS" panose="020B0604020202020204" pitchFamily="34" charset="-128"/>
                <a:cs typeface="Arial Unicode MS" panose="020B0604020202020204" pitchFamily="34" charset="-128"/>
              </a:rPr>
              <a:t>data\pelates.dat</a:t>
            </a:r>
            <a:r>
              <a:rPr lang="en-IE" sz="2400" b="1" dirty="0" smtClean="0">
                <a:solidFill>
                  <a:srgbClr val="C00000"/>
                </a:solidFill>
                <a:ea typeface="Arial Unicode MS" panose="020B0604020202020204" pitchFamily="34" charset="-128"/>
                <a:cs typeface="Arial Unicode MS" panose="020B0604020202020204" pitchFamily="34" charset="-128"/>
              </a:rPr>
              <a:t>",</a:t>
            </a:r>
            <a:r>
              <a:rPr lang="el-GR" sz="2400" b="1" dirty="0" smtClean="0">
                <a:solidFill>
                  <a:srgbClr val="C00000"/>
                </a:solidFill>
                <a:ea typeface="Arial Unicode MS" panose="020B0604020202020204" pitchFamily="34" charset="-128"/>
                <a:cs typeface="Arial Unicode MS" panose="020B0604020202020204" pitchFamily="34" charset="-128"/>
              </a:rPr>
              <a:t> </a:t>
            </a:r>
            <a:r>
              <a:rPr lang="en-IE" sz="2400" b="1" dirty="0" smtClean="0">
                <a:solidFill>
                  <a:srgbClr val="C00000"/>
                </a:solidFill>
                <a:ea typeface="Arial Unicode MS" panose="020B0604020202020204" pitchFamily="34" charset="-128"/>
                <a:cs typeface="Arial Unicode MS" panose="020B0604020202020204" pitchFamily="34" charset="-128"/>
              </a:rPr>
              <a:t>"</a:t>
            </a:r>
            <a:r>
              <a:rPr lang="en-IE" sz="2400" b="1" dirty="0" err="1">
                <a:solidFill>
                  <a:srgbClr val="C00000"/>
                </a:solidFill>
                <a:ea typeface="Arial Unicode MS" panose="020B0604020202020204" pitchFamily="34" charset="-128"/>
                <a:cs typeface="Arial Unicode MS" panose="020B0604020202020204" pitchFamily="34" charset="-128"/>
              </a:rPr>
              <a:t>rb</a:t>
            </a:r>
            <a:r>
              <a:rPr lang="en-IE" sz="2400" b="1" dirty="0">
                <a:solidFill>
                  <a:srgbClr val="C00000"/>
                </a:solidFill>
                <a:ea typeface="Arial Unicode MS" panose="020B0604020202020204" pitchFamily="34" charset="-128"/>
                <a:cs typeface="Arial Unicode MS" panose="020B0604020202020204" pitchFamily="34" charset="-128"/>
              </a:rPr>
              <a:t>")</a:t>
            </a:r>
            <a:r>
              <a:rPr lang="en-IE" sz="2400" dirty="0">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IE" sz="2400" dirty="0">
                <a:solidFill>
                  <a:srgbClr val="000000"/>
                </a:solidFill>
                <a:ea typeface="Arial Unicode MS" panose="020B0604020202020204" pitchFamily="34" charset="-128"/>
                <a:cs typeface="Arial Unicode MS" panose="020B0604020202020204" pitchFamily="34" charset="-128"/>
              </a:rPr>
              <a:t>    if </a:t>
            </a:r>
            <a:r>
              <a:rPr lang="en-IE" sz="2400" dirty="0" smtClean="0">
                <a:ea typeface="Arial Unicode MS" panose="020B0604020202020204" pitchFamily="34" charset="-128"/>
                <a:cs typeface="Arial Unicode MS" panose="020B0604020202020204" pitchFamily="34" charset="-128"/>
              </a:rPr>
              <a:t>(</a:t>
            </a:r>
            <a:r>
              <a:rPr lang="en-IE" sz="2400" b="1" dirty="0" err="1" smtClean="0">
                <a:solidFill>
                  <a:srgbClr val="C00000"/>
                </a:solidFill>
                <a:ea typeface="Arial Unicode MS" panose="020B0604020202020204" pitchFamily="34" charset="-128"/>
                <a:cs typeface="Arial Unicode MS" panose="020B0604020202020204" pitchFamily="34" charset="-128"/>
              </a:rPr>
              <a:t>fp</a:t>
            </a:r>
            <a:r>
              <a:rPr lang="en-IE" sz="2400" b="1" dirty="0" smtClean="0">
                <a:solidFill>
                  <a:srgbClr val="C00000"/>
                </a:solidFill>
                <a:ea typeface="Arial Unicode MS" panose="020B0604020202020204" pitchFamily="34" charset="-128"/>
                <a:cs typeface="Arial Unicode MS" panose="020B0604020202020204" pitchFamily="34" charset="-128"/>
              </a:rPr>
              <a:t> </a:t>
            </a:r>
            <a:r>
              <a:rPr lang="en-IE" sz="2400" b="1" dirty="0">
                <a:solidFill>
                  <a:srgbClr val="C00000"/>
                </a:solidFill>
                <a:ea typeface="Arial Unicode MS" panose="020B0604020202020204" pitchFamily="34" charset="-128"/>
                <a:cs typeface="Arial Unicode MS" panose="020B0604020202020204" pitchFamily="34" charset="-128"/>
              </a:rPr>
              <a:t>== NULL</a:t>
            </a:r>
            <a:r>
              <a:rPr lang="en-IE" sz="2400" dirty="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IE" sz="2400" dirty="0">
                <a:solidFill>
                  <a:srgbClr val="000000"/>
                </a:solidFill>
                <a:ea typeface="Arial Unicode MS" panose="020B0604020202020204" pitchFamily="34" charset="-128"/>
                <a:cs typeface="Arial Unicode MS" panose="020B0604020202020204" pitchFamily="34" charset="-128"/>
              </a:rPr>
              <a:t>        </a:t>
            </a:r>
            <a:r>
              <a:rPr lang="en-IE" sz="2400" dirty="0" err="1">
                <a:solidFill>
                  <a:srgbClr val="000000"/>
                </a:solidFill>
                <a:ea typeface="Arial Unicode MS" panose="020B0604020202020204" pitchFamily="34" charset="-128"/>
                <a:cs typeface="Arial Unicode MS" panose="020B0604020202020204" pitchFamily="34" charset="-128"/>
              </a:rPr>
              <a:t>printf</a:t>
            </a:r>
            <a:r>
              <a:rPr lang="en-IE" sz="2400" dirty="0">
                <a:solidFill>
                  <a:srgbClr val="000000"/>
                </a:solidFill>
                <a:ea typeface="Arial Unicode MS" panose="020B0604020202020204" pitchFamily="34" charset="-128"/>
                <a:cs typeface="Arial Unicode MS" panose="020B0604020202020204" pitchFamily="34" charset="-128"/>
              </a:rPr>
              <a:t>("\</a:t>
            </a:r>
            <a:r>
              <a:rPr lang="en-IE" sz="2400" dirty="0" smtClean="0">
                <a:solidFill>
                  <a:srgbClr val="000000"/>
                </a:solidFill>
                <a:ea typeface="Arial Unicode MS" panose="020B0604020202020204" pitchFamily="34" charset="-128"/>
                <a:cs typeface="Arial Unicode MS" panose="020B0604020202020204" pitchFamily="34" charset="-128"/>
              </a:rPr>
              <a:t>n\n</a:t>
            </a:r>
            <a:r>
              <a:rPr lang="el-GR" sz="2400" dirty="0" smtClean="0">
                <a:solidFill>
                  <a:srgbClr val="000000"/>
                </a:solidFill>
                <a:ea typeface="Arial Unicode MS" panose="020B0604020202020204" pitchFamily="34" charset="-128"/>
                <a:cs typeface="Arial Unicode MS" panose="020B0604020202020204" pitchFamily="34" charset="-128"/>
              </a:rPr>
              <a:t> Πρόβλημα </a:t>
            </a:r>
            <a:r>
              <a:rPr lang="el-GR" sz="2400" dirty="0">
                <a:solidFill>
                  <a:srgbClr val="000000"/>
                </a:solidFill>
                <a:ea typeface="Arial Unicode MS" panose="020B0604020202020204" pitchFamily="34" charset="-128"/>
                <a:cs typeface="Arial Unicode MS" panose="020B0604020202020204" pitchFamily="34" charset="-128"/>
              </a:rPr>
              <a:t>με το αρχείο</a:t>
            </a:r>
            <a:r>
              <a:rPr lang="en-IE" sz="2400" dirty="0" smtClean="0">
                <a:solidFill>
                  <a:srgbClr val="000000"/>
                </a:solidFill>
                <a:ea typeface="Arial Unicode MS" panose="020B0604020202020204" pitchFamily="34" charset="-128"/>
                <a:cs typeface="Arial Unicode MS" panose="020B0604020202020204" pitchFamily="34" charset="-128"/>
              </a:rPr>
              <a:t>!</a:t>
            </a:r>
            <a:r>
              <a:rPr lang="el-GR" sz="2400" dirty="0" smtClean="0">
                <a:solidFill>
                  <a:srgbClr val="000000"/>
                </a:solidFill>
                <a:ea typeface="Arial Unicode MS" panose="020B0604020202020204" pitchFamily="34" charset="-128"/>
                <a:cs typeface="Arial Unicode MS" panose="020B0604020202020204" pitchFamily="34" charset="-128"/>
              </a:rPr>
              <a:t> </a:t>
            </a:r>
            <a:r>
              <a:rPr lang="en-IE" sz="2400" dirty="0" smtClean="0">
                <a:solidFill>
                  <a:srgbClr val="000000"/>
                </a:solidFill>
                <a:ea typeface="Arial Unicode MS" panose="020B0604020202020204" pitchFamily="34" charset="-128"/>
                <a:cs typeface="Arial Unicode MS" panose="020B0604020202020204" pitchFamily="34" charset="-128"/>
              </a:rPr>
              <a:t>\</a:t>
            </a:r>
            <a:r>
              <a:rPr lang="en-IE" sz="2400" dirty="0">
                <a:solidFill>
                  <a:srgbClr val="000000"/>
                </a:solidFill>
                <a:ea typeface="Arial Unicode MS" panose="020B0604020202020204" pitchFamily="34" charset="-128"/>
                <a:cs typeface="Arial Unicode MS" panose="020B0604020202020204" pitchFamily="34" charset="-128"/>
              </a:rPr>
              <a:t>n\n");</a:t>
            </a:r>
          </a:p>
          <a:p>
            <a:pPr marL="0" lvl="0" indent="0" defTabSz="449263" fontAlgn="base" hangingPunct="0">
              <a:lnSpc>
                <a:spcPct val="93000"/>
              </a:lnSpc>
              <a:spcBef>
                <a:spcPct val="0"/>
              </a:spcBef>
              <a:spcAft>
                <a:spcPct val="0"/>
              </a:spcAft>
              <a:buClr>
                <a:srgbClr val="000000"/>
              </a:buClr>
              <a:buSzPct val="100000"/>
              <a:buNone/>
            </a:pPr>
            <a:r>
              <a:rPr lang="en-IE" sz="2400" dirty="0">
                <a:solidFill>
                  <a:srgbClr val="000000"/>
                </a:solidFill>
                <a:ea typeface="Arial Unicode MS" panose="020B0604020202020204" pitchFamily="34" charset="-128"/>
                <a:cs typeface="Arial Unicode MS" panose="020B0604020202020204" pitchFamily="34" charset="-128"/>
              </a:rPr>
              <a:t>        return -1;</a:t>
            </a:r>
          </a:p>
          <a:p>
            <a:pPr marL="0" lvl="0" indent="0" defTabSz="449263" fontAlgn="base" hangingPunct="0">
              <a:lnSpc>
                <a:spcPct val="93000"/>
              </a:lnSpc>
              <a:spcBef>
                <a:spcPct val="0"/>
              </a:spcBef>
              <a:spcAft>
                <a:spcPct val="0"/>
              </a:spcAft>
              <a:buClr>
                <a:srgbClr val="000000"/>
              </a:buClr>
              <a:buSzPct val="100000"/>
              <a:buNone/>
            </a:pPr>
            <a:r>
              <a:rPr lang="en-IE" sz="2400" dirty="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IE" sz="2400" dirty="0">
                <a:solidFill>
                  <a:srgbClr val="000000"/>
                </a:solidFill>
                <a:ea typeface="Arial Unicode MS" panose="020B0604020202020204" pitchFamily="34" charset="-128"/>
                <a:cs typeface="Arial Unicode MS" panose="020B0604020202020204" pitchFamily="34" charset="-128"/>
              </a:rPr>
              <a:t>    while </a:t>
            </a:r>
            <a:r>
              <a:rPr lang="en-IE" sz="2400" dirty="0">
                <a:ea typeface="Arial Unicode MS" panose="020B0604020202020204" pitchFamily="34" charset="-128"/>
                <a:cs typeface="Arial Unicode MS" panose="020B0604020202020204" pitchFamily="34" charset="-128"/>
              </a:rPr>
              <a:t>(</a:t>
            </a:r>
            <a:r>
              <a:rPr lang="en-IE" sz="2400" b="1" dirty="0">
                <a:solidFill>
                  <a:srgbClr val="C00000"/>
                </a:solidFill>
                <a:ea typeface="Arial Unicode MS" panose="020B0604020202020204" pitchFamily="34" charset="-128"/>
                <a:cs typeface="Arial Unicode MS" panose="020B0604020202020204" pitchFamily="34" charset="-128"/>
              </a:rPr>
              <a:t>! </a:t>
            </a:r>
            <a:r>
              <a:rPr lang="en-IE" sz="2400" b="1" dirty="0" err="1">
                <a:solidFill>
                  <a:srgbClr val="C00000"/>
                </a:solidFill>
                <a:ea typeface="Arial Unicode MS" panose="020B0604020202020204" pitchFamily="34" charset="-128"/>
                <a:cs typeface="Arial Unicode MS" panose="020B0604020202020204" pitchFamily="34" charset="-128"/>
              </a:rPr>
              <a:t>feof</a:t>
            </a:r>
            <a:r>
              <a:rPr lang="en-IE" sz="2400" b="1" dirty="0">
                <a:solidFill>
                  <a:srgbClr val="C00000"/>
                </a:solidFill>
                <a:ea typeface="Arial Unicode MS" panose="020B0604020202020204" pitchFamily="34" charset="-128"/>
                <a:cs typeface="Arial Unicode MS" panose="020B0604020202020204" pitchFamily="34" charset="-128"/>
              </a:rPr>
              <a:t>(P)</a:t>
            </a:r>
            <a:r>
              <a:rPr lang="en-IE" sz="2400" dirty="0">
                <a:ea typeface="Arial Unicode MS" panose="020B0604020202020204" pitchFamily="34" charset="-128"/>
                <a:cs typeface="Arial Unicode MS" panose="020B0604020202020204" pitchFamily="34" charset="-128"/>
              </a:rPr>
              <a:t>)</a:t>
            </a:r>
            <a:r>
              <a:rPr lang="en-IE" sz="2400" dirty="0">
                <a:solidFill>
                  <a:srgbClr val="C00000"/>
                </a:solidFill>
                <a:ea typeface="Arial Unicode MS" panose="020B0604020202020204" pitchFamily="34" charset="-128"/>
                <a:cs typeface="Arial Unicode MS" panose="020B0604020202020204" pitchFamily="34" charset="-128"/>
              </a:rPr>
              <a:t> </a:t>
            </a:r>
            <a:r>
              <a:rPr lang="en-IE" sz="2400" dirty="0">
                <a:solidFill>
                  <a:srgbClr val="000000"/>
                </a:solidFill>
                <a:ea typeface="Arial Unicode MS" panose="020B0604020202020204" pitchFamily="34" charset="-128"/>
                <a:cs typeface="Arial Unicode MS" panose="020B0604020202020204" pitchFamily="34" charset="-128"/>
              </a:rPr>
              <a:t>{</a:t>
            </a:r>
          </a:p>
          <a:p>
            <a:pPr marL="0" lvl="1" indent="0" defTabSz="449263" fontAlgn="base" hangingPunct="0">
              <a:lnSpc>
                <a:spcPct val="93000"/>
              </a:lnSpc>
              <a:spcBef>
                <a:spcPct val="0"/>
              </a:spcBef>
              <a:spcAft>
                <a:spcPct val="0"/>
              </a:spcAft>
              <a:buClr>
                <a:srgbClr val="000000"/>
              </a:buClr>
              <a:buSzPct val="100000"/>
              <a:buNone/>
            </a:pPr>
            <a:r>
              <a:rPr lang="en-IE" sz="2400" b="1" dirty="0">
                <a:solidFill>
                  <a:srgbClr val="000099"/>
                </a:solidFill>
                <a:ea typeface="Arial Unicode MS" panose="020B0604020202020204" pitchFamily="34" charset="-128"/>
                <a:cs typeface="Arial Unicode MS" panose="020B0604020202020204" pitchFamily="34" charset="-128"/>
              </a:rPr>
              <a:t>        </a:t>
            </a:r>
            <a:r>
              <a:rPr lang="en-IE" sz="2400" b="1" dirty="0" err="1">
                <a:solidFill>
                  <a:srgbClr val="000099"/>
                </a:solidFill>
                <a:ea typeface="Arial Unicode MS" panose="020B0604020202020204" pitchFamily="34" charset="-128"/>
                <a:cs typeface="Arial Unicode MS" panose="020B0604020202020204" pitchFamily="34" charset="-128"/>
              </a:rPr>
              <a:t>fread</a:t>
            </a:r>
            <a:r>
              <a:rPr lang="en-IE" sz="2400" b="1" dirty="0">
                <a:solidFill>
                  <a:srgbClr val="000099"/>
                </a:solidFill>
                <a:ea typeface="Arial Unicode MS" panose="020B0604020202020204" pitchFamily="34" charset="-128"/>
                <a:cs typeface="Arial Unicode MS" panose="020B0604020202020204" pitchFamily="34" charset="-128"/>
              </a:rPr>
              <a:t>(&amp;r, </a:t>
            </a:r>
            <a:r>
              <a:rPr lang="en-IE" sz="2400" b="1" dirty="0" err="1">
                <a:solidFill>
                  <a:srgbClr val="000099"/>
                </a:solidFill>
                <a:ea typeface="Arial Unicode MS" panose="020B0604020202020204" pitchFamily="34" charset="-128"/>
                <a:cs typeface="Arial Unicode MS" panose="020B0604020202020204" pitchFamily="34" charset="-128"/>
              </a:rPr>
              <a:t>sizeof</a:t>
            </a:r>
            <a:r>
              <a:rPr lang="en-IE" sz="2400" b="1" dirty="0">
                <a:solidFill>
                  <a:srgbClr val="000099"/>
                </a:solidFill>
                <a:ea typeface="Arial Unicode MS" panose="020B0604020202020204" pitchFamily="34" charset="-128"/>
                <a:cs typeface="Arial Unicode MS" panose="020B0604020202020204" pitchFamily="34" charset="-128"/>
              </a:rPr>
              <a:t>(</a:t>
            </a:r>
            <a:r>
              <a:rPr lang="en-IE" sz="2400" b="1" dirty="0" err="1">
                <a:solidFill>
                  <a:srgbClr val="000099"/>
                </a:solidFill>
                <a:ea typeface="Arial Unicode MS" panose="020B0604020202020204" pitchFamily="34" charset="-128"/>
                <a:cs typeface="Arial Unicode MS" panose="020B0604020202020204" pitchFamily="34" charset="-128"/>
              </a:rPr>
              <a:t>struct</a:t>
            </a:r>
            <a:r>
              <a:rPr lang="en-IE" sz="2400" b="1" dirty="0">
                <a:solidFill>
                  <a:srgbClr val="000099"/>
                </a:solidFill>
                <a:ea typeface="Arial Unicode MS" panose="020B0604020202020204" pitchFamily="34" charset="-128"/>
                <a:cs typeface="Arial Unicode MS" panose="020B0604020202020204" pitchFamily="34" charset="-128"/>
              </a:rPr>
              <a:t> </a:t>
            </a:r>
            <a:r>
              <a:rPr lang="en-IE" sz="2400" b="1" dirty="0" err="1">
                <a:solidFill>
                  <a:srgbClr val="000099"/>
                </a:solidFill>
                <a:ea typeface="Arial Unicode MS" panose="020B0604020202020204" pitchFamily="34" charset="-128"/>
                <a:cs typeface="Arial Unicode MS" panose="020B0604020202020204" pitchFamily="34" charset="-128"/>
              </a:rPr>
              <a:t>Pelatis</a:t>
            </a:r>
            <a:r>
              <a:rPr lang="en-IE" sz="2400" b="1" dirty="0">
                <a:solidFill>
                  <a:srgbClr val="000099"/>
                </a:solidFill>
                <a:ea typeface="Arial Unicode MS" panose="020B0604020202020204" pitchFamily="34" charset="-128"/>
                <a:cs typeface="Arial Unicode MS" panose="020B0604020202020204" pitchFamily="34" charset="-128"/>
              </a:rPr>
              <a:t>), 1, P);</a:t>
            </a:r>
          </a:p>
          <a:p>
            <a:pPr marL="0" lvl="0" indent="0" defTabSz="449263" fontAlgn="base" hangingPunct="0">
              <a:lnSpc>
                <a:spcPct val="93000"/>
              </a:lnSpc>
              <a:spcBef>
                <a:spcPct val="0"/>
              </a:spcBef>
              <a:spcAft>
                <a:spcPct val="0"/>
              </a:spcAft>
              <a:buClr>
                <a:srgbClr val="000000"/>
              </a:buClr>
              <a:buSzPct val="100000"/>
              <a:buNone/>
            </a:pPr>
            <a:r>
              <a:rPr lang="en-IE" sz="2400" dirty="0">
                <a:solidFill>
                  <a:srgbClr val="000000"/>
                </a:solidFill>
                <a:ea typeface="Arial Unicode MS" panose="020B0604020202020204" pitchFamily="34" charset="-128"/>
                <a:cs typeface="Arial Unicode MS" panose="020B0604020202020204" pitchFamily="34" charset="-128"/>
              </a:rPr>
              <a:t>        </a:t>
            </a:r>
            <a:r>
              <a:rPr lang="en-IE" sz="2400" dirty="0" err="1">
                <a:solidFill>
                  <a:srgbClr val="000000"/>
                </a:solidFill>
                <a:ea typeface="Arial Unicode MS" panose="020B0604020202020204" pitchFamily="34" charset="-128"/>
                <a:cs typeface="Arial Unicode MS" panose="020B0604020202020204" pitchFamily="34" charset="-128"/>
              </a:rPr>
              <a:t>printf</a:t>
            </a:r>
            <a:r>
              <a:rPr lang="en-IE" sz="2400" dirty="0">
                <a:solidFill>
                  <a:srgbClr val="000000"/>
                </a:solidFill>
                <a:ea typeface="Arial Unicode MS" panose="020B0604020202020204" pitchFamily="34" charset="-128"/>
                <a:cs typeface="Arial Unicode MS" panose="020B0604020202020204" pitchFamily="34" charset="-128"/>
              </a:rPr>
              <a:t>(“\</a:t>
            </a:r>
            <a:r>
              <a:rPr lang="en-IE" sz="2400" dirty="0" smtClean="0">
                <a:solidFill>
                  <a:srgbClr val="000000"/>
                </a:solidFill>
                <a:ea typeface="Arial Unicode MS" panose="020B0604020202020204" pitchFamily="34" charset="-128"/>
                <a:cs typeface="Arial Unicode MS" panose="020B0604020202020204" pitchFamily="34" charset="-128"/>
              </a:rPr>
              <a:t>n</a:t>
            </a:r>
            <a:r>
              <a:rPr lang="el-GR" sz="2400" dirty="0" smtClean="0">
                <a:solidFill>
                  <a:srgbClr val="000000"/>
                </a:solidFill>
                <a:ea typeface="Arial Unicode MS" panose="020B0604020202020204" pitchFamily="34" charset="-128"/>
                <a:cs typeface="Arial Unicode MS" panose="020B0604020202020204" pitchFamily="34" charset="-128"/>
              </a:rPr>
              <a:t> </a:t>
            </a:r>
            <a:r>
              <a:rPr lang="en-IE" sz="2400" dirty="0" smtClean="0">
                <a:solidFill>
                  <a:srgbClr val="000000"/>
                </a:solidFill>
                <a:ea typeface="Arial Unicode MS" panose="020B0604020202020204" pitchFamily="34" charset="-128"/>
                <a:cs typeface="Arial Unicode MS" panose="020B0604020202020204" pitchFamily="34" charset="-128"/>
              </a:rPr>
              <a:t> </a:t>
            </a:r>
            <a:r>
              <a:rPr lang="en-IE" sz="2400" dirty="0">
                <a:solidFill>
                  <a:srgbClr val="000000"/>
                </a:solidFill>
                <a:ea typeface="Arial Unicode MS" panose="020B0604020202020204" pitchFamily="34" charset="-128"/>
                <a:cs typeface="Arial Unicode MS" panose="020B0604020202020204" pitchFamily="34" charset="-128"/>
              </a:rPr>
              <a:t>%5d %20s %15s %10.2f</a:t>
            </a:r>
            <a:r>
              <a:rPr lang="en-IE" sz="2400" dirty="0" smtClean="0">
                <a:solidFill>
                  <a:srgbClr val="000000"/>
                </a:solidFill>
                <a:ea typeface="Arial Unicode MS" panose="020B0604020202020204" pitchFamily="34" charset="-128"/>
                <a:cs typeface="Arial Unicode MS" panose="020B0604020202020204" pitchFamily="34" charset="-128"/>
              </a:rPr>
              <a:t>",</a:t>
            </a:r>
            <a:r>
              <a:rPr lang="el-GR" sz="2400" dirty="0" smtClean="0">
                <a:solidFill>
                  <a:srgbClr val="000000"/>
                </a:solidFill>
                <a:ea typeface="Arial Unicode MS" panose="020B0604020202020204" pitchFamily="34" charset="-128"/>
                <a:cs typeface="Arial Unicode MS" panose="020B0604020202020204" pitchFamily="34" charset="-128"/>
              </a:rPr>
              <a:t> </a:t>
            </a:r>
            <a:r>
              <a:rPr lang="en-IE" sz="2400" dirty="0" smtClean="0">
                <a:solidFill>
                  <a:srgbClr val="000000"/>
                </a:solidFill>
                <a:ea typeface="Arial Unicode MS" panose="020B0604020202020204" pitchFamily="34" charset="-128"/>
                <a:cs typeface="Arial Unicode MS" panose="020B0604020202020204" pitchFamily="34" charset="-128"/>
              </a:rPr>
              <a:t> </a:t>
            </a:r>
            <a:r>
              <a:rPr lang="en-IE" sz="2400" dirty="0" err="1">
                <a:solidFill>
                  <a:srgbClr val="000000"/>
                </a:solidFill>
                <a:ea typeface="Arial Unicode MS" panose="020B0604020202020204" pitchFamily="34" charset="-128"/>
                <a:cs typeface="Arial Unicode MS" panose="020B0604020202020204" pitchFamily="34" charset="-128"/>
              </a:rPr>
              <a:t>r.kodikos</a:t>
            </a:r>
            <a:r>
              <a:rPr lang="en-IE" sz="2400" dirty="0">
                <a:solidFill>
                  <a:srgbClr val="000000"/>
                </a:solidFill>
                <a:ea typeface="Arial Unicode MS" panose="020B0604020202020204" pitchFamily="34" charset="-128"/>
                <a:cs typeface="Arial Unicode MS" panose="020B0604020202020204" pitchFamily="34" charset="-128"/>
              </a:rPr>
              <a:t>, </a:t>
            </a:r>
            <a:r>
              <a:rPr lang="en-IE" sz="2400" dirty="0" err="1">
                <a:solidFill>
                  <a:srgbClr val="000000"/>
                </a:solidFill>
                <a:ea typeface="Arial Unicode MS" panose="020B0604020202020204" pitchFamily="34" charset="-128"/>
                <a:cs typeface="Arial Unicode MS" panose="020B0604020202020204" pitchFamily="34" charset="-128"/>
              </a:rPr>
              <a:t>r.epi</a:t>
            </a:r>
            <a:r>
              <a:rPr lang="en-IE" sz="2400" dirty="0">
                <a:solidFill>
                  <a:srgbClr val="000000"/>
                </a:solidFill>
                <a:ea typeface="Arial Unicode MS" panose="020B0604020202020204" pitchFamily="34" charset="-128"/>
                <a:cs typeface="Arial Unicode MS" panose="020B0604020202020204" pitchFamily="34" charset="-128"/>
              </a:rPr>
              <a:t>, </a:t>
            </a:r>
            <a:r>
              <a:rPr lang="en-IE" sz="2400" dirty="0" err="1">
                <a:solidFill>
                  <a:srgbClr val="000000"/>
                </a:solidFill>
                <a:ea typeface="Arial Unicode MS" panose="020B0604020202020204" pitchFamily="34" charset="-128"/>
                <a:cs typeface="Arial Unicode MS" panose="020B0604020202020204" pitchFamily="34" charset="-128"/>
              </a:rPr>
              <a:t>r.ono</a:t>
            </a:r>
            <a:r>
              <a:rPr lang="en-IE" sz="2400" dirty="0">
                <a:solidFill>
                  <a:srgbClr val="000000"/>
                </a:solidFill>
                <a:ea typeface="Arial Unicode MS" panose="020B0604020202020204" pitchFamily="34" charset="-128"/>
                <a:cs typeface="Arial Unicode MS" panose="020B0604020202020204" pitchFamily="34" charset="-128"/>
              </a:rPr>
              <a:t>, </a:t>
            </a:r>
            <a:r>
              <a:rPr lang="el-GR" sz="2400" dirty="0" smtClean="0">
                <a:solidFill>
                  <a:srgbClr val="000000"/>
                </a:solidFill>
                <a:ea typeface="Arial Unicode MS" panose="020B0604020202020204" pitchFamily="34" charset="-128"/>
                <a:cs typeface="Arial Unicode MS" panose="020B0604020202020204" pitchFamily="34" charset="-128"/>
              </a:rPr>
              <a:t>	 </a:t>
            </a:r>
            <a:r>
              <a:rPr lang="en-IE" sz="2400" dirty="0" err="1" smtClean="0">
                <a:solidFill>
                  <a:srgbClr val="000000"/>
                </a:solidFill>
                <a:ea typeface="Arial Unicode MS" panose="020B0604020202020204" pitchFamily="34" charset="-128"/>
                <a:cs typeface="Arial Unicode MS" panose="020B0604020202020204" pitchFamily="34" charset="-128"/>
              </a:rPr>
              <a:t>r.xreosi</a:t>
            </a:r>
            <a:r>
              <a:rPr lang="en-IE" sz="2400" dirty="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IE" sz="2400" dirty="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IE" sz="2400" dirty="0">
                <a:solidFill>
                  <a:srgbClr val="000000"/>
                </a:solidFill>
                <a:ea typeface="Arial Unicode MS" panose="020B0604020202020204" pitchFamily="34" charset="-128"/>
                <a:cs typeface="Arial Unicode MS" panose="020B0604020202020204" pitchFamily="34" charset="-128"/>
              </a:rPr>
              <a:t>    </a:t>
            </a:r>
            <a:r>
              <a:rPr lang="en-IE" sz="2400" b="1" dirty="0" err="1">
                <a:solidFill>
                  <a:srgbClr val="C00000"/>
                </a:solidFill>
                <a:ea typeface="Arial Unicode MS" panose="020B0604020202020204" pitchFamily="34" charset="-128"/>
                <a:cs typeface="Arial Unicode MS" panose="020B0604020202020204" pitchFamily="34" charset="-128"/>
              </a:rPr>
              <a:t>fclose</a:t>
            </a:r>
            <a:r>
              <a:rPr lang="en-IE" sz="2400" b="1" dirty="0">
                <a:solidFill>
                  <a:srgbClr val="C00000"/>
                </a:solidFill>
                <a:ea typeface="Arial Unicode MS" panose="020B0604020202020204" pitchFamily="34" charset="-128"/>
                <a:cs typeface="Arial Unicode MS" panose="020B0604020202020204" pitchFamily="34" charset="-128"/>
              </a:rPr>
              <a:t>(</a:t>
            </a:r>
            <a:r>
              <a:rPr lang="en-IE" sz="2400" b="1" dirty="0" err="1">
                <a:solidFill>
                  <a:srgbClr val="C00000"/>
                </a:solidFill>
                <a:ea typeface="Arial Unicode MS" panose="020B0604020202020204" pitchFamily="34" charset="-128"/>
                <a:cs typeface="Arial Unicode MS" panose="020B0604020202020204" pitchFamily="34" charset="-128"/>
              </a:rPr>
              <a:t>fp</a:t>
            </a:r>
            <a:r>
              <a:rPr lang="en-IE" sz="2400" b="1" dirty="0">
                <a:solidFill>
                  <a:srgbClr val="C00000"/>
                </a:solidFill>
                <a:ea typeface="Arial Unicode MS" panose="020B0604020202020204" pitchFamily="34" charset="-128"/>
                <a:cs typeface="Arial Unicode MS" panose="020B0604020202020204" pitchFamily="34" charset="-128"/>
              </a:rPr>
              <a:t>)</a:t>
            </a:r>
            <a:r>
              <a:rPr lang="en-IE" sz="2400" dirty="0">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IE" sz="2400" dirty="0">
                <a:solidFill>
                  <a:srgbClr val="000000"/>
                </a:solidFill>
                <a:ea typeface="Arial Unicode MS" panose="020B0604020202020204" pitchFamily="34" charset="-128"/>
                <a:cs typeface="Arial Unicode MS" panose="020B0604020202020204" pitchFamily="34" charset="-128"/>
              </a:rPr>
              <a:t>    return 0;</a:t>
            </a:r>
          </a:p>
          <a:p>
            <a:pPr marL="0" lvl="0" indent="0" defTabSz="449263" fontAlgn="base" hangingPunct="0">
              <a:lnSpc>
                <a:spcPct val="93000"/>
              </a:lnSpc>
              <a:spcBef>
                <a:spcPct val="0"/>
              </a:spcBef>
              <a:spcAft>
                <a:spcPct val="0"/>
              </a:spcAft>
              <a:buClr>
                <a:srgbClr val="000000"/>
              </a:buClr>
              <a:buSzPct val="100000"/>
              <a:buNone/>
            </a:pPr>
            <a:r>
              <a:rPr lang="en-IE" sz="2400" dirty="0">
                <a:solidFill>
                  <a:srgbClr val="000000"/>
                </a:solidFill>
                <a:ea typeface="Arial Unicode MS" panose="020B0604020202020204" pitchFamily="34" charset="-128"/>
                <a:cs typeface="Arial Unicode MS" panose="020B0604020202020204" pitchFamily="34" charset="-128"/>
              </a:rPr>
              <a:t>}</a:t>
            </a:r>
            <a:endParaRPr lang="el-GR" sz="2400" dirty="0"/>
          </a:p>
        </p:txBody>
      </p:sp>
      <p:sp>
        <p:nvSpPr>
          <p:cNvPr id="4" name="Θέση υποσέλιδου 1" descr="."/>
          <p:cNvSpPr>
            <a:spLocks noGrp="1"/>
          </p:cNvSpPr>
          <p:nvPr>
            <p:ph type="ftr" sz="quarter" idx="11"/>
          </p:nvPr>
        </p:nvSpPr>
        <p:spPr/>
        <p:txBody>
          <a:bodyPr/>
          <a:lstStyle/>
          <a:p>
            <a:r>
              <a:rPr lang="el-GR" sz="1400" dirty="0" smtClean="0">
                <a:solidFill>
                  <a:prstClr val="black"/>
                </a:solidFill>
              </a:rPr>
              <a:t>Αρχεία Δομών</a:t>
            </a:r>
            <a:endParaRPr lang="el-GR" sz="1400" dirty="0">
              <a:solidFill>
                <a:prstClr val="black"/>
              </a:solidFill>
            </a:endParaRPr>
          </a:p>
        </p:txBody>
      </p:sp>
      <p:sp>
        <p:nvSpPr>
          <p:cNvPr id="5" name="Θέση αριθμού διαφάνειας 1" descr="."/>
          <p:cNvSpPr>
            <a:spLocks noGrp="1"/>
          </p:cNvSpPr>
          <p:nvPr>
            <p:ph type="sldNum" sz="quarter" idx="12"/>
          </p:nvPr>
        </p:nvSpPr>
        <p:spPr/>
        <p:txBody>
          <a:bodyPr/>
          <a:lstStyle/>
          <a:p>
            <a:fld id="{3802D86F-0ACD-4CFB-B7E4-E17E1C35555A}" type="slidenum">
              <a:rPr lang="el-GR" sz="1400" smtClean="0">
                <a:solidFill>
                  <a:prstClr val="black"/>
                </a:solidFill>
              </a:rPr>
              <a:pPr/>
              <a:t>13</a:t>
            </a:fld>
            <a:endParaRPr lang="el-GR" sz="1400" dirty="0">
              <a:solidFill>
                <a:prstClr val="black"/>
              </a:solidFill>
            </a:endParaRPr>
          </a:p>
        </p:txBody>
      </p:sp>
    </p:spTree>
    <p:extLst>
      <p:ext uri="{BB962C8B-B14F-4D97-AF65-F5344CB8AC3E}">
        <p14:creationId xmlns:p14="http://schemas.microsoft.com/office/powerpoint/2010/main" val="84508205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a:t>Παράδειγμα</a:t>
            </a:r>
            <a:r>
              <a:rPr lang="en-IE" b="1" dirty="0"/>
              <a:t> </a:t>
            </a:r>
            <a:r>
              <a:rPr lang="el-GR" b="1" dirty="0" smtClean="0"/>
              <a:t>2</a:t>
            </a:r>
            <a:r>
              <a:rPr lang="en-IE" b="1" dirty="0" smtClean="0"/>
              <a:t>: </a:t>
            </a:r>
            <a:r>
              <a:rPr lang="el-GR" b="1" dirty="0" smtClean="0"/>
              <a:t>Γράφοντας </a:t>
            </a:r>
            <a:r>
              <a:rPr lang="el-GR" b="1" dirty="0"/>
              <a:t>από ένα αρχείο</a:t>
            </a:r>
            <a:endParaRPr lang="el-GR" dirty="0"/>
          </a:p>
        </p:txBody>
      </p:sp>
      <p:sp>
        <p:nvSpPr>
          <p:cNvPr id="3" name="Θέση περιεχομένου 1" descr="Τμήμα προγράμματος: P = f open, παρένθεση, διπλά εισαγωγικά, C άνω κατω τελεία, \ data, \ πελάτες.dat, κλείσιμο διπλών εισαγωγικών, κόμμα, διπλά εισαγωγικά w b, κλεσιμο εισαγωγικών, κλείσιμο παρένθεσης. Enter, do άγκιστρο. Enter, print f, \ n, Εισαγωγή κωδικού, επίθετου, ονόματος και χρέωσης πελάτη. Enter, scan f, % d, % s, % s, % f, κόμμα &amp; r.κωδικός, κόμμα &amp; r.epi, κόμμα &amp; r.ono, κόμμα &amp; r.χρέωση. Enter, f write,  παρένθεση &amp; r, κόμμα size of, παρένθεση struct πελάτης, κλείσιμο παρένθεσης, κόμμα 1, κόμμα P, κλείσιμο παρένθεσης. Enter, άγκιστρο while, παρένθεση, κάποια συνθήκη τερματισμού, κλείσιμο παρένθεσης. &#10;"/>
          <p:cNvSpPr>
            <a:spLocks noGrp="1"/>
          </p:cNvSpPr>
          <p:nvPr>
            <p:ph idx="1"/>
            <p:custDataLst>
              <p:tags r:id="rId2"/>
            </p:custDataLst>
          </p:nvPr>
        </p:nvSpPr>
        <p:spPr/>
        <p:txBody>
          <a:bodyPr/>
          <a:lstStyle/>
          <a:p>
            <a:pPr marL="0" lvl="0" indent="0" defTabSz="449263" fontAlgn="base" hangingPunct="0">
              <a:lnSpc>
                <a:spcPct val="93000"/>
              </a:lnSpc>
              <a:spcBef>
                <a:spcPct val="0"/>
              </a:spcBef>
              <a:spcAft>
                <a:spcPct val="0"/>
              </a:spcAft>
              <a:buClr>
                <a:srgbClr val="000000"/>
              </a:buClr>
              <a:buSzPct val="100000"/>
              <a:buNone/>
            </a:pPr>
            <a:r>
              <a:rPr lang="en-US" sz="2400" b="1" dirty="0" smtClean="0">
                <a:solidFill>
                  <a:srgbClr val="C00000"/>
                </a:solidFill>
                <a:ea typeface="Arial Unicode MS" panose="020B0604020202020204" pitchFamily="34" charset="-128"/>
                <a:cs typeface="Arial Unicode MS" panose="020B0604020202020204" pitchFamily="34" charset="-128"/>
              </a:rPr>
              <a:t> P = </a:t>
            </a:r>
            <a:r>
              <a:rPr lang="en-US" sz="2400" b="1" dirty="0" err="1" smtClean="0">
                <a:solidFill>
                  <a:srgbClr val="C00000"/>
                </a:solidFill>
                <a:ea typeface="Arial Unicode MS" panose="020B0604020202020204" pitchFamily="34" charset="-128"/>
                <a:cs typeface="Arial Unicode MS" panose="020B0604020202020204" pitchFamily="34" charset="-128"/>
              </a:rPr>
              <a:t>fopen</a:t>
            </a:r>
            <a:r>
              <a:rPr lang="en-US" sz="2400" b="1" dirty="0" smtClean="0">
                <a:solidFill>
                  <a:srgbClr val="C00000"/>
                </a:solidFill>
                <a:ea typeface="Arial Unicode MS" panose="020B0604020202020204" pitchFamily="34" charset="-128"/>
                <a:cs typeface="Arial Unicode MS" panose="020B0604020202020204" pitchFamily="34" charset="-128"/>
              </a:rPr>
              <a:t>("C:\data\pelates.dat",</a:t>
            </a:r>
            <a:r>
              <a:rPr lang="el-GR" sz="2400" b="1" dirty="0" smtClean="0">
                <a:solidFill>
                  <a:srgbClr val="C00000"/>
                </a:solidFill>
                <a:ea typeface="Arial Unicode MS" panose="020B0604020202020204" pitchFamily="34" charset="-128"/>
                <a:cs typeface="Arial Unicode MS" panose="020B0604020202020204" pitchFamily="34" charset="-128"/>
              </a:rPr>
              <a:t> </a:t>
            </a:r>
            <a:r>
              <a:rPr lang="en-US" sz="2400" b="1" dirty="0" smtClean="0">
                <a:solidFill>
                  <a:srgbClr val="C00000"/>
                </a:solidFill>
                <a:ea typeface="Arial Unicode MS" panose="020B0604020202020204" pitchFamily="34" charset="-128"/>
                <a:cs typeface="Arial Unicode MS" panose="020B0604020202020204" pitchFamily="34" charset="-128"/>
              </a:rPr>
              <a:t>“</a:t>
            </a:r>
            <a:r>
              <a:rPr lang="en-US" sz="2400" b="1" dirty="0" err="1" smtClean="0">
                <a:solidFill>
                  <a:srgbClr val="C00000"/>
                </a:solidFill>
                <a:ea typeface="Arial Unicode MS" panose="020B0604020202020204" pitchFamily="34" charset="-128"/>
                <a:cs typeface="Arial Unicode MS" panose="020B0604020202020204" pitchFamily="34" charset="-128"/>
              </a:rPr>
              <a:t>wb</a:t>
            </a:r>
            <a:r>
              <a:rPr lang="en-US" sz="2400" b="1" dirty="0" smtClean="0">
                <a:solidFill>
                  <a:srgbClr val="C00000"/>
                </a:solidFill>
                <a:ea typeface="Arial Unicode MS" panose="020B0604020202020204" pitchFamily="34" charset="-128"/>
                <a:cs typeface="Arial Unicode MS" panose="020B0604020202020204" pitchFamily="34" charset="-128"/>
              </a:rPr>
              <a:t>")</a:t>
            </a:r>
            <a:r>
              <a:rPr lang="en-US" sz="2400" dirty="0" smtClean="0">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400" b="1" dirty="0" smtClean="0">
                <a:solidFill>
                  <a:srgbClr val="FF0000"/>
                </a:solidFill>
                <a:ea typeface="Arial Unicode MS" panose="020B0604020202020204" pitchFamily="34" charset="-128"/>
                <a:cs typeface="Arial Unicode MS" panose="020B0604020202020204" pitchFamily="34" charset="-128"/>
              </a:rPr>
              <a:t> </a:t>
            </a:r>
          </a:p>
          <a:p>
            <a:pPr marL="0" lvl="1" indent="0" defTabSz="449263" fontAlgn="base" hangingPunct="0">
              <a:lnSpc>
                <a:spcPct val="93000"/>
              </a:lnSpc>
              <a:spcBef>
                <a:spcPct val="0"/>
              </a:spcBef>
              <a:spcAft>
                <a:spcPct val="0"/>
              </a:spcAft>
              <a:buClr>
                <a:srgbClr val="000000"/>
              </a:buClr>
              <a:buSzPct val="100000"/>
              <a:buNone/>
            </a:pPr>
            <a:r>
              <a:rPr lang="en-US" sz="2400" b="1" dirty="0" smtClean="0">
                <a:solidFill>
                  <a:srgbClr val="000000"/>
                </a:solidFill>
                <a:ea typeface="Arial Unicode MS" panose="020B0604020202020204" pitchFamily="34" charset="-128"/>
                <a:cs typeface="Arial Unicode MS" panose="020B0604020202020204" pitchFamily="34" charset="-128"/>
              </a:rPr>
              <a:t>do  {</a:t>
            </a:r>
          </a:p>
          <a:p>
            <a:pPr marL="0" lvl="1" indent="0" defTabSz="449263" fontAlgn="base" hangingPunct="0">
              <a:lnSpc>
                <a:spcPct val="93000"/>
              </a:lnSpc>
              <a:spcBef>
                <a:spcPct val="0"/>
              </a:spcBef>
              <a:spcAft>
                <a:spcPct val="0"/>
              </a:spcAft>
              <a:buClr>
                <a:srgbClr val="000000"/>
              </a:buClr>
              <a:buSzPct val="100000"/>
              <a:buNone/>
            </a:pPr>
            <a:endParaRPr lang="en-US" sz="2400" b="1" dirty="0" smtClean="0">
              <a:solidFill>
                <a:srgbClr val="000000"/>
              </a:solidFill>
              <a:ea typeface="Arial Unicode MS" panose="020B0604020202020204" pitchFamily="34" charset="-128"/>
              <a:cs typeface="Arial Unicode MS" panose="020B0604020202020204" pitchFamily="34" charset="-128"/>
            </a:endParaRP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a:t>
            </a:r>
            <a:r>
              <a:rPr lang="en-US" sz="2400" dirty="0" err="1" smtClean="0">
                <a:solidFill>
                  <a:srgbClr val="000000"/>
                </a:solidFill>
                <a:ea typeface="Arial Unicode MS" panose="020B0604020202020204" pitchFamily="34" charset="-128"/>
                <a:cs typeface="Arial Unicode MS" panose="020B0604020202020204" pitchFamily="34" charset="-128"/>
              </a:rPr>
              <a:t>printf</a:t>
            </a:r>
            <a:r>
              <a:rPr lang="en-US" sz="2400" dirty="0" smtClean="0">
                <a:solidFill>
                  <a:srgbClr val="000000"/>
                </a:solidFill>
                <a:ea typeface="Arial Unicode MS" panose="020B0604020202020204" pitchFamily="34" charset="-128"/>
                <a:cs typeface="Arial Unicode MS" panose="020B0604020202020204" pitchFamily="34" charset="-128"/>
              </a:rPr>
              <a:t>(“\n </a:t>
            </a:r>
            <a:r>
              <a:rPr lang="el-GR" sz="2400" dirty="0" smtClean="0">
                <a:solidFill>
                  <a:srgbClr val="000000"/>
                </a:solidFill>
                <a:ea typeface="Arial Unicode MS" panose="020B0604020202020204" pitchFamily="34" charset="-128"/>
                <a:cs typeface="Arial Unicode MS" panose="020B0604020202020204" pitchFamily="34" charset="-128"/>
              </a:rPr>
              <a:t>Εισαγωγή κωδικού, επίθετου, ονόματος και </a:t>
            </a:r>
            <a:r>
              <a:rPr lang="en-US" sz="2400" dirty="0" smtClean="0">
                <a:solidFill>
                  <a:srgbClr val="000000"/>
                </a:solidFill>
                <a:ea typeface="Arial Unicode MS" panose="020B0604020202020204" pitchFamily="34" charset="-128"/>
                <a:cs typeface="Arial Unicode MS" panose="020B0604020202020204" pitchFamily="34" charset="-128"/>
              </a:rPr>
              <a:t> 	</a:t>
            </a:r>
            <a:r>
              <a:rPr lang="el-GR" sz="2400" dirty="0" smtClean="0">
                <a:solidFill>
                  <a:srgbClr val="000000"/>
                </a:solidFill>
                <a:ea typeface="Arial Unicode MS" panose="020B0604020202020204" pitchFamily="34" charset="-128"/>
                <a:cs typeface="Arial Unicode MS" panose="020B0604020202020204" pitchFamily="34" charset="-128"/>
              </a:rPr>
              <a:t>χρέωσης πελάτη:”);</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a:t>
            </a:r>
            <a:r>
              <a:rPr lang="en-US" sz="2400" dirty="0" err="1" smtClean="0">
                <a:solidFill>
                  <a:srgbClr val="000000"/>
                </a:solidFill>
                <a:ea typeface="Arial Unicode MS" panose="020B0604020202020204" pitchFamily="34" charset="-128"/>
                <a:cs typeface="Arial Unicode MS" panose="020B0604020202020204" pitchFamily="34" charset="-128"/>
              </a:rPr>
              <a:t>scanf</a:t>
            </a:r>
            <a:r>
              <a:rPr lang="en-US" sz="2400" dirty="0" smtClean="0">
                <a:solidFill>
                  <a:srgbClr val="000000"/>
                </a:solidFill>
                <a:ea typeface="Arial Unicode MS" panose="020B0604020202020204" pitchFamily="34" charset="-128"/>
                <a:cs typeface="Arial Unicode MS" panose="020B0604020202020204" pitchFamily="34" charset="-128"/>
              </a:rPr>
              <a:t>(“%d</a:t>
            </a:r>
            <a:r>
              <a:rPr lang="el-GR" sz="2400" dirty="0" smtClean="0">
                <a:solidFill>
                  <a:srgbClr val="000000"/>
                </a:solidFill>
                <a:ea typeface="Arial Unicode MS" panose="020B0604020202020204" pitchFamily="34" charset="-128"/>
                <a:cs typeface="Arial Unicode MS" panose="020B0604020202020204" pitchFamily="34" charset="-128"/>
              </a:rPr>
              <a:t> </a:t>
            </a:r>
            <a:r>
              <a:rPr lang="en-US" sz="2400" dirty="0" smtClean="0">
                <a:solidFill>
                  <a:srgbClr val="000000"/>
                </a:solidFill>
                <a:ea typeface="Arial Unicode MS" panose="020B0604020202020204" pitchFamily="34" charset="-128"/>
                <a:cs typeface="Arial Unicode MS" panose="020B0604020202020204" pitchFamily="34" charset="-128"/>
              </a:rPr>
              <a:t>%s</a:t>
            </a:r>
            <a:r>
              <a:rPr lang="el-GR" sz="2400" dirty="0" smtClean="0">
                <a:solidFill>
                  <a:srgbClr val="000000"/>
                </a:solidFill>
                <a:ea typeface="Arial Unicode MS" panose="020B0604020202020204" pitchFamily="34" charset="-128"/>
                <a:cs typeface="Arial Unicode MS" panose="020B0604020202020204" pitchFamily="34" charset="-128"/>
              </a:rPr>
              <a:t> </a:t>
            </a:r>
            <a:r>
              <a:rPr lang="en-US" sz="2400" dirty="0" smtClean="0">
                <a:solidFill>
                  <a:srgbClr val="000000"/>
                </a:solidFill>
                <a:ea typeface="Arial Unicode MS" panose="020B0604020202020204" pitchFamily="34" charset="-128"/>
                <a:cs typeface="Arial Unicode MS" panose="020B0604020202020204" pitchFamily="34" charset="-128"/>
              </a:rPr>
              <a:t>%s</a:t>
            </a:r>
            <a:r>
              <a:rPr lang="el-GR" sz="2400" dirty="0" smtClean="0">
                <a:solidFill>
                  <a:srgbClr val="000000"/>
                </a:solidFill>
                <a:ea typeface="Arial Unicode MS" panose="020B0604020202020204" pitchFamily="34" charset="-128"/>
                <a:cs typeface="Arial Unicode MS" panose="020B0604020202020204" pitchFamily="34" charset="-128"/>
              </a:rPr>
              <a:t> </a:t>
            </a:r>
            <a:r>
              <a:rPr lang="en-US" sz="2400" dirty="0" smtClean="0">
                <a:solidFill>
                  <a:srgbClr val="000000"/>
                </a:solidFill>
                <a:ea typeface="Arial Unicode MS" panose="020B0604020202020204" pitchFamily="34" charset="-128"/>
                <a:cs typeface="Arial Unicode MS" panose="020B0604020202020204" pitchFamily="34" charset="-128"/>
              </a:rPr>
              <a:t>%f”, &amp;</a:t>
            </a:r>
            <a:r>
              <a:rPr lang="en-US" sz="2400" dirty="0" err="1" smtClean="0">
                <a:solidFill>
                  <a:srgbClr val="000000"/>
                </a:solidFill>
                <a:ea typeface="Arial Unicode MS" panose="020B0604020202020204" pitchFamily="34" charset="-128"/>
                <a:cs typeface="Arial Unicode MS" panose="020B0604020202020204" pitchFamily="34" charset="-128"/>
              </a:rPr>
              <a:t>r.kodikos</a:t>
            </a:r>
            <a:r>
              <a:rPr lang="en-US" sz="2400" dirty="0" smtClean="0">
                <a:solidFill>
                  <a:srgbClr val="000000"/>
                </a:solidFill>
                <a:ea typeface="Arial Unicode MS" panose="020B0604020202020204" pitchFamily="34" charset="-128"/>
                <a:cs typeface="Arial Unicode MS" panose="020B0604020202020204" pitchFamily="34" charset="-128"/>
              </a:rPr>
              <a:t>, &amp;</a:t>
            </a:r>
            <a:r>
              <a:rPr lang="en-US" sz="2400" dirty="0" err="1" smtClean="0">
                <a:solidFill>
                  <a:srgbClr val="000000"/>
                </a:solidFill>
                <a:ea typeface="Arial Unicode MS" panose="020B0604020202020204" pitchFamily="34" charset="-128"/>
                <a:cs typeface="Arial Unicode MS" panose="020B0604020202020204" pitchFamily="34" charset="-128"/>
              </a:rPr>
              <a:t>r.epi</a:t>
            </a:r>
            <a:r>
              <a:rPr lang="en-US" sz="2400" dirty="0" smtClean="0">
                <a:solidFill>
                  <a:srgbClr val="000000"/>
                </a:solidFill>
                <a:ea typeface="Arial Unicode MS" panose="020B0604020202020204" pitchFamily="34" charset="-128"/>
                <a:cs typeface="Arial Unicode MS" panose="020B0604020202020204" pitchFamily="34" charset="-128"/>
              </a:rPr>
              <a:t>, &amp;</a:t>
            </a:r>
            <a:r>
              <a:rPr lang="en-US" sz="2400" dirty="0" err="1" smtClean="0">
                <a:solidFill>
                  <a:srgbClr val="000000"/>
                </a:solidFill>
                <a:ea typeface="Arial Unicode MS" panose="020B0604020202020204" pitchFamily="34" charset="-128"/>
                <a:cs typeface="Arial Unicode MS" panose="020B0604020202020204" pitchFamily="34" charset="-128"/>
              </a:rPr>
              <a:t>r.ono</a:t>
            </a:r>
            <a:r>
              <a:rPr lang="en-US" sz="2400" dirty="0" smtClean="0">
                <a:solidFill>
                  <a:srgbClr val="000000"/>
                </a:solidFill>
                <a:ea typeface="Arial Unicode MS" panose="020B0604020202020204" pitchFamily="34" charset="-128"/>
                <a:cs typeface="Arial Unicode MS" panose="020B0604020202020204" pitchFamily="34" charset="-128"/>
              </a:rPr>
              <a:t>, &amp;</a:t>
            </a:r>
            <a:r>
              <a:rPr lang="en-US" sz="2400" dirty="0" err="1" smtClean="0">
                <a:solidFill>
                  <a:srgbClr val="000000"/>
                </a:solidFill>
                <a:ea typeface="Arial Unicode MS" panose="020B0604020202020204" pitchFamily="34" charset="-128"/>
                <a:cs typeface="Arial Unicode MS" panose="020B0604020202020204" pitchFamily="34" charset="-128"/>
              </a:rPr>
              <a:t>r.xreosi</a:t>
            </a:r>
            <a:r>
              <a:rPr lang="en-US" sz="24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a:t>
            </a:r>
          </a:p>
          <a:p>
            <a:pPr marL="0" lvl="1" indent="0" defTabSz="449263" fontAlgn="base" hangingPunct="0">
              <a:lnSpc>
                <a:spcPct val="93000"/>
              </a:lnSpc>
              <a:spcBef>
                <a:spcPct val="0"/>
              </a:spcBef>
              <a:spcAft>
                <a:spcPct val="0"/>
              </a:spcAft>
              <a:buClr>
                <a:srgbClr val="000000"/>
              </a:buClr>
              <a:buSzPct val="100000"/>
              <a:buNone/>
            </a:pPr>
            <a:r>
              <a:rPr lang="en-US" sz="2400" b="1" dirty="0" smtClean="0">
                <a:solidFill>
                  <a:srgbClr val="000099"/>
                </a:solidFill>
                <a:ea typeface="Arial Unicode MS" panose="020B0604020202020204" pitchFamily="34" charset="-128"/>
                <a:cs typeface="Arial Unicode MS" panose="020B0604020202020204" pitchFamily="34" charset="-128"/>
              </a:rPr>
              <a:t>      </a:t>
            </a:r>
            <a:r>
              <a:rPr lang="en-US" sz="2400" b="1" dirty="0" err="1" smtClean="0">
                <a:solidFill>
                  <a:srgbClr val="000099"/>
                </a:solidFill>
                <a:ea typeface="Arial Unicode MS" panose="020B0604020202020204" pitchFamily="34" charset="-128"/>
                <a:cs typeface="Arial Unicode MS" panose="020B0604020202020204" pitchFamily="34" charset="-128"/>
              </a:rPr>
              <a:t>fwrite</a:t>
            </a:r>
            <a:r>
              <a:rPr lang="en-US" sz="2400" b="1" dirty="0" smtClean="0">
                <a:solidFill>
                  <a:srgbClr val="000099"/>
                </a:solidFill>
                <a:ea typeface="Arial Unicode MS" panose="020B0604020202020204" pitchFamily="34" charset="-128"/>
                <a:cs typeface="Arial Unicode MS" panose="020B0604020202020204" pitchFamily="34" charset="-128"/>
              </a:rPr>
              <a:t>(&amp;r, </a:t>
            </a:r>
            <a:r>
              <a:rPr lang="en-US" sz="2400" b="1" dirty="0" err="1" smtClean="0">
                <a:solidFill>
                  <a:srgbClr val="000099"/>
                </a:solidFill>
                <a:ea typeface="Arial Unicode MS" panose="020B0604020202020204" pitchFamily="34" charset="-128"/>
                <a:cs typeface="Arial Unicode MS" panose="020B0604020202020204" pitchFamily="34" charset="-128"/>
              </a:rPr>
              <a:t>sizeof</a:t>
            </a:r>
            <a:r>
              <a:rPr lang="en-US" sz="2400" b="1" dirty="0" smtClean="0">
                <a:solidFill>
                  <a:srgbClr val="000099"/>
                </a:solidFill>
                <a:ea typeface="Arial Unicode MS" panose="020B0604020202020204" pitchFamily="34" charset="-128"/>
                <a:cs typeface="Arial Unicode MS" panose="020B0604020202020204" pitchFamily="34" charset="-128"/>
              </a:rPr>
              <a:t>(</a:t>
            </a:r>
            <a:r>
              <a:rPr lang="en-US" sz="2400" b="1" dirty="0" err="1" smtClean="0">
                <a:solidFill>
                  <a:srgbClr val="000099"/>
                </a:solidFill>
                <a:ea typeface="Arial Unicode MS" panose="020B0604020202020204" pitchFamily="34" charset="-128"/>
                <a:cs typeface="Arial Unicode MS" panose="020B0604020202020204" pitchFamily="34" charset="-128"/>
              </a:rPr>
              <a:t>struct</a:t>
            </a:r>
            <a:r>
              <a:rPr lang="en-US" sz="2400" b="1" dirty="0" smtClean="0">
                <a:solidFill>
                  <a:srgbClr val="000099"/>
                </a:solidFill>
                <a:ea typeface="Arial Unicode MS" panose="020B0604020202020204" pitchFamily="34" charset="-128"/>
                <a:cs typeface="Arial Unicode MS" panose="020B0604020202020204" pitchFamily="34" charset="-128"/>
              </a:rPr>
              <a:t> </a:t>
            </a:r>
            <a:r>
              <a:rPr lang="en-US" sz="2400" b="1" dirty="0" err="1" smtClean="0">
                <a:solidFill>
                  <a:srgbClr val="000099"/>
                </a:solidFill>
                <a:ea typeface="Arial Unicode MS" panose="020B0604020202020204" pitchFamily="34" charset="-128"/>
                <a:cs typeface="Arial Unicode MS" panose="020B0604020202020204" pitchFamily="34" charset="-128"/>
              </a:rPr>
              <a:t>Pelatis</a:t>
            </a:r>
            <a:r>
              <a:rPr lang="en-US" sz="2400" b="1" dirty="0" smtClean="0">
                <a:solidFill>
                  <a:srgbClr val="000099"/>
                </a:solidFill>
                <a:ea typeface="Arial Unicode MS" panose="020B0604020202020204" pitchFamily="34" charset="-128"/>
                <a:cs typeface="Arial Unicode MS" panose="020B0604020202020204" pitchFamily="34" charset="-128"/>
              </a:rPr>
              <a:t>), 1, P)</a:t>
            </a:r>
            <a:r>
              <a:rPr lang="en-US" sz="2400" dirty="0" smtClean="0">
                <a:ea typeface="Arial Unicode MS" panose="020B0604020202020204" pitchFamily="34" charset="-128"/>
                <a:cs typeface="Arial Unicode MS" panose="020B0604020202020204" pitchFamily="34" charset="-128"/>
              </a:rPr>
              <a:t>;</a:t>
            </a:r>
          </a:p>
          <a:p>
            <a:pPr marL="0" lvl="1"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a:t>
            </a:r>
          </a:p>
          <a:p>
            <a:pPr marL="0" lvl="1" indent="0" defTabSz="449263" fontAlgn="base" hangingPunct="0">
              <a:lnSpc>
                <a:spcPct val="93000"/>
              </a:lnSpc>
              <a:spcBef>
                <a:spcPct val="0"/>
              </a:spcBef>
              <a:spcAft>
                <a:spcPct val="0"/>
              </a:spcAft>
              <a:buClr>
                <a:srgbClr val="000000"/>
              </a:buClr>
              <a:buSzPct val="100000"/>
              <a:buNone/>
            </a:pPr>
            <a:r>
              <a:rPr lang="en-US" sz="2400" b="1" dirty="0" smtClean="0">
                <a:solidFill>
                  <a:srgbClr val="000000"/>
                </a:solidFill>
                <a:ea typeface="Arial Unicode MS" panose="020B0604020202020204" pitchFamily="34" charset="-128"/>
                <a:cs typeface="Arial Unicode MS" panose="020B0604020202020204" pitchFamily="34" charset="-128"/>
              </a:rPr>
              <a:t>} while (</a:t>
            </a:r>
            <a:r>
              <a:rPr lang="el-GR" sz="2400" b="1" dirty="0" smtClean="0">
                <a:solidFill>
                  <a:srgbClr val="000000"/>
                </a:solidFill>
                <a:ea typeface="Arial Unicode MS" panose="020B0604020202020204" pitchFamily="34" charset="-128"/>
                <a:cs typeface="Arial Unicode MS" panose="020B0604020202020204" pitchFamily="34" charset="-128"/>
              </a:rPr>
              <a:t>κάποια συνθήκη τερματισμού</a:t>
            </a:r>
            <a:r>
              <a:rPr lang="en-US" sz="2400" b="1" dirty="0" smtClean="0">
                <a:solidFill>
                  <a:srgbClr val="000000"/>
                </a:solidFill>
                <a:ea typeface="Arial Unicode MS" panose="020B0604020202020204" pitchFamily="34" charset="-128"/>
                <a:cs typeface="Arial Unicode MS" panose="020B0604020202020204" pitchFamily="34" charset="-128"/>
              </a:rPr>
              <a:t>)</a:t>
            </a:r>
            <a:r>
              <a:rPr lang="en-US" sz="2400" dirty="0" smtClean="0">
                <a:solidFill>
                  <a:srgbClr val="000000"/>
                </a:solidFill>
                <a:ea typeface="Arial Unicode MS" panose="020B0604020202020204" pitchFamily="34" charset="-128"/>
                <a:cs typeface="Arial Unicode MS" panose="020B0604020202020204" pitchFamily="34" charset="-128"/>
              </a:rPr>
              <a:t>;</a:t>
            </a:r>
          </a:p>
          <a:p>
            <a:endParaRPr lang="en-US" dirty="0"/>
          </a:p>
        </p:txBody>
      </p:sp>
      <p:sp>
        <p:nvSpPr>
          <p:cNvPr id="4" name="Θέση υποσέλιδου 1" descr="."/>
          <p:cNvSpPr>
            <a:spLocks noGrp="1"/>
          </p:cNvSpPr>
          <p:nvPr>
            <p:ph type="ftr" sz="quarter" idx="11"/>
          </p:nvPr>
        </p:nvSpPr>
        <p:spPr/>
        <p:txBody>
          <a:bodyPr/>
          <a:lstStyle/>
          <a:p>
            <a:r>
              <a:rPr lang="el-GR" sz="1400" dirty="0" smtClean="0">
                <a:solidFill>
                  <a:prstClr val="black"/>
                </a:solidFill>
              </a:rPr>
              <a:t>Αρχεία Δομών</a:t>
            </a:r>
            <a:endParaRPr lang="el-GR" sz="1400" dirty="0">
              <a:solidFill>
                <a:prstClr val="black"/>
              </a:solidFill>
            </a:endParaRPr>
          </a:p>
        </p:txBody>
      </p:sp>
      <p:sp>
        <p:nvSpPr>
          <p:cNvPr id="5" name="Θέση αριθμού διαφάνειας 1" descr="."/>
          <p:cNvSpPr>
            <a:spLocks noGrp="1"/>
          </p:cNvSpPr>
          <p:nvPr>
            <p:ph type="sldNum" sz="quarter" idx="12"/>
          </p:nvPr>
        </p:nvSpPr>
        <p:spPr/>
        <p:txBody>
          <a:bodyPr/>
          <a:lstStyle/>
          <a:p>
            <a:fld id="{3802D86F-0ACD-4CFB-B7E4-E17E1C35555A}" type="slidenum">
              <a:rPr lang="el-GR" sz="1400" smtClean="0">
                <a:solidFill>
                  <a:prstClr val="black"/>
                </a:solidFill>
              </a:rPr>
              <a:pPr/>
              <a:t>14</a:t>
            </a:fld>
            <a:endParaRPr lang="el-GR" sz="1400" dirty="0">
              <a:solidFill>
                <a:prstClr val="black"/>
              </a:solidFill>
            </a:endParaRPr>
          </a:p>
        </p:txBody>
      </p:sp>
      <p:pic>
        <p:nvPicPr>
          <p:cNvPr id="6" name="Εικόνα 1" descr="Εικονίδιο μετάβασης στα Περιεχόμενα.">
            <a:hlinkClick r:id="rId4" action="ppaction://hlinksldjump" tooltip="Επιστροφή στα Περιεχόμενα"/>
          </p:cNvPr>
          <p:cNvPicPr>
            <a:picLocks noChangeAspect="1"/>
          </p:cNvPicPr>
          <p:nvPr/>
        </p:nvPicPr>
        <p:blipFill>
          <a:blip r:embed="rId5">
            <a:extLst>
              <a:ext uri="{BEBA8EAE-BF5A-486C-A8C5-ECC9F3942E4B}">
                <a14:imgProps xmlns:a14="http://schemas.microsoft.com/office/drawing/2010/main">
                  <a14:imgLayer r:embed="rId6">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Tree>
    <p:custDataLst>
      <p:tags r:id="rId1"/>
    </p:custDataLst>
    <p:extLst>
      <p:ext uri="{BB962C8B-B14F-4D97-AF65-F5344CB8AC3E}">
        <p14:creationId xmlns:p14="http://schemas.microsoft.com/office/powerpoint/2010/main" val="57249543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Άμεση </a:t>
            </a:r>
            <a:r>
              <a:rPr lang="el-GR" b="1" dirty="0" smtClean="0"/>
              <a:t>προσπέλαση</a:t>
            </a:r>
            <a:endParaRPr lang="el-GR" b="1" dirty="0"/>
          </a:p>
        </p:txBody>
      </p:sp>
      <p:sp>
        <p:nvSpPr>
          <p:cNvPr id="3" name="Θέση περιεχομένου 1"/>
          <p:cNvSpPr>
            <a:spLocks noGrp="1"/>
          </p:cNvSpPr>
          <p:nvPr>
            <p:ph idx="1"/>
          </p:nvPr>
        </p:nvSpPr>
        <p:spPr/>
        <p:txBody>
          <a:bodyPr>
            <a:normAutofit lnSpcReduction="10000"/>
          </a:bodyPr>
          <a:lstStyle/>
          <a:p>
            <a:pPr marL="517525" lvl="0" indent="-517525" defTabSz="1008063" eaLnBrk="0" fontAlgn="base" hangingPunct="0">
              <a:spcAft>
                <a:spcPct val="0"/>
              </a:spcAft>
              <a:buClr>
                <a:srgbClr val="660000"/>
              </a:buClr>
              <a:buSzPct val="70000"/>
              <a:buFont typeface="Wingdings" panose="05000000000000000000" pitchFamily="2" charset="2"/>
              <a:buChar char="o"/>
            </a:pPr>
            <a:r>
              <a:rPr lang="el-GR" kern="0" dirty="0">
                <a:solidFill>
                  <a:srgbClr val="000000"/>
                </a:solidFill>
              </a:rPr>
              <a:t>Τα </a:t>
            </a:r>
            <a:r>
              <a:rPr lang="en-US" kern="0" dirty="0">
                <a:solidFill>
                  <a:srgbClr val="000000"/>
                </a:solidFill>
              </a:rPr>
              <a:t>binary </a:t>
            </a:r>
            <a:r>
              <a:rPr lang="en-US" kern="0" dirty="0" smtClean="0">
                <a:solidFill>
                  <a:srgbClr val="000000"/>
                </a:solidFill>
              </a:rPr>
              <a:t>files</a:t>
            </a:r>
            <a:r>
              <a:rPr lang="el-GR" kern="0" dirty="0" smtClean="0">
                <a:solidFill>
                  <a:srgbClr val="000000"/>
                </a:solidFill>
              </a:rPr>
              <a:t>,</a:t>
            </a:r>
            <a:r>
              <a:rPr lang="en-US" kern="0" dirty="0" smtClean="0">
                <a:solidFill>
                  <a:srgbClr val="000000"/>
                </a:solidFill>
              </a:rPr>
              <a:t> </a:t>
            </a:r>
            <a:r>
              <a:rPr lang="el-GR" kern="0" dirty="0">
                <a:solidFill>
                  <a:srgbClr val="000000"/>
                </a:solidFill>
              </a:rPr>
              <a:t>ονομάζονται και αρχεία </a:t>
            </a:r>
            <a:r>
              <a:rPr lang="el-GR" b="1" kern="0" dirty="0">
                <a:solidFill>
                  <a:srgbClr val="000000"/>
                </a:solidFill>
              </a:rPr>
              <a:t>άμεσης ή τυχαίας προσπέλασης</a:t>
            </a:r>
            <a:r>
              <a:rPr lang="el-GR" kern="0" dirty="0">
                <a:solidFill>
                  <a:srgbClr val="000000"/>
                </a:solidFill>
              </a:rPr>
              <a:t> (</a:t>
            </a:r>
            <a:r>
              <a:rPr lang="en-US" b="1" kern="0" dirty="0" smtClean="0">
                <a:solidFill>
                  <a:srgbClr val="000000"/>
                </a:solidFill>
              </a:rPr>
              <a:t>random</a:t>
            </a:r>
            <a:r>
              <a:rPr lang="el-GR" b="1" kern="0" dirty="0" smtClean="0">
                <a:solidFill>
                  <a:srgbClr val="000000"/>
                </a:solidFill>
              </a:rPr>
              <a:t> </a:t>
            </a:r>
            <a:r>
              <a:rPr lang="en-US" b="1" kern="0" dirty="0" smtClean="0">
                <a:solidFill>
                  <a:srgbClr val="000000"/>
                </a:solidFill>
              </a:rPr>
              <a:t>⁄</a:t>
            </a:r>
            <a:r>
              <a:rPr lang="el-GR" b="1" kern="0" dirty="0" smtClean="0">
                <a:solidFill>
                  <a:srgbClr val="000000"/>
                </a:solidFill>
              </a:rPr>
              <a:t> </a:t>
            </a:r>
            <a:r>
              <a:rPr lang="en-US" b="1" kern="0" dirty="0" smtClean="0">
                <a:solidFill>
                  <a:srgbClr val="000000"/>
                </a:solidFill>
              </a:rPr>
              <a:t>direct </a:t>
            </a:r>
            <a:r>
              <a:rPr lang="en-US" b="1" kern="0" dirty="0">
                <a:solidFill>
                  <a:srgbClr val="000000"/>
                </a:solidFill>
              </a:rPr>
              <a:t>access files</a:t>
            </a:r>
            <a:r>
              <a:rPr lang="en-US" kern="0" dirty="0" smtClean="0">
                <a:solidFill>
                  <a:srgbClr val="000000"/>
                </a:solidFill>
              </a:rPr>
              <a:t>)</a:t>
            </a:r>
            <a:r>
              <a:rPr lang="el-GR" kern="0" dirty="0" smtClean="0">
                <a:solidFill>
                  <a:srgbClr val="000000"/>
                </a:solidFill>
              </a:rPr>
              <a:t>,</a:t>
            </a:r>
            <a:r>
              <a:rPr lang="en-US" kern="0" dirty="0" smtClean="0">
                <a:solidFill>
                  <a:srgbClr val="000000"/>
                </a:solidFill>
              </a:rPr>
              <a:t> </a:t>
            </a:r>
            <a:r>
              <a:rPr lang="el-GR" kern="0" dirty="0">
                <a:solidFill>
                  <a:srgbClr val="000000"/>
                </a:solidFill>
              </a:rPr>
              <a:t>γιατί μπορούμε να </a:t>
            </a:r>
            <a:r>
              <a:rPr lang="el-GR" kern="0" dirty="0" smtClean="0">
                <a:solidFill>
                  <a:srgbClr val="000000"/>
                </a:solidFill>
              </a:rPr>
              <a:t>μεταβούμε </a:t>
            </a:r>
            <a:r>
              <a:rPr lang="el-GR" kern="0" dirty="0">
                <a:solidFill>
                  <a:srgbClr val="000000"/>
                </a:solidFill>
              </a:rPr>
              <a:t>σε όποια εγγραφή του αρχείου </a:t>
            </a:r>
            <a:r>
              <a:rPr lang="el-GR" kern="0" dirty="0" smtClean="0">
                <a:solidFill>
                  <a:srgbClr val="000000"/>
                </a:solidFill>
              </a:rPr>
              <a:t>θέλουμε, </a:t>
            </a:r>
            <a:r>
              <a:rPr lang="el-GR" kern="0" dirty="0">
                <a:solidFill>
                  <a:srgbClr val="000000"/>
                </a:solidFill>
              </a:rPr>
              <a:t>χωρίς απαραίτητα να προσπελάσουμε σειριακά όλες τις προηγούμενες.</a:t>
            </a:r>
          </a:p>
          <a:p>
            <a:pPr marL="517525" lvl="0" indent="-517525" defTabSz="1008063" eaLnBrk="0" fontAlgn="base" hangingPunct="0">
              <a:spcAft>
                <a:spcPct val="0"/>
              </a:spcAft>
              <a:buClr>
                <a:srgbClr val="660000"/>
              </a:buClr>
              <a:buSzPct val="70000"/>
              <a:buFont typeface="Wingdings" panose="05000000000000000000" pitchFamily="2" charset="2"/>
              <a:buChar char="o"/>
            </a:pPr>
            <a:r>
              <a:rPr lang="el-GR" kern="0" dirty="0">
                <a:solidFill>
                  <a:srgbClr val="000000"/>
                </a:solidFill>
              </a:rPr>
              <a:t>Αυτό </a:t>
            </a:r>
            <a:r>
              <a:rPr lang="el-GR" kern="0" dirty="0" smtClean="0">
                <a:solidFill>
                  <a:srgbClr val="000000"/>
                </a:solidFill>
              </a:rPr>
              <a:t>οφείλεται, </a:t>
            </a:r>
            <a:r>
              <a:rPr lang="el-GR" kern="0" dirty="0">
                <a:solidFill>
                  <a:srgbClr val="000000"/>
                </a:solidFill>
              </a:rPr>
              <a:t>και στο ότι η κάθε εγγραφή έχει σταθερό μέγεθος.</a:t>
            </a:r>
          </a:p>
          <a:p>
            <a:endParaRPr lang="el-GR" dirty="0"/>
          </a:p>
        </p:txBody>
      </p:sp>
      <p:sp>
        <p:nvSpPr>
          <p:cNvPr id="4" name="Θέση υποσέλιδου 1" descr="."/>
          <p:cNvSpPr>
            <a:spLocks noGrp="1"/>
          </p:cNvSpPr>
          <p:nvPr>
            <p:ph type="ftr" sz="quarter" idx="11"/>
          </p:nvPr>
        </p:nvSpPr>
        <p:spPr/>
        <p:txBody>
          <a:bodyPr/>
          <a:lstStyle/>
          <a:p>
            <a:r>
              <a:rPr lang="el-GR" sz="1400" dirty="0" smtClean="0">
                <a:solidFill>
                  <a:prstClr val="black"/>
                </a:solidFill>
              </a:rPr>
              <a:t>Αρχεία Δομών</a:t>
            </a:r>
            <a:endParaRPr lang="el-GR" sz="1400" dirty="0">
              <a:solidFill>
                <a:prstClr val="black"/>
              </a:solidFill>
            </a:endParaRPr>
          </a:p>
        </p:txBody>
      </p:sp>
      <p:sp>
        <p:nvSpPr>
          <p:cNvPr id="5" name="Θέση αριθμού διαφάνειας 1" descr="."/>
          <p:cNvSpPr>
            <a:spLocks noGrp="1"/>
          </p:cNvSpPr>
          <p:nvPr>
            <p:ph type="sldNum" sz="quarter" idx="12"/>
          </p:nvPr>
        </p:nvSpPr>
        <p:spPr/>
        <p:txBody>
          <a:bodyPr/>
          <a:lstStyle/>
          <a:p>
            <a:fld id="{3802D86F-0ACD-4CFB-B7E4-E17E1C35555A}" type="slidenum">
              <a:rPr lang="el-GR" sz="1400" smtClean="0">
                <a:solidFill>
                  <a:prstClr val="black"/>
                </a:solidFill>
              </a:rPr>
              <a:pPr/>
              <a:t>15</a:t>
            </a:fld>
            <a:endParaRPr lang="el-GR" sz="1400" dirty="0">
              <a:solidFill>
                <a:prstClr val="black"/>
              </a:solidFill>
            </a:endParaRPr>
          </a:p>
        </p:txBody>
      </p:sp>
    </p:spTree>
    <p:extLst>
      <p:ext uri="{BB962C8B-B14F-4D97-AF65-F5344CB8AC3E}">
        <p14:creationId xmlns:p14="http://schemas.microsoft.com/office/powerpoint/2010/main" val="308226501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Άμεση </a:t>
            </a:r>
            <a:r>
              <a:rPr lang="el-GR" b="1" dirty="0" smtClean="0"/>
              <a:t>μετάβαση</a:t>
            </a:r>
            <a:endParaRPr lang="el-GR" b="1" dirty="0"/>
          </a:p>
        </p:txBody>
      </p:sp>
      <p:sp>
        <p:nvSpPr>
          <p:cNvPr id="3" name="Θέση περιεχομένου 1"/>
          <p:cNvSpPr>
            <a:spLocks noGrp="1"/>
          </p:cNvSpPr>
          <p:nvPr>
            <p:ph idx="1"/>
          </p:nvPr>
        </p:nvSpPr>
        <p:spPr/>
        <p:txBody>
          <a:bodyPr>
            <a:normAutofit/>
          </a:bodyPr>
          <a:lstStyle/>
          <a:p>
            <a:pPr marL="517525" lvl="0" indent="-517525" defTabSz="1008063" eaLnBrk="0" fontAlgn="base" hangingPunct="0">
              <a:spcAft>
                <a:spcPct val="0"/>
              </a:spcAft>
              <a:buClr>
                <a:srgbClr val="660000"/>
              </a:buClr>
              <a:buSzPct val="70000"/>
              <a:buFont typeface="Wingdings" panose="05000000000000000000" pitchFamily="2" charset="2"/>
              <a:buChar char="o"/>
            </a:pPr>
            <a:r>
              <a:rPr lang="el-GR" sz="2800" kern="0" dirty="0">
                <a:solidFill>
                  <a:srgbClr val="000000"/>
                </a:solidFill>
              </a:rPr>
              <a:t>Εάν είναι </a:t>
            </a:r>
            <a:r>
              <a:rPr lang="el-GR" sz="2800" kern="0" dirty="0" smtClean="0">
                <a:solidFill>
                  <a:srgbClr val="000000"/>
                </a:solidFill>
              </a:rPr>
              <a:t>γνωστός, </a:t>
            </a:r>
            <a:r>
              <a:rPr lang="el-GR" sz="2800" kern="0" dirty="0">
                <a:solidFill>
                  <a:srgbClr val="000000"/>
                </a:solidFill>
              </a:rPr>
              <a:t>ο αριθμός της εγγραφής που θέλουμε να διαχειριστούμε (διαβάσουμε, γράψουμε, διορθώσουμε, </a:t>
            </a:r>
            <a:r>
              <a:rPr lang="el-GR" sz="2800" kern="0" dirty="0" smtClean="0">
                <a:solidFill>
                  <a:srgbClr val="000000"/>
                </a:solidFill>
              </a:rPr>
              <a:t>και τα λοιπά), </a:t>
            </a:r>
            <a:r>
              <a:rPr lang="el-GR" sz="2800" kern="0" dirty="0">
                <a:solidFill>
                  <a:srgbClr val="000000"/>
                </a:solidFill>
              </a:rPr>
              <a:t>τότε:</a:t>
            </a:r>
          </a:p>
          <a:p>
            <a:pPr marL="517525" lvl="0" indent="-517525" defTabSz="1008063" eaLnBrk="0" fontAlgn="base" hangingPunct="0">
              <a:spcAft>
                <a:spcPct val="0"/>
              </a:spcAft>
              <a:buClr>
                <a:srgbClr val="660000"/>
              </a:buClr>
              <a:buSzPct val="70000"/>
              <a:buFont typeface="Wingdings" panose="05000000000000000000" pitchFamily="2" charset="2"/>
              <a:buChar char="o"/>
            </a:pPr>
            <a:r>
              <a:rPr lang="en-US" sz="2800" b="1" kern="0" dirty="0" err="1"/>
              <a:t>fseek</a:t>
            </a:r>
            <a:r>
              <a:rPr lang="en-US" sz="2800" b="1" kern="0" dirty="0"/>
              <a:t>(</a:t>
            </a:r>
            <a:r>
              <a:rPr lang="el-GR" sz="2800" b="1" kern="0" dirty="0" err="1"/>
              <a:t>δεικτης</a:t>
            </a:r>
            <a:r>
              <a:rPr lang="el-GR" sz="2800" b="1" kern="0" dirty="0"/>
              <a:t> αρχείου, μήκος σε </a:t>
            </a:r>
            <a:r>
              <a:rPr lang="en-US" sz="2800" b="1" kern="0" dirty="0"/>
              <a:t>bytes, </a:t>
            </a:r>
            <a:r>
              <a:rPr lang="el-GR" sz="2800" b="1" kern="0" dirty="0"/>
              <a:t>αφετηρία)</a:t>
            </a:r>
            <a:r>
              <a:rPr lang="en-US" sz="2800" kern="0" dirty="0"/>
              <a:t>;</a:t>
            </a:r>
          </a:p>
          <a:p>
            <a:pPr marL="517525" lvl="0" indent="-517525" defTabSz="1008063" eaLnBrk="0" fontAlgn="base" hangingPunct="0">
              <a:spcAft>
                <a:spcPct val="0"/>
              </a:spcAft>
              <a:buClr>
                <a:srgbClr val="660000"/>
              </a:buClr>
              <a:buSzPct val="70000"/>
              <a:buFont typeface="Wingdings" panose="05000000000000000000" pitchFamily="2" charset="2"/>
              <a:buChar char="o"/>
            </a:pPr>
            <a:r>
              <a:rPr lang="el-GR" sz="2800" kern="0" dirty="0" smtClean="0">
                <a:solidFill>
                  <a:srgbClr val="000000"/>
                </a:solidFill>
              </a:rPr>
              <a:t>Όπου αφετηρία, μπορεί να είναι:</a:t>
            </a:r>
            <a:endParaRPr lang="el-GR" sz="2800" kern="0" dirty="0">
              <a:solidFill>
                <a:srgbClr val="000000"/>
              </a:solidFill>
            </a:endParaRPr>
          </a:p>
          <a:p>
            <a:pPr marL="1001713" lvl="1" indent="-482600" defTabSz="1008063" eaLnBrk="0" fontAlgn="base" hangingPunct="0">
              <a:spcAft>
                <a:spcPct val="0"/>
              </a:spcAft>
              <a:buClr>
                <a:schemeClr val="accent3">
                  <a:lumMod val="50000"/>
                </a:schemeClr>
              </a:buClr>
              <a:buSzPct val="75000"/>
              <a:buFont typeface="Wingdings" panose="05000000000000000000" pitchFamily="2" charset="2"/>
              <a:buChar char="n"/>
            </a:pPr>
            <a:r>
              <a:rPr lang="en-US" sz="2400" b="1" kern="0" dirty="0">
                <a:solidFill>
                  <a:srgbClr val="000000"/>
                </a:solidFill>
              </a:rPr>
              <a:t>SEEK_SET</a:t>
            </a:r>
            <a:r>
              <a:rPr lang="en-US" sz="2400" kern="0" dirty="0">
                <a:solidFill>
                  <a:srgbClr val="000000"/>
                </a:solidFill>
              </a:rPr>
              <a:t> </a:t>
            </a:r>
            <a:r>
              <a:rPr lang="el-GR" sz="2400" kern="0" dirty="0">
                <a:solidFill>
                  <a:srgbClr val="000000"/>
                </a:solidFill>
              </a:rPr>
              <a:t>: Αρχή του αρχείου,</a:t>
            </a:r>
            <a:endParaRPr lang="en-US" sz="2400" kern="0" dirty="0">
              <a:solidFill>
                <a:srgbClr val="000000"/>
              </a:solidFill>
            </a:endParaRPr>
          </a:p>
          <a:p>
            <a:pPr marL="1001713" lvl="1" indent="-482600" defTabSz="1008063" eaLnBrk="0" fontAlgn="base" hangingPunct="0">
              <a:spcAft>
                <a:spcPct val="0"/>
              </a:spcAft>
              <a:buClr>
                <a:schemeClr val="accent3">
                  <a:lumMod val="50000"/>
                </a:schemeClr>
              </a:buClr>
              <a:buSzPct val="75000"/>
              <a:buFont typeface="Wingdings" panose="05000000000000000000" pitchFamily="2" charset="2"/>
              <a:buChar char="n"/>
            </a:pPr>
            <a:r>
              <a:rPr lang="en-US" sz="2400" b="1" kern="0" dirty="0">
                <a:solidFill>
                  <a:srgbClr val="000000"/>
                </a:solidFill>
              </a:rPr>
              <a:t>SEEK_END</a:t>
            </a:r>
            <a:r>
              <a:rPr lang="el-GR" sz="2400" kern="0" dirty="0">
                <a:solidFill>
                  <a:srgbClr val="000000"/>
                </a:solidFill>
              </a:rPr>
              <a:t> : Τέλος του αρχείου,</a:t>
            </a:r>
            <a:endParaRPr lang="en-US" sz="2400" kern="0" dirty="0">
              <a:solidFill>
                <a:srgbClr val="000000"/>
              </a:solidFill>
            </a:endParaRPr>
          </a:p>
          <a:p>
            <a:pPr marL="1001713" lvl="1" indent="-482600" defTabSz="1008063" eaLnBrk="0" fontAlgn="base" hangingPunct="0">
              <a:spcAft>
                <a:spcPct val="0"/>
              </a:spcAft>
              <a:buClr>
                <a:schemeClr val="accent3">
                  <a:lumMod val="50000"/>
                </a:schemeClr>
              </a:buClr>
              <a:buSzPct val="75000"/>
              <a:buFont typeface="Wingdings" panose="05000000000000000000" pitchFamily="2" charset="2"/>
              <a:buChar char="n"/>
            </a:pPr>
            <a:r>
              <a:rPr lang="en-US" sz="2400" b="1" kern="0" dirty="0">
                <a:solidFill>
                  <a:srgbClr val="000000"/>
                </a:solidFill>
              </a:rPr>
              <a:t>SEEK_CUR</a:t>
            </a:r>
            <a:r>
              <a:rPr lang="el-GR" sz="2400" kern="0" dirty="0">
                <a:solidFill>
                  <a:srgbClr val="000000"/>
                </a:solidFill>
              </a:rPr>
              <a:t> : Τρέχουσα θέση.</a:t>
            </a:r>
          </a:p>
          <a:p>
            <a:endParaRPr lang="el-GR" dirty="0"/>
          </a:p>
        </p:txBody>
      </p:sp>
      <p:sp>
        <p:nvSpPr>
          <p:cNvPr id="4" name="Θέση υποσέλιδου 1" descr="."/>
          <p:cNvSpPr>
            <a:spLocks noGrp="1"/>
          </p:cNvSpPr>
          <p:nvPr>
            <p:ph type="ftr" sz="quarter" idx="11"/>
          </p:nvPr>
        </p:nvSpPr>
        <p:spPr/>
        <p:txBody>
          <a:bodyPr/>
          <a:lstStyle/>
          <a:p>
            <a:r>
              <a:rPr lang="el-GR" sz="1400" dirty="0" smtClean="0">
                <a:solidFill>
                  <a:prstClr val="black"/>
                </a:solidFill>
              </a:rPr>
              <a:t>Αρχεία Δομών</a:t>
            </a:r>
            <a:endParaRPr lang="el-GR" sz="1400" dirty="0">
              <a:solidFill>
                <a:prstClr val="black"/>
              </a:solidFill>
            </a:endParaRPr>
          </a:p>
        </p:txBody>
      </p:sp>
      <p:sp>
        <p:nvSpPr>
          <p:cNvPr id="5" name="Θέση αριθμού διαφάνειας 1" descr="."/>
          <p:cNvSpPr>
            <a:spLocks noGrp="1"/>
          </p:cNvSpPr>
          <p:nvPr>
            <p:ph type="sldNum" sz="quarter" idx="12"/>
          </p:nvPr>
        </p:nvSpPr>
        <p:spPr/>
        <p:txBody>
          <a:bodyPr/>
          <a:lstStyle/>
          <a:p>
            <a:fld id="{3802D86F-0ACD-4CFB-B7E4-E17E1C35555A}" type="slidenum">
              <a:rPr lang="el-GR" sz="1400" smtClean="0">
                <a:solidFill>
                  <a:prstClr val="black"/>
                </a:solidFill>
              </a:rPr>
              <a:pPr/>
              <a:t>16</a:t>
            </a:fld>
            <a:endParaRPr lang="el-GR" sz="1400" dirty="0">
              <a:solidFill>
                <a:prstClr val="black"/>
              </a:solidFill>
            </a:endParaRPr>
          </a:p>
        </p:txBody>
      </p:sp>
    </p:spTree>
    <p:extLst>
      <p:ext uri="{BB962C8B-B14F-4D97-AF65-F5344CB8AC3E}">
        <p14:creationId xmlns:p14="http://schemas.microsoft.com/office/powerpoint/2010/main" val="212570641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Παράδειγμα: </a:t>
            </a:r>
            <a:r>
              <a:rPr lang="el-GR" b="1" dirty="0"/>
              <a:t>Ά</a:t>
            </a:r>
            <a:r>
              <a:rPr lang="el-GR" b="1" dirty="0" smtClean="0"/>
              <a:t>μεση μετάβαση</a:t>
            </a:r>
            <a:endParaRPr lang="el-GR" b="1" dirty="0"/>
          </a:p>
        </p:txBody>
      </p:sp>
      <p:sp>
        <p:nvSpPr>
          <p:cNvPr id="3" name="Θέση περιεχομένου 1" descr="Τμήμα προγράμματος: Άμεση μετάβαση στην εικοστή εγγραφή:&#10;f seek, παρένθεση P, κόμμα 20 * size of, παρένθεση struct πελάτης, κλείσιμο παρένθεσης, κόμμα seek underscore set, κλείσιμο παρένθεσης.&#10;Και όχι σειριακή προσπέλαση. Παράδειγμα: for, i = 0, ερωτηματικό, i μικρότερο ή ίσο του 20, ερωτηματικό, i + +. Enter, f read, παρένθεση &amp; r, κόμμα size of, παρένθεση struct πελάτης, κλείσιμο παρένθεσης, κόμμα 1, κόμμα P, κλείσιμο παρένθεσης."/>
          <p:cNvSpPr>
            <a:spLocks noGrp="1"/>
          </p:cNvSpPr>
          <p:nvPr>
            <p:ph idx="1"/>
          </p:nvPr>
        </p:nvSpPr>
        <p:spPr/>
        <p:txBody>
          <a:bodyPr/>
          <a:lstStyle/>
          <a:p>
            <a:pPr marL="517525" lvl="0" indent="-517525" defTabSz="1008063" eaLnBrk="0" fontAlgn="base" hangingPunct="0">
              <a:spcAft>
                <a:spcPct val="0"/>
              </a:spcAft>
              <a:buClr>
                <a:srgbClr val="660000"/>
              </a:buClr>
              <a:buSzPct val="70000"/>
              <a:buFont typeface="Wingdings" panose="05000000000000000000" pitchFamily="2" charset="2"/>
              <a:buChar char="o"/>
            </a:pPr>
            <a:r>
              <a:rPr lang="el-GR" b="1" kern="0" dirty="0">
                <a:solidFill>
                  <a:srgbClr val="000000"/>
                </a:solidFill>
              </a:rPr>
              <a:t>Άμεση μετάβαση</a:t>
            </a:r>
            <a:r>
              <a:rPr lang="el-GR" kern="0" dirty="0">
                <a:solidFill>
                  <a:srgbClr val="000000"/>
                </a:solidFill>
              </a:rPr>
              <a:t> στη 20</a:t>
            </a:r>
            <a:r>
              <a:rPr lang="el-GR" kern="0" baseline="30000" dirty="0">
                <a:solidFill>
                  <a:srgbClr val="000000"/>
                </a:solidFill>
              </a:rPr>
              <a:t>η</a:t>
            </a:r>
            <a:r>
              <a:rPr lang="el-GR" kern="0" dirty="0">
                <a:solidFill>
                  <a:srgbClr val="000000"/>
                </a:solidFill>
              </a:rPr>
              <a:t> εγγραφή:</a:t>
            </a:r>
          </a:p>
          <a:p>
            <a:pPr marL="1001713" lvl="1" indent="-482600" defTabSz="1008063" eaLnBrk="0" fontAlgn="base" hangingPunct="0">
              <a:spcAft>
                <a:spcPct val="0"/>
              </a:spcAft>
              <a:buClr>
                <a:schemeClr val="accent3">
                  <a:lumMod val="50000"/>
                </a:schemeClr>
              </a:buClr>
              <a:buSzPct val="75000"/>
              <a:buFont typeface="Wingdings" panose="05000000000000000000" pitchFamily="2" charset="2"/>
              <a:buChar char="n"/>
            </a:pPr>
            <a:r>
              <a:rPr lang="en-US" sz="3100" kern="0" dirty="0" err="1">
                <a:solidFill>
                  <a:srgbClr val="000000"/>
                </a:solidFill>
              </a:rPr>
              <a:t>f</a:t>
            </a:r>
            <a:r>
              <a:rPr lang="en-US" kern="0" dirty="0" err="1">
                <a:solidFill>
                  <a:srgbClr val="000000"/>
                </a:solidFill>
              </a:rPr>
              <a:t>seek</a:t>
            </a:r>
            <a:r>
              <a:rPr lang="en-US" kern="0" dirty="0">
                <a:solidFill>
                  <a:srgbClr val="000000"/>
                </a:solidFill>
              </a:rPr>
              <a:t>(P, </a:t>
            </a:r>
            <a:r>
              <a:rPr lang="en-US" kern="0" dirty="0" smtClean="0">
                <a:solidFill>
                  <a:srgbClr val="000000"/>
                </a:solidFill>
              </a:rPr>
              <a:t>20</a:t>
            </a:r>
            <a:r>
              <a:rPr lang="el-GR" kern="0" dirty="0" smtClean="0">
                <a:solidFill>
                  <a:srgbClr val="000000"/>
                </a:solidFill>
              </a:rPr>
              <a:t> </a:t>
            </a:r>
            <a:r>
              <a:rPr lang="en-US" kern="0" dirty="0" smtClean="0">
                <a:solidFill>
                  <a:srgbClr val="000000"/>
                </a:solidFill>
              </a:rPr>
              <a:t>*</a:t>
            </a:r>
            <a:r>
              <a:rPr lang="el-GR" kern="0" dirty="0" smtClean="0">
                <a:solidFill>
                  <a:srgbClr val="000000"/>
                </a:solidFill>
              </a:rPr>
              <a:t> </a:t>
            </a:r>
            <a:r>
              <a:rPr lang="en-US" kern="0" dirty="0" err="1" smtClean="0">
                <a:solidFill>
                  <a:srgbClr val="000000"/>
                </a:solidFill>
              </a:rPr>
              <a:t>sizeof</a:t>
            </a:r>
            <a:r>
              <a:rPr lang="en-US" kern="0" dirty="0" smtClean="0">
                <a:solidFill>
                  <a:srgbClr val="000000"/>
                </a:solidFill>
              </a:rPr>
              <a:t>(</a:t>
            </a:r>
            <a:r>
              <a:rPr lang="en-US" kern="0" dirty="0" err="1" smtClean="0">
                <a:solidFill>
                  <a:srgbClr val="000000"/>
                </a:solidFill>
              </a:rPr>
              <a:t>struct</a:t>
            </a:r>
            <a:r>
              <a:rPr lang="en-US" kern="0" dirty="0" smtClean="0">
                <a:solidFill>
                  <a:srgbClr val="000000"/>
                </a:solidFill>
              </a:rPr>
              <a:t> </a:t>
            </a:r>
            <a:r>
              <a:rPr lang="en-US" kern="0" dirty="0" err="1">
                <a:solidFill>
                  <a:srgbClr val="000000"/>
                </a:solidFill>
              </a:rPr>
              <a:t>Pelatis</a:t>
            </a:r>
            <a:r>
              <a:rPr lang="en-US" kern="0" dirty="0">
                <a:solidFill>
                  <a:srgbClr val="000000"/>
                </a:solidFill>
              </a:rPr>
              <a:t>), SEEK_SET);</a:t>
            </a:r>
          </a:p>
          <a:p>
            <a:pPr marL="1001713" lvl="1" indent="-482600" defTabSz="1008063" eaLnBrk="0" fontAlgn="base" hangingPunct="0">
              <a:spcAft>
                <a:spcPct val="0"/>
              </a:spcAft>
              <a:buClr>
                <a:srgbClr val="999966"/>
              </a:buClr>
              <a:buSzPct val="75000"/>
              <a:buFont typeface="Wingdings" panose="05000000000000000000" pitchFamily="2" charset="2"/>
              <a:buChar char="n"/>
            </a:pPr>
            <a:endParaRPr lang="en-US" sz="3100" kern="0" dirty="0">
              <a:solidFill>
                <a:srgbClr val="000000"/>
              </a:solidFill>
            </a:endParaRPr>
          </a:p>
          <a:p>
            <a:pPr marL="517525" lvl="0" indent="-517525" defTabSz="1008063" eaLnBrk="0" fontAlgn="base" hangingPunct="0">
              <a:spcAft>
                <a:spcPct val="0"/>
              </a:spcAft>
              <a:buClr>
                <a:srgbClr val="660000"/>
              </a:buClr>
              <a:buSzPct val="70000"/>
              <a:buFont typeface="Wingdings" panose="05000000000000000000" pitchFamily="2" charset="2"/>
              <a:buChar char="o"/>
            </a:pPr>
            <a:r>
              <a:rPr lang="el-GR" kern="0" dirty="0">
                <a:solidFill>
                  <a:srgbClr val="000000"/>
                </a:solidFill>
              </a:rPr>
              <a:t>Και όχι</a:t>
            </a:r>
            <a:r>
              <a:rPr lang="en-US" kern="0" dirty="0">
                <a:solidFill>
                  <a:srgbClr val="000000"/>
                </a:solidFill>
              </a:rPr>
              <a:t> (</a:t>
            </a:r>
            <a:r>
              <a:rPr lang="el-GR" b="1" kern="0" dirty="0">
                <a:solidFill>
                  <a:srgbClr val="000000"/>
                </a:solidFill>
              </a:rPr>
              <a:t>σειριακή προσπέλαση</a:t>
            </a:r>
            <a:r>
              <a:rPr lang="el-GR" kern="0" dirty="0">
                <a:solidFill>
                  <a:srgbClr val="000000"/>
                </a:solidFill>
              </a:rPr>
              <a:t>):</a:t>
            </a:r>
          </a:p>
          <a:p>
            <a:pPr marL="1001713" lvl="1" indent="-482600" defTabSz="1008063" eaLnBrk="0" fontAlgn="base" hangingPunct="0">
              <a:spcAft>
                <a:spcPct val="0"/>
              </a:spcAft>
              <a:buClr>
                <a:schemeClr val="accent3">
                  <a:lumMod val="50000"/>
                </a:schemeClr>
              </a:buClr>
              <a:buSzPct val="75000"/>
              <a:buFont typeface="Wingdings" panose="05000000000000000000" pitchFamily="2" charset="2"/>
              <a:buChar char="n"/>
            </a:pPr>
            <a:r>
              <a:rPr lang="el-GR" kern="0" dirty="0">
                <a:solidFill>
                  <a:srgbClr val="000000"/>
                </a:solidFill>
              </a:rPr>
              <a:t> </a:t>
            </a:r>
            <a:r>
              <a:rPr lang="en-US" kern="0" dirty="0">
                <a:solidFill>
                  <a:srgbClr val="000000"/>
                </a:solidFill>
              </a:rPr>
              <a:t>for (</a:t>
            </a:r>
            <a:r>
              <a:rPr lang="en-US" kern="0" dirty="0" err="1">
                <a:solidFill>
                  <a:srgbClr val="000000"/>
                </a:solidFill>
              </a:rPr>
              <a:t>i</a:t>
            </a:r>
            <a:r>
              <a:rPr lang="en-US" kern="0" dirty="0">
                <a:solidFill>
                  <a:srgbClr val="000000"/>
                </a:solidFill>
              </a:rPr>
              <a:t>=0; </a:t>
            </a:r>
            <a:r>
              <a:rPr lang="en-US" kern="0" dirty="0" err="1">
                <a:solidFill>
                  <a:srgbClr val="000000"/>
                </a:solidFill>
              </a:rPr>
              <a:t>i</a:t>
            </a:r>
            <a:r>
              <a:rPr lang="en-US" kern="0" dirty="0">
                <a:solidFill>
                  <a:srgbClr val="000000"/>
                </a:solidFill>
              </a:rPr>
              <a:t>&lt;=20; </a:t>
            </a:r>
            <a:r>
              <a:rPr lang="en-US" kern="0" dirty="0" err="1">
                <a:solidFill>
                  <a:srgbClr val="000000"/>
                </a:solidFill>
              </a:rPr>
              <a:t>i</a:t>
            </a:r>
            <a:r>
              <a:rPr lang="en-US" kern="0" dirty="0">
                <a:solidFill>
                  <a:srgbClr val="000000"/>
                </a:solidFill>
              </a:rPr>
              <a:t>++)</a:t>
            </a:r>
          </a:p>
          <a:p>
            <a:pPr marL="1519238" lvl="2" indent="-515938" defTabSz="1008063" eaLnBrk="0" fontAlgn="base" hangingPunct="0">
              <a:spcAft>
                <a:spcPct val="0"/>
              </a:spcAft>
              <a:buClr>
                <a:srgbClr val="660000"/>
              </a:buClr>
              <a:buSzPct val="65000"/>
              <a:buFont typeface="Wingdings" panose="05000000000000000000" pitchFamily="2" charset="2"/>
              <a:buChar char="o"/>
            </a:pPr>
            <a:r>
              <a:rPr lang="en-US" kern="0" dirty="0" err="1">
                <a:solidFill>
                  <a:srgbClr val="000000"/>
                </a:solidFill>
              </a:rPr>
              <a:t>fread</a:t>
            </a:r>
            <a:r>
              <a:rPr lang="en-US" kern="0" dirty="0">
                <a:solidFill>
                  <a:srgbClr val="000000"/>
                </a:solidFill>
              </a:rPr>
              <a:t>(&amp;r, </a:t>
            </a:r>
            <a:r>
              <a:rPr lang="en-US" kern="0" dirty="0" err="1">
                <a:solidFill>
                  <a:srgbClr val="000000"/>
                </a:solidFill>
              </a:rPr>
              <a:t>sizeof</a:t>
            </a:r>
            <a:r>
              <a:rPr lang="en-US" kern="0" dirty="0">
                <a:solidFill>
                  <a:srgbClr val="000000"/>
                </a:solidFill>
              </a:rPr>
              <a:t>(</a:t>
            </a:r>
            <a:r>
              <a:rPr lang="en-US" kern="0" dirty="0" err="1">
                <a:solidFill>
                  <a:srgbClr val="000000"/>
                </a:solidFill>
              </a:rPr>
              <a:t>struct</a:t>
            </a:r>
            <a:r>
              <a:rPr lang="en-US" kern="0" dirty="0">
                <a:solidFill>
                  <a:srgbClr val="000000"/>
                </a:solidFill>
              </a:rPr>
              <a:t> </a:t>
            </a:r>
            <a:r>
              <a:rPr lang="en-US" kern="0" dirty="0" err="1">
                <a:solidFill>
                  <a:srgbClr val="000000"/>
                </a:solidFill>
              </a:rPr>
              <a:t>Pelatis</a:t>
            </a:r>
            <a:r>
              <a:rPr lang="en-US" kern="0" dirty="0">
                <a:solidFill>
                  <a:srgbClr val="000000"/>
                </a:solidFill>
              </a:rPr>
              <a:t>), 1, P)</a:t>
            </a:r>
          </a:p>
          <a:p>
            <a:endParaRPr lang="el-GR" dirty="0"/>
          </a:p>
        </p:txBody>
      </p:sp>
      <p:sp>
        <p:nvSpPr>
          <p:cNvPr id="4" name="Θέση υποσέλιδου 1" descr="."/>
          <p:cNvSpPr>
            <a:spLocks noGrp="1"/>
          </p:cNvSpPr>
          <p:nvPr>
            <p:ph type="ftr" sz="quarter" idx="11"/>
          </p:nvPr>
        </p:nvSpPr>
        <p:spPr/>
        <p:txBody>
          <a:bodyPr/>
          <a:lstStyle/>
          <a:p>
            <a:r>
              <a:rPr lang="el-GR" sz="1400" dirty="0" smtClean="0">
                <a:solidFill>
                  <a:prstClr val="black"/>
                </a:solidFill>
              </a:rPr>
              <a:t>Αρχεία Δομών</a:t>
            </a:r>
            <a:endParaRPr lang="el-GR" sz="1400" dirty="0">
              <a:solidFill>
                <a:prstClr val="black"/>
              </a:solidFill>
            </a:endParaRPr>
          </a:p>
        </p:txBody>
      </p:sp>
      <p:sp>
        <p:nvSpPr>
          <p:cNvPr id="5" name="Θέση αριθμού διαφάνειας 1" descr="."/>
          <p:cNvSpPr>
            <a:spLocks noGrp="1"/>
          </p:cNvSpPr>
          <p:nvPr>
            <p:ph type="sldNum" sz="quarter" idx="12"/>
          </p:nvPr>
        </p:nvSpPr>
        <p:spPr/>
        <p:txBody>
          <a:bodyPr/>
          <a:lstStyle/>
          <a:p>
            <a:fld id="{3802D86F-0ACD-4CFB-B7E4-E17E1C35555A}" type="slidenum">
              <a:rPr lang="el-GR" sz="1400" smtClean="0">
                <a:solidFill>
                  <a:prstClr val="black"/>
                </a:solidFill>
              </a:rPr>
              <a:pPr/>
              <a:t>17</a:t>
            </a:fld>
            <a:endParaRPr lang="el-GR" sz="1400" dirty="0">
              <a:solidFill>
                <a:prstClr val="black"/>
              </a:solidFill>
            </a:endParaRPr>
          </a:p>
        </p:txBody>
      </p:sp>
    </p:spTree>
    <p:extLst>
      <p:ext uri="{BB962C8B-B14F-4D97-AF65-F5344CB8AC3E}">
        <p14:creationId xmlns:p14="http://schemas.microsoft.com/office/powerpoint/2010/main" val="76429534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Πλήθος </a:t>
            </a:r>
            <a:r>
              <a:rPr lang="el-GR" b="1" dirty="0" smtClean="0"/>
              <a:t>εγγραφών</a:t>
            </a:r>
            <a:endParaRPr lang="el-GR" b="1" dirty="0"/>
          </a:p>
        </p:txBody>
      </p:sp>
      <p:sp>
        <p:nvSpPr>
          <p:cNvPr id="3" name="Θέση περιεχομένου 1" descr="Τμήμα προγράμματος: f seek, παρένθεση P, κόμμα 0, κόμμα seek underscore end, κλείσιμο παρένθεσης, / asterisc, μετάβαση στο τέλος του αρχείου, asterisc /. Enter, m =, f tell, παρένθεση P, κλείσιμο παρένθεσης, / asterisc,  αριθμός σε bytes που δείχνει ο δείκτης αρχείου, asterisc /. Enter, N = m, / size of, παρένθεση struct πελάτης, κλείσιμο παρένθεσης, / asterisc, Πλήθος εγγραφών, asterisc /.&#10;"/>
          <p:cNvSpPr>
            <a:spLocks noGrp="1"/>
          </p:cNvSpPr>
          <p:nvPr>
            <p:ph idx="1"/>
            <p:custDataLst>
              <p:tags r:id="rId2"/>
            </p:custDataLst>
          </p:nvPr>
        </p:nvSpPr>
        <p:spPr/>
        <p:txBody>
          <a:bodyPr/>
          <a:lstStyle/>
          <a:p>
            <a:pPr marL="0" lvl="0" indent="0" defTabSz="449263" fontAlgn="base" hangingPunct="0">
              <a:lnSpc>
                <a:spcPct val="93000"/>
              </a:lnSpc>
              <a:spcBef>
                <a:spcPct val="0"/>
              </a:spcBef>
              <a:spcAft>
                <a:spcPct val="0"/>
              </a:spcAft>
              <a:buClr>
                <a:srgbClr val="000000"/>
              </a:buClr>
              <a:buSzPct val="100000"/>
              <a:buNone/>
            </a:pPr>
            <a:r>
              <a:rPr lang="en-US" dirty="0" smtClean="0">
                <a:solidFill>
                  <a:srgbClr val="000000"/>
                </a:solidFill>
                <a:ea typeface="Arial Unicode MS" panose="020B0604020202020204" pitchFamily="34" charset="-128"/>
                <a:cs typeface="Arial Unicode MS" panose="020B0604020202020204" pitchFamily="34" charset="-128"/>
              </a:rPr>
              <a:t> </a:t>
            </a:r>
            <a:r>
              <a:rPr lang="en-US" dirty="0" err="1" smtClean="0">
                <a:solidFill>
                  <a:srgbClr val="000000"/>
                </a:solidFill>
                <a:ea typeface="Arial Unicode MS" panose="020B0604020202020204" pitchFamily="34" charset="-128"/>
                <a:cs typeface="Arial Unicode MS" panose="020B0604020202020204" pitchFamily="34" charset="-128"/>
              </a:rPr>
              <a:t>fseek</a:t>
            </a:r>
            <a:r>
              <a:rPr lang="en-US" dirty="0" smtClean="0">
                <a:solidFill>
                  <a:srgbClr val="000000"/>
                </a:solidFill>
                <a:ea typeface="Arial Unicode MS" panose="020B0604020202020204" pitchFamily="34" charset="-128"/>
                <a:cs typeface="Arial Unicode MS" panose="020B0604020202020204" pitchFamily="34" charset="-128"/>
              </a:rPr>
              <a:t>(P, 0, SEEK_END); /* </a:t>
            </a:r>
            <a:r>
              <a:rPr lang="el-GR" dirty="0" smtClean="0">
                <a:solidFill>
                  <a:srgbClr val="000000"/>
                </a:solidFill>
                <a:ea typeface="Arial Unicode MS" panose="020B0604020202020204" pitchFamily="34" charset="-128"/>
                <a:cs typeface="Arial Unicode MS" panose="020B0604020202020204" pitchFamily="34" charset="-128"/>
              </a:rPr>
              <a:t>μετάβαση στο τέλος του αρχείου</a:t>
            </a:r>
            <a:r>
              <a:rPr lang="en-US"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endParaRPr lang="en-US" dirty="0" smtClean="0">
              <a:solidFill>
                <a:srgbClr val="000000"/>
              </a:solidFill>
              <a:ea typeface="Arial Unicode MS" panose="020B0604020202020204" pitchFamily="34" charset="-128"/>
              <a:cs typeface="Arial Unicode MS" panose="020B0604020202020204" pitchFamily="34" charset="-128"/>
            </a:endParaRPr>
          </a:p>
          <a:p>
            <a:pPr marL="0" lvl="0" indent="0" defTabSz="449263" fontAlgn="base" hangingPunct="0">
              <a:lnSpc>
                <a:spcPct val="93000"/>
              </a:lnSpc>
              <a:spcBef>
                <a:spcPct val="0"/>
              </a:spcBef>
              <a:spcAft>
                <a:spcPct val="0"/>
              </a:spcAft>
              <a:buClr>
                <a:srgbClr val="000000"/>
              </a:buClr>
              <a:buSzPct val="100000"/>
              <a:buNone/>
            </a:pPr>
            <a:r>
              <a:rPr lang="en-US" dirty="0" smtClean="0">
                <a:solidFill>
                  <a:srgbClr val="000000"/>
                </a:solidFill>
                <a:ea typeface="Arial Unicode MS" panose="020B0604020202020204" pitchFamily="34" charset="-128"/>
                <a:cs typeface="Arial Unicode MS" panose="020B0604020202020204" pitchFamily="34" charset="-128"/>
              </a:rPr>
              <a:t> m = </a:t>
            </a:r>
            <a:r>
              <a:rPr lang="en-US" b="1" dirty="0" err="1" smtClean="0">
                <a:ea typeface="Arial Unicode MS" panose="020B0604020202020204" pitchFamily="34" charset="-128"/>
                <a:cs typeface="Arial Unicode MS" panose="020B0604020202020204" pitchFamily="34" charset="-128"/>
              </a:rPr>
              <a:t>ftell</a:t>
            </a:r>
            <a:r>
              <a:rPr lang="en-US" b="1" dirty="0" smtClean="0">
                <a:ea typeface="Arial Unicode MS" panose="020B0604020202020204" pitchFamily="34" charset="-128"/>
                <a:cs typeface="Arial Unicode MS" panose="020B0604020202020204" pitchFamily="34" charset="-128"/>
              </a:rPr>
              <a:t>(P)</a:t>
            </a:r>
            <a:r>
              <a:rPr lang="en-US" dirty="0" smtClean="0">
                <a:solidFill>
                  <a:srgbClr val="000000"/>
                </a:solidFill>
                <a:ea typeface="Arial Unicode MS" panose="020B0604020202020204" pitchFamily="34" charset="-128"/>
                <a:cs typeface="Arial Unicode MS" panose="020B0604020202020204" pitchFamily="34" charset="-128"/>
              </a:rPr>
              <a:t>; /* </a:t>
            </a:r>
            <a:r>
              <a:rPr lang="el-GR" dirty="0" smtClean="0">
                <a:solidFill>
                  <a:srgbClr val="000000"/>
                </a:solidFill>
                <a:ea typeface="Arial Unicode MS" panose="020B0604020202020204" pitchFamily="34" charset="-128"/>
                <a:cs typeface="Arial Unicode MS" panose="020B0604020202020204" pitchFamily="34" charset="-128"/>
              </a:rPr>
              <a:t>αριθμός σε </a:t>
            </a:r>
            <a:r>
              <a:rPr lang="en-US" dirty="0" smtClean="0">
                <a:solidFill>
                  <a:srgbClr val="000000"/>
                </a:solidFill>
                <a:ea typeface="Arial Unicode MS" panose="020B0604020202020204" pitchFamily="34" charset="-128"/>
                <a:cs typeface="Arial Unicode MS" panose="020B0604020202020204" pitchFamily="34" charset="-128"/>
              </a:rPr>
              <a:t>bytes</a:t>
            </a:r>
            <a:r>
              <a:rPr lang="el-GR" dirty="0" smtClean="0">
                <a:solidFill>
                  <a:srgbClr val="000000"/>
                </a:solidFill>
                <a:ea typeface="Arial Unicode MS" panose="020B0604020202020204" pitchFamily="34" charset="-128"/>
                <a:cs typeface="Arial Unicode MS" panose="020B0604020202020204" pitchFamily="34" charset="-128"/>
              </a:rPr>
              <a:t> που δείχνει ο δείκτης αρχείου </a:t>
            </a:r>
            <a:r>
              <a:rPr lang="en-US"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endParaRPr lang="en-US" dirty="0" smtClean="0">
              <a:solidFill>
                <a:srgbClr val="000000"/>
              </a:solidFill>
              <a:ea typeface="Arial Unicode MS" panose="020B0604020202020204" pitchFamily="34" charset="-128"/>
              <a:cs typeface="Arial Unicode MS" panose="020B0604020202020204" pitchFamily="34" charset="-128"/>
            </a:endParaRPr>
          </a:p>
          <a:p>
            <a:pPr marL="0" lvl="0" indent="0" defTabSz="449263" fontAlgn="base" hangingPunct="0">
              <a:lnSpc>
                <a:spcPct val="93000"/>
              </a:lnSpc>
              <a:spcBef>
                <a:spcPct val="0"/>
              </a:spcBef>
              <a:spcAft>
                <a:spcPct val="0"/>
              </a:spcAft>
              <a:buClr>
                <a:srgbClr val="000000"/>
              </a:buClr>
              <a:buSzPct val="100000"/>
              <a:buNone/>
            </a:pPr>
            <a:r>
              <a:rPr lang="en-US" dirty="0" smtClean="0">
                <a:solidFill>
                  <a:srgbClr val="000000"/>
                </a:solidFill>
                <a:ea typeface="Arial Unicode MS" panose="020B0604020202020204" pitchFamily="34" charset="-128"/>
                <a:cs typeface="Arial Unicode MS" panose="020B0604020202020204" pitchFamily="34" charset="-128"/>
              </a:rPr>
              <a:t> N = m / </a:t>
            </a:r>
            <a:r>
              <a:rPr lang="en-US" dirty="0" err="1" smtClean="0">
                <a:solidFill>
                  <a:srgbClr val="000000"/>
                </a:solidFill>
                <a:ea typeface="Arial Unicode MS" panose="020B0604020202020204" pitchFamily="34" charset="-128"/>
                <a:cs typeface="Arial Unicode MS" panose="020B0604020202020204" pitchFamily="34" charset="-128"/>
              </a:rPr>
              <a:t>sizeof</a:t>
            </a:r>
            <a:r>
              <a:rPr lang="en-US" dirty="0" smtClean="0">
                <a:solidFill>
                  <a:srgbClr val="000000"/>
                </a:solidFill>
                <a:ea typeface="Arial Unicode MS" panose="020B0604020202020204" pitchFamily="34" charset="-128"/>
                <a:cs typeface="Arial Unicode MS" panose="020B0604020202020204" pitchFamily="34" charset="-128"/>
              </a:rPr>
              <a:t>(</a:t>
            </a:r>
            <a:r>
              <a:rPr lang="en-US" dirty="0" err="1" smtClean="0">
                <a:solidFill>
                  <a:srgbClr val="000000"/>
                </a:solidFill>
                <a:ea typeface="Arial Unicode MS" panose="020B0604020202020204" pitchFamily="34" charset="-128"/>
                <a:cs typeface="Arial Unicode MS" panose="020B0604020202020204" pitchFamily="34" charset="-128"/>
              </a:rPr>
              <a:t>struct</a:t>
            </a:r>
            <a:r>
              <a:rPr lang="en-US" dirty="0" smtClean="0">
                <a:solidFill>
                  <a:srgbClr val="000000"/>
                </a:solidFill>
                <a:ea typeface="Arial Unicode MS" panose="020B0604020202020204" pitchFamily="34" charset="-128"/>
                <a:cs typeface="Arial Unicode MS" panose="020B0604020202020204" pitchFamily="34" charset="-128"/>
              </a:rPr>
              <a:t> </a:t>
            </a:r>
            <a:r>
              <a:rPr lang="en-US" dirty="0" err="1" smtClean="0">
                <a:solidFill>
                  <a:srgbClr val="000000"/>
                </a:solidFill>
                <a:ea typeface="Arial Unicode MS" panose="020B0604020202020204" pitchFamily="34" charset="-128"/>
                <a:cs typeface="Arial Unicode MS" panose="020B0604020202020204" pitchFamily="34" charset="-128"/>
              </a:rPr>
              <a:t>Pelatis</a:t>
            </a:r>
            <a:r>
              <a:rPr lang="en-US" dirty="0" smtClean="0">
                <a:solidFill>
                  <a:srgbClr val="000000"/>
                </a:solidFill>
                <a:ea typeface="Arial Unicode MS" panose="020B0604020202020204" pitchFamily="34" charset="-128"/>
                <a:cs typeface="Arial Unicode MS" panose="020B0604020202020204" pitchFamily="34" charset="-128"/>
              </a:rPr>
              <a:t>); /* </a:t>
            </a:r>
            <a:r>
              <a:rPr lang="el-GR" dirty="0" smtClean="0">
                <a:solidFill>
                  <a:srgbClr val="000000"/>
                </a:solidFill>
                <a:ea typeface="Arial Unicode MS" panose="020B0604020202020204" pitchFamily="34" charset="-128"/>
                <a:cs typeface="Arial Unicode MS" panose="020B0604020202020204" pitchFamily="34" charset="-128"/>
              </a:rPr>
              <a:t>Πλήθος εγγραφών</a:t>
            </a:r>
            <a:r>
              <a:rPr lang="en-US" dirty="0" smtClean="0">
                <a:solidFill>
                  <a:srgbClr val="000000"/>
                </a:solidFill>
                <a:ea typeface="Arial Unicode MS" panose="020B0604020202020204" pitchFamily="34" charset="-128"/>
                <a:cs typeface="Arial Unicode MS" panose="020B0604020202020204" pitchFamily="34" charset="-128"/>
              </a:rPr>
              <a:t> */</a:t>
            </a:r>
          </a:p>
          <a:p>
            <a:endParaRPr lang="en-US" dirty="0"/>
          </a:p>
        </p:txBody>
      </p:sp>
      <p:sp>
        <p:nvSpPr>
          <p:cNvPr id="4" name="Θέση υποσέλιδου 1" descr="."/>
          <p:cNvSpPr>
            <a:spLocks noGrp="1"/>
          </p:cNvSpPr>
          <p:nvPr>
            <p:ph type="ftr" sz="quarter" idx="11"/>
          </p:nvPr>
        </p:nvSpPr>
        <p:spPr/>
        <p:txBody>
          <a:bodyPr/>
          <a:lstStyle/>
          <a:p>
            <a:r>
              <a:rPr lang="el-GR" sz="1400" dirty="0" smtClean="0">
                <a:solidFill>
                  <a:prstClr val="black"/>
                </a:solidFill>
              </a:rPr>
              <a:t>Αρχεία Δομών</a:t>
            </a:r>
            <a:endParaRPr lang="el-GR" sz="1400" dirty="0">
              <a:solidFill>
                <a:prstClr val="black"/>
              </a:solidFill>
            </a:endParaRPr>
          </a:p>
        </p:txBody>
      </p:sp>
      <p:sp>
        <p:nvSpPr>
          <p:cNvPr id="5" name="Θέση αριθμού διαφάνειας 1" descr="."/>
          <p:cNvSpPr>
            <a:spLocks noGrp="1"/>
          </p:cNvSpPr>
          <p:nvPr>
            <p:ph type="sldNum" sz="quarter" idx="12"/>
          </p:nvPr>
        </p:nvSpPr>
        <p:spPr/>
        <p:txBody>
          <a:bodyPr/>
          <a:lstStyle/>
          <a:p>
            <a:fld id="{3802D86F-0ACD-4CFB-B7E4-E17E1C35555A}" type="slidenum">
              <a:rPr lang="el-GR" sz="1400" smtClean="0">
                <a:solidFill>
                  <a:prstClr val="black"/>
                </a:solidFill>
              </a:rPr>
              <a:pPr/>
              <a:t>18</a:t>
            </a:fld>
            <a:endParaRPr lang="el-GR" sz="1400" dirty="0">
              <a:solidFill>
                <a:prstClr val="black"/>
              </a:solidFill>
            </a:endParaRPr>
          </a:p>
        </p:txBody>
      </p:sp>
      <p:pic>
        <p:nvPicPr>
          <p:cNvPr id="6" name="Εικόνα 1" descr="Εικονίδιο μετάβασης στα Περιεχόμενα.">
            <a:hlinkClick r:id="rId4" action="ppaction://hlinksldjump" tooltip="Επιστροφή στα Περιεχόμενα"/>
          </p:cNvPr>
          <p:cNvPicPr>
            <a:picLocks noChangeAspect="1"/>
          </p:cNvPicPr>
          <p:nvPr/>
        </p:nvPicPr>
        <p:blipFill>
          <a:blip r:embed="rId5">
            <a:extLst>
              <a:ext uri="{BEBA8EAE-BF5A-486C-A8C5-ECC9F3942E4B}">
                <a14:imgProps xmlns:a14="http://schemas.microsoft.com/office/drawing/2010/main">
                  <a14:imgLayer r:embed="rId6">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Tree>
    <p:custDataLst>
      <p:tags r:id="rId1"/>
    </p:custDataLst>
    <p:extLst>
      <p:ext uri="{BB962C8B-B14F-4D97-AF65-F5344CB8AC3E}">
        <p14:creationId xmlns:p14="http://schemas.microsoft.com/office/powerpoint/2010/main" val="163734790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Επέκταση </a:t>
            </a:r>
            <a:r>
              <a:rPr lang="el-GR" b="1" dirty="0" smtClean="0"/>
              <a:t>αρχείου</a:t>
            </a:r>
            <a:endParaRPr lang="el-GR" b="1" dirty="0"/>
          </a:p>
        </p:txBody>
      </p:sp>
      <p:sp>
        <p:nvSpPr>
          <p:cNvPr id="3" name="Θέση περιεχομένου 1" descr="Τμήμα προγράμματος: P =, f open, παρένθεση διπλά εισαγωγικά, πελάτες.dat, κλείσιμο εισαγωγικών, κόμμα, διπλά εισαγωγικά r b +, κλείσιμο εισαγωγικών, κλείσιμο παρένθεσης, / asterisc, άνοιγμα αρχείου για διάβασμα, αλλά και γράψιμο σε αυτό, asterisc /. Enter, f seek, παρένθεση P, κόμμα 0 , κόμμα seek underscore end, κλείσιμο παρένθεσης, / asterisc,  μετάβαση στο τέλος του αρχείου,  asterisc /. Enter,  εισαγωγή εγγραφής r. Enter, f write, παρένθεση &amp; r, κόμμα size of, παρένθεση struct πελάτης, κλείσιμο παρένθεσης, κόμμα 1, κόμμα P, κλείσιμο παρένθεσης, / asterisc,   η εγγραφή r θα γραφεί στο τέλος του αρχείου, asterisc /.&#10;"/>
          <p:cNvSpPr>
            <a:spLocks noGrp="1"/>
          </p:cNvSpPr>
          <p:nvPr>
            <p:ph idx="1"/>
          </p:nvPr>
        </p:nvSpPr>
        <p:spPr/>
        <p:txBody>
          <a:bodyPr>
            <a:normAutofit/>
          </a:bodyPr>
          <a:lstStyle/>
          <a:p>
            <a:pPr marL="0" lvl="0" indent="0" defTabSz="449263" fontAlgn="base" hangingPunct="0">
              <a:lnSpc>
                <a:spcPct val="93000"/>
              </a:lnSpc>
              <a:spcBef>
                <a:spcPct val="0"/>
              </a:spcBef>
              <a:spcAft>
                <a:spcPct val="0"/>
              </a:spcAft>
              <a:buClr>
                <a:srgbClr val="000000"/>
              </a:buClr>
              <a:buSzPct val="100000"/>
              <a:buNone/>
            </a:pPr>
            <a:r>
              <a:rPr lang="el-GR" sz="2800" dirty="0">
                <a:solidFill>
                  <a:srgbClr val="000000"/>
                </a:solidFill>
                <a:ea typeface="Arial Unicode MS" panose="020B0604020202020204" pitchFamily="34" charset="-128"/>
                <a:cs typeface="Arial Unicode MS" panose="020B0604020202020204" pitchFamily="34" charset="-128"/>
              </a:rPr>
              <a:t> </a:t>
            </a:r>
            <a:r>
              <a:rPr lang="en-US" sz="2800" dirty="0">
                <a:solidFill>
                  <a:srgbClr val="000000"/>
                </a:solidFill>
                <a:ea typeface="Arial Unicode MS" panose="020B0604020202020204" pitchFamily="34" charset="-128"/>
                <a:cs typeface="Arial Unicode MS" panose="020B0604020202020204" pitchFamily="34" charset="-128"/>
              </a:rPr>
              <a:t>P = </a:t>
            </a:r>
            <a:r>
              <a:rPr lang="en-US" sz="2800" dirty="0" err="1">
                <a:solidFill>
                  <a:srgbClr val="000000"/>
                </a:solidFill>
                <a:ea typeface="Arial Unicode MS" panose="020B0604020202020204" pitchFamily="34" charset="-128"/>
                <a:cs typeface="Arial Unicode MS" panose="020B0604020202020204" pitchFamily="34" charset="-128"/>
              </a:rPr>
              <a:t>fopen</a:t>
            </a:r>
            <a:r>
              <a:rPr lang="en-US" sz="2800" dirty="0">
                <a:solidFill>
                  <a:srgbClr val="000000"/>
                </a:solidFill>
                <a:ea typeface="Arial Unicode MS" panose="020B0604020202020204" pitchFamily="34" charset="-128"/>
                <a:cs typeface="Arial Unicode MS" panose="020B0604020202020204" pitchFamily="34" charset="-128"/>
              </a:rPr>
              <a:t>(“Pelates.dat”, “</a:t>
            </a:r>
            <a:r>
              <a:rPr lang="en-US" sz="2800" dirty="0" err="1">
                <a:solidFill>
                  <a:srgbClr val="000000"/>
                </a:solidFill>
                <a:ea typeface="Arial Unicode MS" panose="020B0604020202020204" pitchFamily="34" charset="-128"/>
                <a:cs typeface="Arial Unicode MS" panose="020B0604020202020204" pitchFamily="34" charset="-128"/>
              </a:rPr>
              <a:t>rb</a:t>
            </a:r>
            <a:r>
              <a:rPr lang="en-US" sz="2800" dirty="0">
                <a:solidFill>
                  <a:srgbClr val="000000"/>
                </a:solidFill>
                <a:ea typeface="Arial Unicode MS" panose="020B0604020202020204" pitchFamily="34" charset="-128"/>
                <a:cs typeface="Arial Unicode MS" panose="020B0604020202020204" pitchFamily="34" charset="-128"/>
              </a:rPr>
              <a:t>+”); /*</a:t>
            </a:r>
            <a:r>
              <a:rPr lang="el-GR" sz="2800" dirty="0">
                <a:solidFill>
                  <a:srgbClr val="000000"/>
                </a:solidFill>
                <a:ea typeface="Arial Unicode MS" panose="020B0604020202020204" pitchFamily="34" charset="-128"/>
                <a:cs typeface="Arial Unicode MS" panose="020B0604020202020204" pitchFamily="34" charset="-128"/>
              </a:rPr>
              <a:t> άνοιγμα αρχείου για διάβασμα αλλά και γράψιμο σε αυτό */</a:t>
            </a:r>
          </a:p>
          <a:p>
            <a:pPr marL="0" lvl="0" indent="0" defTabSz="449263" fontAlgn="base" hangingPunct="0">
              <a:lnSpc>
                <a:spcPct val="93000"/>
              </a:lnSpc>
              <a:spcBef>
                <a:spcPct val="0"/>
              </a:spcBef>
              <a:spcAft>
                <a:spcPct val="0"/>
              </a:spcAft>
              <a:buClr>
                <a:srgbClr val="000000"/>
              </a:buClr>
              <a:buSzPct val="100000"/>
              <a:buNone/>
            </a:pPr>
            <a:endParaRPr lang="el-GR" sz="2800" dirty="0">
              <a:solidFill>
                <a:srgbClr val="000000"/>
              </a:solidFill>
              <a:ea typeface="Arial Unicode MS" panose="020B0604020202020204" pitchFamily="34" charset="-128"/>
              <a:cs typeface="Arial Unicode MS" panose="020B0604020202020204" pitchFamily="34" charset="-128"/>
            </a:endParaRPr>
          </a:p>
          <a:p>
            <a:pPr marL="0" lvl="0" indent="0" defTabSz="449263" fontAlgn="base" hangingPunct="0">
              <a:lnSpc>
                <a:spcPct val="93000"/>
              </a:lnSpc>
              <a:spcBef>
                <a:spcPct val="0"/>
              </a:spcBef>
              <a:spcAft>
                <a:spcPct val="0"/>
              </a:spcAft>
              <a:buClr>
                <a:srgbClr val="000000"/>
              </a:buClr>
              <a:buSzPct val="100000"/>
              <a:buNone/>
            </a:pPr>
            <a:r>
              <a:rPr lang="el-GR" sz="2800" dirty="0">
                <a:solidFill>
                  <a:srgbClr val="000000"/>
                </a:solidFill>
                <a:ea typeface="Arial Unicode MS" panose="020B0604020202020204" pitchFamily="34" charset="-128"/>
                <a:cs typeface="Arial Unicode MS" panose="020B0604020202020204" pitchFamily="34" charset="-128"/>
              </a:rPr>
              <a:t> </a:t>
            </a:r>
            <a:r>
              <a:rPr lang="en-US" sz="2800" b="1" dirty="0" err="1">
                <a:solidFill>
                  <a:srgbClr val="000099"/>
                </a:solidFill>
                <a:ea typeface="Arial Unicode MS" panose="020B0604020202020204" pitchFamily="34" charset="-128"/>
                <a:cs typeface="Arial Unicode MS" panose="020B0604020202020204" pitchFamily="34" charset="-128"/>
              </a:rPr>
              <a:t>fseek</a:t>
            </a:r>
            <a:r>
              <a:rPr lang="en-US" sz="2800" b="1" dirty="0">
                <a:solidFill>
                  <a:srgbClr val="000099"/>
                </a:solidFill>
                <a:ea typeface="Arial Unicode MS" panose="020B0604020202020204" pitchFamily="34" charset="-128"/>
                <a:cs typeface="Arial Unicode MS" panose="020B0604020202020204" pitchFamily="34" charset="-128"/>
              </a:rPr>
              <a:t>(P, 0 , SEEK_END); </a:t>
            </a:r>
            <a:r>
              <a:rPr lang="el-GR" sz="2800" b="1" dirty="0">
                <a:solidFill>
                  <a:srgbClr val="000099"/>
                </a:solidFill>
                <a:ea typeface="Arial Unicode MS" panose="020B0604020202020204" pitchFamily="34" charset="-128"/>
                <a:cs typeface="Arial Unicode MS" panose="020B0604020202020204" pitchFamily="34" charset="-128"/>
              </a:rPr>
              <a:t>/* μετάβαση στο τέλος του αρχείου */</a:t>
            </a:r>
          </a:p>
          <a:p>
            <a:pPr marL="0" lvl="0" indent="0" defTabSz="449263" fontAlgn="base" hangingPunct="0">
              <a:lnSpc>
                <a:spcPct val="93000"/>
              </a:lnSpc>
              <a:spcBef>
                <a:spcPct val="0"/>
              </a:spcBef>
              <a:spcAft>
                <a:spcPct val="0"/>
              </a:spcAft>
              <a:buClr>
                <a:srgbClr val="000000"/>
              </a:buClr>
              <a:buSzPct val="100000"/>
              <a:buNone/>
            </a:pPr>
            <a:endParaRPr lang="el-GR" sz="2800" dirty="0">
              <a:solidFill>
                <a:srgbClr val="000000"/>
              </a:solidFill>
              <a:ea typeface="Arial Unicode MS" panose="020B0604020202020204" pitchFamily="34" charset="-128"/>
              <a:cs typeface="Arial Unicode MS" panose="020B0604020202020204" pitchFamily="34" charset="-128"/>
            </a:endParaRPr>
          </a:p>
          <a:p>
            <a:pPr marL="0" lvl="0" indent="0" defTabSz="449263" fontAlgn="base" hangingPunct="0">
              <a:lnSpc>
                <a:spcPct val="93000"/>
              </a:lnSpc>
              <a:spcBef>
                <a:spcPct val="0"/>
              </a:spcBef>
              <a:spcAft>
                <a:spcPct val="0"/>
              </a:spcAft>
              <a:buClr>
                <a:srgbClr val="000000"/>
              </a:buClr>
              <a:buSzPct val="100000"/>
              <a:buNone/>
            </a:pPr>
            <a:r>
              <a:rPr lang="el-GR" sz="2800" dirty="0">
                <a:solidFill>
                  <a:srgbClr val="000000"/>
                </a:solidFill>
                <a:ea typeface="Arial Unicode MS" panose="020B0604020202020204" pitchFamily="34" charset="-128"/>
                <a:cs typeface="Arial Unicode MS" panose="020B0604020202020204" pitchFamily="34" charset="-128"/>
              </a:rPr>
              <a:t> εισαγωγή εγγραφής </a:t>
            </a:r>
            <a:r>
              <a:rPr lang="en-US" sz="2800" dirty="0">
                <a:solidFill>
                  <a:srgbClr val="000000"/>
                </a:solidFill>
                <a:ea typeface="Arial Unicode MS" panose="020B0604020202020204" pitchFamily="34" charset="-128"/>
                <a:cs typeface="Arial Unicode MS" panose="020B0604020202020204" pitchFamily="34" charset="-128"/>
              </a:rPr>
              <a:t>r </a:t>
            </a:r>
            <a:endParaRPr lang="el-GR" sz="2800" dirty="0">
              <a:solidFill>
                <a:srgbClr val="000000"/>
              </a:solidFill>
              <a:ea typeface="Arial Unicode MS" panose="020B0604020202020204" pitchFamily="34" charset="-128"/>
              <a:cs typeface="Arial Unicode MS" panose="020B0604020202020204" pitchFamily="34" charset="-128"/>
            </a:endParaRPr>
          </a:p>
          <a:p>
            <a:pPr marL="0" lvl="0" indent="0" defTabSz="449263" fontAlgn="base" hangingPunct="0">
              <a:lnSpc>
                <a:spcPct val="93000"/>
              </a:lnSpc>
              <a:spcBef>
                <a:spcPct val="0"/>
              </a:spcBef>
              <a:spcAft>
                <a:spcPct val="0"/>
              </a:spcAft>
              <a:buClr>
                <a:srgbClr val="000000"/>
              </a:buClr>
              <a:buSzPct val="100000"/>
              <a:buNone/>
            </a:pPr>
            <a:endParaRPr lang="en-US" sz="2800" dirty="0">
              <a:solidFill>
                <a:srgbClr val="000000"/>
              </a:solidFill>
              <a:ea typeface="Arial Unicode MS" panose="020B0604020202020204" pitchFamily="34" charset="-128"/>
              <a:cs typeface="Arial Unicode MS" panose="020B0604020202020204" pitchFamily="34" charset="-128"/>
            </a:endParaRPr>
          </a:p>
          <a:p>
            <a:pPr marL="0" lvl="0" indent="0" defTabSz="449263" fontAlgn="base" hangingPunct="0">
              <a:lnSpc>
                <a:spcPct val="93000"/>
              </a:lnSpc>
              <a:spcBef>
                <a:spcPct val="0"/>
              </a:spcBef>
              <a:spcAft>
                <a:spcPct val="0"/>
              </a:spcAft>
              <a:buClr>
                <a:srgbClr val="000000"/>
              </a:buClr>
              <a:buSzPct val="100000"/>
              <a:buNone/>
            </a:pPr>
            <a:r>
              <a:rPr lang="en-US" sz="2800" dirty="0">
                <a:solidFill>
                  <a:srgbClr val="C00000"/>
                </a:solidFill>
                <a:ea typeface="Arial Unicode MS" panose="020B0604020202020204" pitchFamily="34" charset="-128"/>
                <a:cs typeface="Arial Unicode MS" panose="020B0604020202020204" pitchFamily="34" charset="-128"/>
              </a:rPr>
              <a:t> </a:t>
            </a:r>
            <a:r>
              <a:rPr lang="en-US" sz="2800" b="1" dirty="0" err="1">
                <a:solidFill>
                  <a:srgbClr val="C00000"/>
                </a:solidFill>
                <a:ea typeface="Arial Unicode MS" panose="020B0604020202020204" pitchFamily="34" charset="-128"/>
                <a:cs typeface="Arial Unicode MS" panose="020B0604020202020204" pitchFamily="34" charset="-128"/>
              </a:rPr>
              <a:t>fwrite</a:t>
            </a:r>
            <a:r>
              <a:rPr lang="en-US" sz="2800" b="1" dirty="0">
                <a:solidFill>
                  <a:srgbClr val="C00000"/>
                </a:solidFill>
                <a:ea typeface="Arial Unicode MS" panose="020B0604020202020204" pitchFamily="34" charset="-128"/>
                <a:cs typeface="Arial Unicode MS" panose="020B0604020202020204" pitchFamily="34" charset="-128"/>
              </a:rPr>
              <a:t>(&amp;r, </a:t>
            </a:r>
            <a:r>
              <a:rPr lang="en-US" sz="2800" b="1" dirty="0" err="1">
                <a:solidFill>
                  <a:srgbClr val="C00000"/>
                </a:solidFill>
                <a:ea typeface="Arial Unicode MS" panose="020B0604020202020204" pitchFamily="34" charset="-128"/>
                <a:cs typeface="Arial Unicode MS" panose="020B0604020202020204" pitchFamily="34" charset="-128"/>
              </a:rPr>
              <a:t>sizeof</a:t>
            </a:r>
            <a:r>
              <a:rPr lang="en-US" sz="2800" b="1" dirty="0">
                <a:solidFill>
                  <a:srgbClr val="C00000"/>
                </a:solidFill>
                <a:ea typeface="Arial Unicode MS" panose="020B0604020202020204" pitchFamily="34" charset="-128"/>
                <a:cs typeface="Arial Unicode MS" panose="020B0604020202020204" pitchFamily="34" charset="-128"/>
              </a:rPr>
              <a:t>(</a:t>
            </a:r>
            <a:r>
              <a:rPr lang="en-US" sz="2800" b="1" dirty="0" err="1">
                <a:solidFill>
                  <a:srgbClr val="C00000"/>
                </a:solidFill>
                <a:ea typeface="Arial Unicode MS" panose="020B0604020202020204" pitchFamily="34" charset="-128"/>
                <a:cs typeface="Arial Unicode MS" panose="020B0604020202020204" pitchFamily="34" charset="-128"/>
              </a:rPr>
              <a:t>struct</a:t>
            </a:r>
            <a:r>
              <a:rPr lang="en-US" sz="2800" b="1" dirty="0">
                <a:solidFill>
                  <a:srgbClr val="C00000"/>
                </a:solidFill>
                <a:ea typeface="Arial Unicode MS" panose="020B0604020202020204" pitchFamily="34" charset="-128"/>
                <a:cs typeface="Arial Unicode MS" panose="020B0604020202020204" pitchFamily="34" charset="-128"/>
              </a:rPr>
              <a:t> </a:t>
            </a:r>
            <a:r>
              <a:rPr lang="en-US" sz="2800" b="1" dirty="0" err="1">
                <a:solidFill>
                  <a:srgbClr val="C00000"/>
                </a:solidFill>
                <a:ea typeface="Arial Unicode MS" panose="020B0604020202020204" pitchFamily="34" charset="-128"/>
                <a:cs typeface="Arial Unicode MS" panose="020B0604020202020204" pitchFamily="34" charset="-128"/>
              </a:rPr>
              <a:t>Pelatis</a:t>
            </a:r>
            <a:r>
              <a:rPr lang="en-US" sz="2800" b="1" dirty="0">
                <a:solidFill>
                  <a:srgbClr val="C00000"/>
                </a:solidFill>
                <a:ea typeface="Arial Unicode MS" panose="020B0604020202020204" pitchFamily="34" charset="-128"/>
                <a:cs typeface="Arial Unicode MS" panose="020B0604020202020204" pitchFamily="34" charset="-128"/>
              </a:rPr>
              <a:t>), </a:t>
            </a:r>
            <a:r>
              <a:rPr lang="en-US" sz="2800" b="1" dirty="0" smtClean="0">
                <a:solidFill>
                  <a:srgbClr val="C00000"/>
                </a:solidFill>
                <a:ea typeface="Arial Unicode MS" panose="020B0604020202020204" pitchFamily="34" charset="-128"/>
                <a:cs typeface="Arial Unicode MS" panose="020B0604020202020204" pitchFamily="34" charset="-128"/>
              </a:rPr>
              <a:t>1</a:t>
            </a:r>
            <a:r>
              <a:rPr lang="el-GR" sz="2800" b="1" dirty="0" smtClean="0">
                <a:solidFill>
                  <a:srgbClr val="C00000"/>
                </a:solidFill>
                <a:ea typeface="Arial Unicode MS" panose="020B0604020202020204" pitchFamily="34" charset="-128"/>
                <a:cs typeface="Arial Unicode MS" panose="020B0604020202020204" pitchFamily="34" charset="-128"/>
              </a:rPr>
              <a:t>,</a:t>
            </a:r>
            <a:r>
              <a:rPr lang="en-US" sz="2800" b="1" dirty="0" smtClean="0">
                <a:solidFill>
                  <a:srgbClr val="C00000"/>
                </a:solidFill>
                <a:ea typeface="Arial Unicode MS" panose="020B0604020202020204" pitchFamily="34" charset="-128"/>
                <a:cs typeface="Arial Unicode MS" panose="020B0604020202020204" pitchFamily="34" charset="-128"/>
              </a:rPr>
              <a:t> </a:t>
            </a:r>
            <a:r>
              <a:rPr lang="en-US" sz="2800" b="1" dirty="0">
                <a:solidFill>
                  <a:srgbClr val="C00000"/>
                </a:solidFill>
                <a:ea typeface="Arial Unicode MS" panose="020B0604020202020204" pitchFamily="34" charset="-128"/>
                <a:cs typeface="Arial Unicode MS" panose="020B0604020202020204" pitchFamily="34" charset="-128"/>
              </a:rPr>
              <a:t>P); /* </a:t>
            </a:r>
            <a:r>
              <a:rPr lang="el-GR" sz="2800" b="1" dirty="0">
                <a:solidFill>
                  <a:srgbClr val="C00000"/>
                </a:solidFill>
                <a:ea typeface="Arial Unicode MS" panose="020B0604020202020204" pitchFamily="34" charset="-128"/>
                <a:cs typeface="Arial Unicode MS" panose="020B0604020202020204" pitchFamily="34" charset="-128"/>
              </a:rPr>
              <a:t> η εγγραφή </a:t>
            </a:r>
            <a:r>
              <a:rPr lang="en-US" sz="2800" b="1" dirty="0">
                <a:solidFill>
                  <a:srgbClr val="C00000"/>
                </a:solidFill>
                <a:ea typeface="Arial Unicode MS" panose="020B0604020202020204" pitchFamily="34" charset="-128"/>
                <a:cs typeface="Arial Unicode MS" panose="020B0604020202020204" pitchFamily="34" charset="-128"/>
              </a:rPr>
              <a:t>r </a:t>
            </a:r>
            <a:r>
              <a:rPr lang="el-GR" sz="2800" b="1" dirty="0">
                <a:solidFill>
                  <a:srgbClr val="C00000"/>
                </a:solidFill>
                <a:ea typeface="Arial Unicode MS" panose="020B0604020202020204" pitchFamily="34" charset="-128"/>
                <a:cs typeface="Arial Unicode MS" panose="020B0604020202020204" pitchFamily="34" charset="-128"/>
              </a:rPr>
              <a:t>θα γραφεί στο τέλος του αρχείου */</a:t>
            </a:r>
          </a:p>
          <a:p>
            <a:endParaRPr lang="el-GR" dirty="0"/>
          </a:p>
        </p:txBody>
      </p:sp>
      <p:sp>
        <p:nvSpPr>
          <p:cNvPr id="4" name="Θέση υποσέλιδου 1" descr="."/>
          <p:cNvSpPr>
            <a:spLocks noGrp="1"/>
          </p:cNvSpPr>
          <p:nvPr>
            <p:ph type="ftr" sz="quarter" idx="11"/>
          </p:nvPr>
        </p:nvSpPr>
        <p:spPr/>
        <p:txBody>
          <a:bodyPr/>
          <a:lstStyle/>
          <a:p>
            <a:r>
              <a:rPr lang="el-GR" sz="1400" dirty="0" smtClean="0">
                <a:solidFill>
                  <a:prstClr val="black"/>
                </a:solidFill>
              </a:rPr>
              <a:t>Αρχεία Δομών</a:t>
            </a:r>
            <a:endParaRPr lang="el-GR" sz="1400" dirty="0">
              <a:solidFill>
                <a:prstClr val="black"/>
              </a:solidFill>
            </a:endParaRPr>
          </a:p>
        </p:txBody>
      </p:sp>
      <p:sp>
        <p:nvSpPr>
          <p:cNvPr id="5" name="Θέση αριθμού διαφάνειας 1" descr="."/>
          <p:cNvSpPr>
            <a:spLocks noGrp="1"/>
          </p:cNvSpPr>
          <p:nvPr>
            <p:ph type="sldNum" sz="quarter" idx="12"/>
          </p:nvPr>
        </p:nvSpPr>
        <p:spPr/>
        <p:txBody>
          <a:bodyPr/>
          <a:lstStyle/>
          <a:p>
            <a:fld id="{3802D86F-0ACD-4CFB-B7E4-E17E1C35555A}" type="slidenum">
              <a:rPr lang="el-GR" sz="1400" smtClean="0">
                <a:solidFill>
                  <a:prstClr val="black"/>
                </a:solidFill>
              </a:rPr>
              <a:pPr/>
              <a:t>19</a:t>
            </a:fld>
            <a:endParaRPr lang="el-GR" sz="1400" dirty="0">
              <a:solidFill>
                <a:prstClr val="black"/>
              </a:solidFill>
            </a:endParaRPr>
          </a:p>
        </p:txBody>
      </p:sp>
    </p:spTree>
    <p:extLst>
      <p:ext uri="{BB962C8B-B14F-4D97-AF65-F5344CB8AC3E}">
        <p14:creationId xmlns:p14="http://schemas.microsoft.com/office/powerpoint/2010/main" val="44950407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Τίτλος 1"/>
          <p:cNvSpPr>
            <a:spLocks noGrp="1"/>
          </p:cNvSpPr>
          <p:nvPr>
            <p:ph type="title"/>
          </p:nvPr>
        </p:nvSpPr>
        <p:spPr/>
        <p:txBody>
          <a:bodyPr/>
          <a:lstStyle/>
          <a:p>
            <a:pPr eaLnBrk="1" hangingPunct="1"/>
            <a:r>
              <a:rPr lang="el-GR" b="1" dirty="0" smtClean="0"/>
              <a:t>Άδειες χρήσης </a:t>
            </a:r>
            <a:endParaRPr lang="el-GR" dirty="0" smtClean="0"/>
          </a:p>
        </p:txBody>
      </p:sp>
      <p:sp>
        <p:nvSpPr>
          <p:cNvPr id="3075" name="Θέση περιεχομένου 1"/>
          <p:cNvSpPr>
            <a:spLocks noGrp="1"/>
          </p:cNvSpPr>
          <p:nvPr>
            <p:ph idx="1"/>
          </p:nvPr>
        </p:nvSpPr>
        <p:spPr/>
        <p:txBody>
          <a:bodyPr/>
          <a:lstStyle/>
          <a:p>
            <a:pPr eaLnBrk="1" hangingPunct="1"/>
            <a:r>
              <a:rPr lang="el-GR" sz="2800" dirty="0" smtClean="0"/>
              <a:t>Το παρόν εκπαιδευτικό υλικό υπόκειται στην παρακάτω άδεια χρήσ</a:t>
            </a:r>
            <a:r>
              <a:rPr lang="el-GR" sz="2800" dirty="0"/>
              <a:t>η</a:t>
            </a:r>
            <a:r>
              <a:rPr lang="el-GR" sz="2800" dirty="0" smtClean="0"/>
              <a:t>ς </a:t>
            </a:r>
            <a:r>
              <a:rPr lang="en-US" sz="2800" dirty="0" smtClean="0"/>
              <a:t>Creative Commons</a:t>
            </a:r>
            <a:r>
              <a:rPr lang="el-GR" sz="2800" dirty="0" smtClean="0"/>
              <a:t> (</a:t>
            </a:r>
            <a:r>
              <a:rPr lang="en-US" sz="2800" dirty="0" smtClean="0"/>
              <a:t>C C)</a:t>
            </a:r>
            <a:r>
              <a:rPr lang="el-GR" sz="2800" dirty="0" smtClean="0"/>
              <a:t>: </a:t>
            </a:r>
            <a:r>
              <a:rPr lang="el-GR" sz="2400" b="1" dirty="0" smtClean="0"/>
              <a:t>Αναφορά δημιουργού</a:t>
            </a:r>
            <a:r>
              <a:rPr lang="en-US" sz="2400" b="1" dirty="0" smtClean="0"/>
              <a:t> (B</a:t>
            </a:r>
            <a:r>
              <a:rPr lang="el-GR" sz="2400" b="1" dirty="0" smtClean="0"/>
              <a:t> </a:t>
            </a:r>
            <a:r>
              <a:rPr lang="en-US" sz="2400" b="1" dirty="0" smtClean="0"/>
              <a:t>Y)</a:t>
            </a:r>
            <a:r>
              <a:rPr lang="en-US" sz="2400" dirty="0" smtClean="0"/>
              <a:t>,</a:t>
            </a:r>
            <a:r>
              <a:rPr lang="el-GR" sz="2400" dirty="0" smtClean="0"/>
              <a:t> </a:t>
            </a:r>
            <a:r>
              <a:rPr lang="el-GR" sz="2400" b="1" dirty="0" smtClean="0"/>
              <a:t>Μη εμπορική χρήση</a:t>
            </a:r>
            <a:r>
              <a:rPr lang="en-US" sz="2400" b="1" dirty="0" smtClean="0"/>
              <a:t> (N</a:t>
            </a:r>
            <a:r>
              <a:rPr lang="el-GR" sz="2400" b="1" dirty="0" smtClean="0"/>
              <a:t> </a:t>
            </a:r>
            <a:r>
              <a:rPr lang="en-US" sz="2400" b="1" dirty="0" smtClean="0"/>
              <a:t>C)</a:t>
            </a:r>
            <a:r>
              <a:rPr lang="en-US" sz="2400" dirty="0" smtClean="0"/>
              <a:t>,</a:t>
            </a:r>
            <a:r>
              <a:rPr lang="el-GR" sz="2400" dirty="0" smtClean="0"/>
              <a:t> </a:t>
            </a:r>
            <a:r>
              <a:rPr lang="el-GR" sz="2400" b="1" dirty="0" smtClean="0"/>
              <a:t>Μη τροποποίηση</a:t>
            </a:r>
            <a:r>
              <a:rPr lang="en-US" sz="2400" b="1" dirty="0" smtClean="0"/>
              <a:t> (N</a:t>
            </a:r>
            <a:r>
              <a:rPr lang="el-GR" sz="2400" b="1" dirty="0" smtClean="0"/>
              <a:t> </a:t>
            </a:r>
            <a:r>
              <a:rPr lang="en-US" sz="2400" b="1" dirty="0" smtClean="0"/>
              <a:t>D)</a:t>
            </a:r>
            <a:r>
              <a:rPr lang="el-GR" sz="2400" dirty="0"/>
              <a:t>,</a:t>
            </a:r>
            <a:r>
              <a:rPr lang="en-US" sz="2400" dirty="0" smtClean="0"/>
              <a:t> </a:t>
            </a:r>
            <a:r>
              <a:rPr lang="el-GR" sz="2400" b="1" dirty="0" smtClean="0"/>
              <a:t>3.0</a:t>
            </a:r>
            <a:r>
              <a:rPr lang="en-US" sz="2400" b="1" dirty="0" smtClean="0"/>
              <a:t>,</a:t>
            </a:r>
            <a:r>
              <a:rPr lang="el-GR" sz="2400" b="1" dirty="0" smtClean="0"/>
              <a:t> Μη εισαγόμενο</a:t>
            </a:r>
            <a:r>
              <a:rPr lang="en-US" sz="2400" b="1" dirty="0" smtClean="0"/>
              <a:t>.</a:t>
            </a:r>
            <a:r>
              <a:rPr lang="en-US" sz="2400" dirty="0" smtClean="0"/>
              <a:t> </a:t>
            </a:r>
            <a:endParaRPr lang="el-GR" sz="2400" dirty="0" smtClean="0"/>
          </a:p>
          <a:p>
            <a:pPr eaLnBrk="1" hangingPunct="1"/>
            <a:r>
              <a:rPr lang="el-GR" sz="2800" dirty="0" smtClean="0"/>
              <a:t>Για εκπαιδευτικό υλικό, όπως εικόνες, που υπόκειται σε άλλου τύπου άδειας χρήσης, η άδεια χρήσης αναφέρεται ρητώς. </a:t>
            </a:r>
          </a:p>
        </p:txBody>
      </p:sp>
      <p:pic>
        <p:nvPicPr>
          <p:cNvPr id="5" name="Εικόνα 1" descr="  Λογότυπο για Άδειες χρήσης Creative Commons, B Y, NC, ND. " title="Λογότυπο Άδειας Χρήσης. ">
            <a:hlinkClick r:id="rId3" tooltip="Μετάβαση στην Άδεια Χρήσης "/>
          </p:cNvPr>
          <p:cNvPicPr>
            <a:picLocks noChangeAspect="1" noChangeArrowheads="1"/>
          </p:cNvPicPr>
          <p:nvPr/>
        </p:nvPicPr>
        <p:blipFill>
          <a:blip r:embed="rId4"/>
          <a:srcRect/>
          <a:stretch>
            <a:fillRect/>
          </a:stretch>
        </p:blipFill>
        <p:spPr bwMode="auto">
          <a:xfrm>
            <a:off x="3779838" y="5517232"/>
            <a:ext cx="1584325" cy="554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Θέση αριθμού διαφάνειας 1" descr="."/>
          <p:cNvSpPr>
            <a:spLocks noGrp="1"/>
          </p:cNvSpPr>
          <p:nvPr>
            <p:ph type="sldNum" sz="quarter" idx="12"/>
          </p:nvPr>
        </p:nvSpPr>
        <p:spPr/>
        <p:txBody>
          <a:bodyPr/>
          <a:lstStyle/>
          <a:p>
            <a:pPr>
              <a:defRPr/>
            </a:pPr>
            <a:fld id="{E034B054-DA0D-4AD9-A3C5-59235BE4FE8B}" type="slidenum">
              <a:rPr lang="el-GR" sz="1400" smtClean="0">
                <a:solidFill>
                  <a:prstClr val="black"/>
                </a:solidFill>
              </a:rPr>
              <a:pPr>
                <a:defRPr/>
              </a:pPr>
              <a:t>2</a:t>
            </a:fld>
            <a:endParaRPr lang="el-GR" sz="1400" dirty="0">
              <a:solidFill>
                <a:prstClr val="black"/>
              </a:solidFill>
            </a:endParaRPr>
          </a:p>
        </p:txBody>
      </p:sp>
    </p:spTree>
    <p:custDataLst>
      <p:tags r:id="rId1"/>
    </p:custDataLst>
    <p:extLst>
      <p:ext uri="{BB962C8B-B14F-4D97-AF65-F5344CB8AC3E}">
        <p14:creationId xmlns:p14="http://schemas.microsoft.com/office/powerpoint/2010/main" val="70244804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Δημιουργία ή </a:t>
            </a:r>
            <a:r>
              <a:rPr lang="el-GR" b="1" dirty="0" smtClean="0"/>
              <a:t>επέκταση</a:t>
            </a:r>
            <a:endParaRPr lang="el-GR" b="1" dirty="0"/>
          </a:p>
        </p:txBody>
      </p:sp>
      <p:sp>
        <p:nvSpPr>
          <p:cNvPr id="3" name="Θέση περιεχομένου 1" descr="Τμήμα προγράμματος: Εάν το αρχείο δεν υπάρχει, τότε ΔΗΜΙΟΥΡΓΊΑ, αλλιώς ΕΠΈΚΤΑΣΗ.&#10;P =, f open, παρένθεση, διπλά εισαγωγικά, πελάτες.dat, κλείσιμο εισαγωγικών, κόμμα, διπλά εισαγωγικά r b +, κλείσιμο εισαγωγικών, κλείσιμο παρένθεσης, / asterisc, άνοιγμα για επέκταση, asterisc /. Enter, if,  ! P. Enter, P = f open, παρένθεση, διπλά εισαγωγικά, πελάτες.dat, κλείσιμο εισαγωγικών, κόμμα, διπλά εισαγωγικά w b, κλείσιμο εισαγωγικών,  κλείσιμο παρένθεσης, / asterisc, το αρχείο δεν υπάρχει, επομένως άνοιγμα για δημιουργία, asterisc /. Enter, else άγκιστρο, / asterisc, το αρχείο υπάρχει, επομένως προετοιμασία για επέκταση, asterisc /. Enter, f seek, παρένθεση P, κόμμα 0, κόμμα seek underscore end,  κλείσιμο παρένθεσης.&#10;"/>
          <p:cNvSpPr>
            <a:spLocks noGrp="1"/>
          </p:cNvSpPr>
          <p:nvPr>
            <p:ph idx="1"/>
          </p:nvPr>
        </p:nvSpPr>
        <p:spPr/>
        <p:txBody>
          <a:bodyPr>
            <a:normAutofit lnSpcReduction="10000"/>
          </a:bodyPr>
          <a:lstStyle/>
          <a:p>
            <a:pPr marL="0" lvl="0" indent="0" defTabSz="449263" fontAlgn="base" hangingPunct="0">
              <a:lnSpc>
                <a:spcPct val="93000"/>
              </a:lnSpc>
              <a:spcBef>
                <a:spcPct val="0"/>
              </a:spcBef>
              <a:spcAft>
                <a:spcPct val="0"/>
              </a:spcAft>
              <a:buClr>
                <a:srgbClr val="000000"/>
              </a:buClr>
              <a:buSzPct val="100000"/>
              <a:buNone/>
            </a:pPr>
            <a:r>
              <a:rPr lang="el-GR" sz="2800" dirty="0">
                <a:solidFill>
                  <a:srgbClr val="000000"/>
                </a:solidFill>
                <a:ea typeface="Arial Unicode MS" panose="020B0604020202020204" pitchFamily="34" charset="-128"/>
                <a:cs typeface="Arial Unicode MS" panose="020B0604020202020204" pitchFamily="34" charset="-128"/>
              </a:rPr>
              <a:t>Εάν το αρχείο δεν </a:t>
            </a:r>
            <a:r>
              <a:rPr lang="el-GR" sz="2800" dirty="0" smtClean="0">
                <a:solidFill>
                  <a:srgbClr val="000000"/>
                </a:solidFill>
                <a:ea typeface="Arial Unicode MS" panose="020B0604020202020204" pitchFamily="34" charset="-128"/>
                <a:cs typeface="Arial Unicode MS" panose="020B0604020202020204" pitchFamily="34" charset="-128"/>
              </a:rPr>
              <a:t>υπάρχει, </a:t>
            </a:r>
            <a:r>
              <a:rPr lang="el-GR" sz="2800" dirty="0">
                <a:solidFill>
                  <a:srgbClr val="000000"/>
                </a:solidFill>
                <a:ea typeface="Arial Unicode MS" panose="020B0604020202020204" pitchFamily="34" charset="-128"/>
                <a:cs typeface="Arial Unicode MS" panose="020B0604020202020204" pitchFamily="34" charset="-128"/>
              </a:rPr>
              <a:t>τότε </a:t>
            </a:r>
            <a:r>
              <a:rPr lang="el-GR" sz="2800" b="1" dirty="0" smtClean="0">
                <a:solidFill>
                  <a:srgbClr val="000099"/>
                </a:solidFill>
                <a:ea typeface="Arial Unicode MS" panose="020B0604020202020204" pitchFamily="34" charset="-128"/>
                <a:cs typeface="Arial Unicode MS" panose="020B0604020202020204" pitchFamily="34" charset="-128"/>
              </a:rPr>
              <a:t>ΔΗΜΙΟΥΡΓΊΑ</a:t>
            </a:r>
            <a:r>
              <a:rPr lang="el-GR" sz="2800" dirty="0" smtClean="0">
                <a:solidFill>
                  <a:srgbClr val="000000"/>
                </a:solidFill>
                <a:ea typeface="Arial Unicode MS" panose="020B0604020202020204" pitchFamily="34" charset="-128"/>
                <a:cs typeface="Arial Unicode MS" panose="020B0604020202020204" pitchFamily="34" charset="-128"/>
              </a:rPr>
              <a:t> </a:t>
            </a:r>
            <a:r>
              <a:rPr lang="el-GR" sz="2800" dirty="0">
                <a:solidFill>
                  <a:srgbClr val="000000"/>
                </a:solidFill>
                <a:ea typeface="Arial Unicode MS" panose="020B0604020202020204" pitchFamily="34" charset="-128"/>
                <a:cs typeface="Arial Unicode MS" panose="020B0604020202020204" pitchFamily="34" charset="-128"/>
              </a:rPr>
              <a:t>αλλιώς </a:t>
            </a:r>
            <a:r>
              <a:rPr lang="el-GR" sz="2800" b="1" dirty="0" smtClean="0">
                <a:solidFill>
                  <a:srgbClr val="C00000"/>
                </a:solidFill>
                <a:ea typeface="Arial Unicode MS" panose="020B0604020202020204" pitchFamily="34" charset="-128"/>
                <a:cs typeface="Arial Unicode MS" panose="020B0604020202020204" pitchFamily="34" charset="-128"/>
              </a:rPr>
              <a:t>ΕΠΈΚΤΑΣΗ</a:t>
            </a:r>
            <a:r>
              <a:rPr lang="el-GR" sz="2800" dirty="0" smtClean="0">
                <a:ea typeface="Arial Unicode MS" panose="020B0604020202020204" pitchFamily="34" charset="-128"/>
                <a:cs typeface="Arial Unicode MS" panose="020B0604020202020204" pitchFamily="34" charset="-128"/>
              </a:rPr>
              <a:t>.</a:t>
            </a:r>
            <a:endParaRPr lang="el-GR" sz="2800" dirty="0">
              <a:ea typeface="Arial Unicode MS" panose="020B0604020202020204" pitchFamily="34" charset="-128"/>
              <a:cs typeface="Arial Unicode MS" panose="020B0604020202020204" pitchFamily="34" charset="-128"/>
            </a:endParaRPr>
          </a:p>
          <a:p>
            <a:pPr marL="0" lvl="0" indent="0" defTabSz="449263" fontAlgn="base" hangingPunct="0">
              <a:lnSpc>
                <a:spcPct val="93000"/>
              </a:lnSpc>
              <a:spcBef>
                <a:spcPct val="0"/>
              </a:spcBef>
              <a:spcAft>
                <a:spcPct val="0"/>
              </a:spcAft>
              <a:buClr>
                <a:srgbClr val="000000"/>
              </a:buClr>
              <a:buSzPct val="100000"/>
              <a:buNone/>
            </a:pPr>
            <a:r>
              <a:rPr lang="el-GR" sz="2800" dirty="0">
                <a:solidFill>
                  <a:srgbClr val="000000"/>
                </a:solidFill>
                <a:ea typeface="Arial Unicode MS" panose="020B0604020202020204" pitchFamily="34" charset="-128"/>
                <a:cs typeface="Arial Unicode MS" panose="020B0604020202020204" pitchFamily="34" charset="-128"/>
              </a:rPr>
              <a:t> </a:t>
            </a:r>
            <a:r>
              <a:rPr lang="en-US" sz="2800" dirty="0">
                <a:solidFill>
                  <a:srgbClr val="000000"/>
                </a:solidFill>
                <a:ea typeface="Arial Unicode MS" panose="020B0604020202020204" pitchFamily="34" charset="-128"/>
                <a:cs typeface="Arial Unicode MS" panose="020B0604020202020204" pitchFamily="34" charset="-128"/>
              </a:rPr>
              <a:t>P = </a:t>
            </a:r>
            <a:r>
              <a:rPr lang="en-US" sz="2800" dirty="0" err="1">
                <a:solidFill>
                  <a:srgbClr val="000000"/>
                </a:solidFill>
                <a:ea typeface="Arial Unicode MS" panose="020B0604020202020204" pitchFamily="34" charset="-128"/>
                <a:cs typeface="Arial Unicode MS" panose="020B0604020202020204" pitchFamily="34" charset="-128"/>
              </a:rPr>
              <a:t>fopen</a:t>
            </a:r>
            <a:r>
              <a:rPr lang="en-US" sz="2800" dirty="0">
                <a:solidFill>
                  <a:srgbClr val="000000"/>
                </a:solidFill>
                <a:ea typeface="Arial Unicode MS" panose="020B0604020202020204" pitchFamily="34" charset="-128"/>
                <a:cs typeface="Arial Unicode MS" panose="020B0604020202020204" pitchFamily="34" charset="-128"/>
              </a:rPr>
              <a:t>(“Pelates.dat”, “</a:t>
            </a:r>
            <a:r>
              <a:rPr lang="en-US" sz="2800" dirty="0" err="1">
                <a:solidFill>
                  <a:srgbClr val="000000"/>
                </a:solidFill>
                <a:ea typeface="Arial Unicode MS" panose="020B0604020202020204" pitchFamily="34" charset="-128"/>
                <a:cs typeface="Arial Unicode MS" panose="020B0604020202020204" pitchFamily="34" charset="-128"/>
              </a:rPr>
              <a:t>rb</a:t>
            </a:r>
            <a:r>
              <a:rPr lang="en-US" sz="2800" dirty="0">
                <a:solidFill>
                  <a:srgbClr val="000000"/>
                </a:solidFill>
                <a:ea typeface="Arial Unicode MS" panose="020B0604020202020204" pitchFamily="34" charset="-128"/>
                <a:cs typeface="Arial Unicode MS" panose="020B0604020202020204" pitchFamily="34" charset="-128"/>
              </a:rPr>
              <a:t>+”); </a:t>
            </a:r>
            <a:r>
              <a:rPr lang="el-GR" sz="2800" dirty="0">
                <a:solidFill>
                  <a:srgbClr val="000000"/>
                </a:solidFill>
                <a:ea typeface="Arial Unicode MS" panose="020B0604020202020204" pitchFamily="34" charset="-128"/>
                <a:cs typeface="Arial Unicode MS" panose="020B0604020202020204" pitchFamily="34" charset="-128"/>
              </a:rPr>
              <a:t>/* Άνοιγμα για επέκταση */</a:t>
            </a:r>
          </a:p>
          <a:p>
            <a:pPr marL="0" lvl="0" indent="0" defTabSz="449263" fontAlgn="base" hangingPunct="0">
              <a:lnSpc>
                <a:spcPct val="93000"/>
              </a:lnSpc>
              <a:spcBef>
                <a:spcPct val="0"/>
              </a:spcBef>
              <a:spcAft>
                <a:spcPct val="0"/>
              </a:spcAft>
              <a:buClr>
                <a:srgbClr val="000000"/>
              </a:buClr>
              <a:buSzPct val="100000"/>
              <a:buNone/>
            </a:pPr>
            <a:endParaRPr lang="el-GR" sz="2800" dirty="0">
              <a:solidFill>
                <a:srgbClr val="000000"/>
              </a:solidFill>
              <a:ea typeface="Arial Unicode MS" panose="020B0604020202020204" pitchFamily="34" charset="-128"/>
              <a:cs typeface="Arial Unicode MS" panose="020B0604020202020204" pitchFamily="34" charset="-128"/>
            </a:endParaRPr>
          </a:p>
          <a:p>
            <a:pPr marL="0" lvl="0" indent="0" defTabSz="449263" fontAlgn="base" hangingPunct="0">
              <a:lnSpc>
                <a:spcPct val="93000"/>
              </a:lnSpc>
              <a:spcBef>
                <a:spcPct val="0"/>
              </a:spcBef>
              <a:spcAft>
                <a:spcPct val="0"/>
              </a:spcAft>
              <a:buClr>
                <a:srgbClr val="000000"/>
              </a:buClr>
              <a:buSzPct val="100000"/>
              <a:buNone/>
            </a:pPr>
            <a:r>
              <a:rPr lang="el-GR" sz="2800" b="1" dirty="0">
                <a:solidFill>
                  <a:srgbClr val="000099"/>
                </a:solidFill>
                <a:ea typeface="Arial Unicode MS" panose="020B0604020202020204" pitchFamily="34" charset="-128"/>
                <a:cs typeface="Arial Unicode MS" panose="020B0604020202020204" pitchFamily="34" charset="-128"/>
              </a:rPr>
              <a:t> </a:t>
            </a:r>
            <a:r>
              <a:rPr lang="en-US" sz="2800" b="1" dirty="0">
                <a:solidFill>
                  <a:srgbClr val="000099"/>
                </a:solidFill>
                <a:ea typeface="Arial Unicode MS" panose="020B0604020202020204" pitchFamily="34" charset="-128"/>
                <a:cs typeface="Arial Unicode MS" panose="020B0604020202020204" pitchFamily="34" charset="-128"/>
              </a:rPr>
              <a:t>if ( ! P)</a:t>
            </a:r>
          </a:p>
          <a:p>
            <a:pPr marL="0" lvl="0" indent="0" defTabSz="449263" fontAlgn="base" hangingPunct="0">
              <a:lnSpc>
                <a:spcPct val="93000"/>
              </a:lnSpc>
              <a:spcBef>
                <a:spcPct val="0"/>
              </a:spcBef>
              <a:spcAft>
                <a:spcPct val="0"/>
              </a:spcAft>
              <a:buClr>
                <a:srgbClr val="000000"/>
              </a:buClr>
              <a:buSzPct val="100000"/>
              <a:buNone/>
            </a:pPr>
            <a:r>
              <a:rPr lang="en-US" sz="2800" b="1" dirty="0">
                <a:solidFill>
                  <a:srgbClr val="000099"/>
                </a:solidFill>
                <a:ea typeface="Arial Unicode MS" panose="020B0604020202020204" pitchFamily="34" charset="-128"/>
                <a:cs typeface="Arial Unicode MS" panose="020B0604020202020204" pitchFamily="34" charset="-128"/>
              </a:rPr>
              <a:t>	P = </a:t>
            </a:r>
            <a:r>
              <a:rPr lang="en-US" sz="2800" b="1" dirty="0" err="1">
                <a:solidFill>
                  <a:srgbClr val="000099"/>
                </a:solidFill>
                <a:ea typeface="Arial Unicode MS" panose="020B0604020202020204" pitchFamily="34" charset="-128"/>
                <a:cs typeface="Arial Unicode MS" panose="020B0604020202020204" pitchFamily="34" charset="-128"/>
              </a:rPr>
              <a:t>fopen</a:t>
            </a:r>
            <a:r>
              <a:rPr lang="en-US" sz="2800" b="1" dirty="0">
                <a:solidFill>
                  <a:srgbClr val="000099"/>
                </a:solidFill>
                <a:ea typeface="Arial Unicode MS" panose="020B0604020202020204" pitchFamily="34" charset="-128"/>
                <a:cs typeface="Arial Unicode MS" panose="020B0604020202020204" pitchFamily="34" charset="-128"/>
              </a:rPr>
              <a:t>(“Pelates.dat”, “</a:t>
            </a:r>
            <a:r>
              <a:rPr lang="en-US" sz="2800" b="1" dirty="0" err="1">
                <a:solidFill>
                  <a:srgbClr val="000099"/>
                </a:solidFill>
                <a:ea typeface="Arial Unicode MS" panose="020B0604020202020204" pitchFamily="34" charset="-128"/>
                <a:cs typeface="Arial Unicode MS" panose="020B0604020202020204" pitchFamily="34" charset="-128"/>
              </a:rPr>
              <a:t>wb</a:t>
            </a:r>
            <a:r>
              <a:rPr lang="en-US" sz="2800" b="1" dirty="0">
                <a:solidFill>
                  <a:srgbClr val="000099"/>
                </a:solidFill>
                <a:ea typeface="Arial Unicode MS" panose="020B0604020202020204" pitchFamily="34" charset="-128"/>
                <a:cs typeface="Arial Unicode MS" panose="020B0604020202020204" pitchFamily="34" charset="-128"/>
              </a:rPr>
              <a:t>”);</a:t>
            </a:r>
            <a:r>
              <a:rPr lang="en-US" sz="2800" dirty="0">
                <a:solidFill>
                  <a:srgbClr val="000000"/>
                </a:solidFill>
                <a:ea typeface="Arial Unicode MS" panose="020B0604020202020204" pitchFamily="34" charset="-128"/>
                <a:cs typeface="Arial Unicode MS" panose="020B0604020202020204" pitchFamily="34" charset="-128"/>
              </a:rPr>
              <a:t> </a:t>
            </a:r>
            <a:r>
              <a:rPr lang="el-GR" sz="2800" dirty="0">
                <a:solidFill>
                  <a:srgbClr val="000000"/>
                </a:solidFill>
                <a:ea typeface="Arial Unicode MS" panose="020B0604020202020204" pitchFamily="34" charset="-128"/>
                <a:cs typeface="Arial Unicode MS" panose="020B0604020202020204" pitchFamily="34" charset="-128"/>
              </a:rPr>
              <a:t>/* Το αρχείο δεν </a:t>
            </a:r>
            <a:r>
              <a:rPr lang="en-US" sz="28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800" dirty="0">
                <a:solidFill>
                  <a:srgbClr val="000000"/>
                </a:solidFill>
                <a:ea typeface="Arial Unicode MS" panose="020B0604020202020204" pitchFamily="34" charset="-128"/>
                <a:cs typeface="Arial Unicode MS" panose="020B0604020202020204" pitchFamily="34" charset="-128"/>
              </a:rPr>
              <a:t> </a:t>
            </a:r>
            <a:r>
              <a:rPr lang="en-US" sz="2800" dirty="0" smtClean="0">
                <a:solidFill>
                  <a:srgbClr val="000000"/>
                </a:solidFill>
                <a:ea typeface="Arial Unicode MS" panose="020B0604020202020204" pitchFamily="34" charset="-128"/>
                <a:cs typeface="Arial Unicode MS" panose="020B0604020202020204" pitchFamily="34" charset="-128"/>
              </a:rPr>
              <a:t>    </a:t>
            </a:r>
            <a:r>
              <a:rPr lang="el-GR" sz="2800" dirty="0" smtClean="0">
                <a:solidFill>
                  <a:srgbClr val="000000"/>
                </a:solidFill>
                <a:ea typeface="Arial Unicode MS" panose="020B0604020202020204" pitchFamily="34" charset="-128"/>
                <a:cs typeface="Arial Unicode MS" panose="020B0604020202020204" pitchFamily="34" charset="-128"/>
              </a:rPr>
              <a:t>υπάρχει </a:t>
            </a:r>
            <a:r>
              <a:rPr lang="el-GR" sz="2800" dirty="0">
                <a:solidFill>
                  <a:srgbClr val="000000"/>
                </a:solidFill>
                <a:ea typeface="Arial Unicode MS" panose="020B0604020202020204" pitchFamily="34" charset="-128"/>
                <a:cs typeface="Arial Unicode MS" panose="020B0604020202020204" pitchFamily="34" charset="-128"/>
              </a:rPr>
              <a:t>επομένως άνοιγμα για</a:t>
            </a:r>
            <a:r>
              <a:rPr lang="en-US" sz="2800" dirty="0">
                <a:solidFill>
                  <a:srgbClr val="000000"/>
                </a:solidFill>
                <a:ea typeface="Arial Unicode MS" panose="020B0604020202020204" pitchFamily="34" charset="-128"/>
                <a:cs typeface="Arial Unicode MS" panose="020B0604020202020204" pitchFamily="34" charset="-128"/>
              </a:rPr>
              <a:t> </a:t>
            </a:r>
            <a:r>
              <a:rPr lang="el-GR" sz="2800" dirty="0">
                <a:solidFill>
                  <a:srgbClr val="000000"/>
                </a:solidFill>
                <a:ea typeface="Arial Unicode MS" panose="020B0604020202020204" pitchFamily="34" charset="-128"/>
                <a:cs typeface="Arial Unicode MS" panose="020B0604020202020204" pitchFamily="34" charset="-128"/>
              </a:rPr>
              <a:t>δημιουργία */</a:t>
            </a:r>
            <a:endParaRPr lang="en-US" sz="2800" dirty="0">
              <a:solidFill>
                <a:srgbClr val="000000"/>
              </a:solidFill>
              <a:ea typeface="Arial Unicode MS" panose="020B0604020202020204" pitchFamily="34" charset="-128"/>
              <a:cs typeface="Arial Unicode MS" panose="020B0604020202020204" pitchFamily="34" charset="-128"/>
            </a:endParaRPr>
          </a:p>
          <a:p>
            <a:pPr marL="0" lvl="0" indent="0" defTabSz="449263" fontAlgn="base" hangingPunct="0">
              <a:lnSpc>
                <a:spcPct val="93000"/>
              </a:lnSpc>
              <a:spcBef>
                <a:spcPct val="0"/>
              </a:spcBef>
              <a:spcAft>
                <a:spcPct val="0"/>
              </a:spcAft>
              <a:buClr>
                <a:srgbClr val="000000"/>
              </a:buClr>
              <a:buSzPct val="100000"/>
              <a:buNone/>
            </a:pPr>
            <a:endParaRPr lang="el-GR" sz="2800" dirty="0">
              <a:solidFill>
                <a:srgbClr val="000000"/>
              </a:solidFill>
              <a:ea typeface="Arial Unicode MS" panose="020B0604020202020204" pitchFamily="34" charset="-128"/>
              <a:cs typeface="Arial Unicode MS" panose="020B0604020202020204" pitchFamily="34" charset="-128"/>
            </a:endParaRPr>
          </a:p>
          <a:p>
            <a:pPr marL="0" lvl="0" indent="0" defTabSz="449263" fontAlgn="base" hangingPunct="0">
              <a:lnSpc>
                <a:spcPct val="93000"/>
              </a:lnSpc>
              <a:spcBef>
                <a:spcPct val="0"/>
              </a:spcBef>
              <a:spcAft>
                <a:spcPct val="0"/>
              </a:spcAft>
              <a:buClr>
                <a:srgbClr val="000000"/>
              </a:buClr>
              <a:buSzPct val="100000"/>
              <a:buNone/>
            </a:pPr>
            <a:r>
              <a:rPr lang="el-GR" sz="2800" b="1" dirty="0">
                <a:solidFill>
                  <a:srgbClr val="FF3300"/>
                </a:solidFill>
                <a:ea typeface="Arial Unicode MS" panose="020B0604020202020204" pitchFamily="34" charset="-128"/>
                <a:cs typeface="Arial Unicode MS" panose="020B0604020202020204" pitchFamily="34" charset="-128"/>
              </a:rPr>
              <a:t> </a:t>
            </a:r>
            <a:r>
              <a:rPr lang="en-US" sz="2800" b="1" dirty="0">
                <a:solidFill>
                  <a:srgbClr val="C00000"/>
                </a:solidFill>
                <a:ea typeface="Arial Unicode MS" panose="020B0604020202020204" pitchFamily="34" charset="-128"/>
                <a:cs typeface="Arial Unicode MS" panose="020B0604020202020204" pitchFamily="34" charset="-128"/>
              </a:rPr>
              <a:t>else</a:t>
            </a:r>
            <a:r>
              <a:rPr lang="en-US" sz="2800" dirty="0">
                <a:solidFill>
                  <a:srgbClr val="000000"/>
                </a:solidFill>
                <a:ea typeface="Arial Unicode MS" panose="020B0604020202020204" pitchFamily="34" charset="-128"/>
                <a:cs typeface="Arial Unicode MS" panose="020B0604020202020204" pitchFamily="34" charset="-128"/>
              </a:rPr>
              <a:t> {  /* </a:t>
            </a:r>
            <a:r>
              <a:rPr lang="el-GR" sz="2800" dirty="0">
                <a:solidFill>
                  <a:srgbClr val="000000"/>
                </a:solidFill>
                <a:ea typeface="Arial Unicode MS" panose="020B0604020202020204" pitchFamily="34" charset="-128"/>
                <a:cs typeface="Arial Unicode MS" panose="020B0604020202020204" pitchFamily="34" charset="-128"/>
              </a:rPr>
              <a:t> το αρχείο υπάρχει, επομένως προετοιμασία για επέκταση */</a:t>
            </a:r>
          </a:p>
          <a:p>
            <a:pPr marL="0" lvl="0" indent="0" defTabSz="449263" fontAlgn="base" hangingPunct="0">
              <a:lnSpc>
                <a:spcPct val="93000"/>
              </a:lnSpc>
              <a:spcBef>
                <a:spcPct val="0"/>
              </a:spcBef>
              <a:spcAft>
                <a:spcPct val="0"/>
              </a:spcAft>
              <a:buClr>
                <a:srgbClr val="000000"/>
              </a:buClr>
              <a:buSzPct val="100000"/>
              <a:buNone/>
            </a:pPr>
            <a:r>
              <a:rPr lang="el-GR" sz="2800" dirty="0">
                <a:solidFill>
                  <a:srgbClr val="000000"/>
                </a:solidFill>
                <a:ea typeface="Arial Unicode MS" panose="020B0604020202020204" pitchFamily="34" charset="-128"/>
                <a:cs typeface="Arial Unicode MS" panose="020B0604020202020204" pitchFamily="34" charset="-128"/>
              </a:rPr>
              <a:t>	</a:t>
            </a:r>
            <a:r>
              <a:rPr lang="en-US" sz="2800" b="1" dirty="0" err="1">
                <a:solidFill>
                  <a:srgbClr val="C00000"/>
                </a:solidFill>
                <a:ea typeface="Arial Unicode MS" panose="020B0604020202020204" pitchFamily="34" charset="-128"/>
                <a:cs typeface="Arial Unicode MS" panose="020B0604020202020204" pitchFamily="34" charset="-128"/>
              </a:rPr>
              <a:t>fseek</a:t>
            </a:r>
            <a:r>
              <a:rPr lang="en-US" sz="2800" b="1" dirty="0">
                <a:solidFill>
                  <a:srgbClr val="C00000"/>
                </a:solidFill>
                <a:ea typeface="Arial Unicode MS" panose="020B0604020202020204" pitchFamily="34" charset="-128"/>
                <a:cs typeface="Arial Unicode MS" panose="020B0604020202020204" pitchFamily="34" charset="-128"/>
              </a:rPr>
              <a:t>(P, 0, SEEK_END);</a:t>
            </a:r>
            <a:endParaRPr lang="el-GR" sz="2800" b="1" dirty="0">
              <a:solidFill>
                <a:srgbClr val="C00000"/>
              </a:solidFill>
              <a:ea typeface="Arial Unicode MS" panose="020B0604020202020204" pitchFamily="34" charset="-128"/>
              <a:cs typeface="Arial Unicode MS" panose="020B0604020202020204" pitchFamily="34" charset="-128"/>
            </a:endParaRPr>
          </a:p>
          <a:p>
            <a:endParaRPr lang="el-GR" dirty="0"/>
          </a:p>
        </p:txBody>
      </p:sp>
      <p:sp>
        <p:nvSpPr>
          <p:cNvPr id="4" name="Θέση υποσέλιδου 1" descr="."/>
          <p:cNvSpPr>
            <a:spLocks noGrp="1"/>
          </p:cNvSpPr>
          <p:nvPr>
            <p:ph type="ftr" sz="quarter" idx="11"/>
          </p:nvPr>
        </p:nvSpPr>
        <p:spPr/>
        <p:txBody>
          <a:bodyPr/>
          <a:lstStyle/>
          <a:p>
            <a:r>
              <a:rPr lang="el-GR" sz="1400" dirty="0" smtClean="0">
                <a:solidFill>
                  <a:prstClr val="black"/>
                </a:solidFill>
              </a:rPr>
              <a:t>Αρχεία Δομών</a:t>
            </a:r>
            <a:endParaRPr lang="el-GR" sz="1400" dirty="0">
              <a:solidFill>
                <a:prstClr val="black"/>
              </a:solidFill>
            </a:endParaRPr>
          </a:p>
        </p:txBody>
      </p:sp>
      <p:sp>
        <p:nvSpPr>
          <p:cNvPr id="5" name="Θέση αριθμού διαφάνειας 1" descr="."/>
          <p:cNvSpPr>
            <a:spLocks noGrp="1"/>
          </p:cNvSpPr>
          <p:nvPr>
            <p:ph type="sldNum" sz="quarter" idx="12"/>
          </p:nvPr>
        </p:nvSpPr>
        <p:spPr/>
        <p:txBody>
          <a:bodyPr/>
          <a:lstStyle/>
          <a:p>
            <a:fld id="{3802D86F-0ACD-4CFB-B7E4-E17E1C35555A}" type="slidenum">
              <a:rPr lang="el-GR" sz="1400" smtClean="0">
                <a:solidFill>
                  <a:prstClr val="black"/>
                </a:solidFill>
              </a:rPr>
              <a:pPr/>
              <a:t>20</a:t>
            </a:fld>
            <a:endParaRPr lang="el-GR" sz="1400" dirty="0">
              <a:solidFill>
                <a:prstClr val="black"/>
              </a:solidFill>
            </a:endParaRPr>
          </a:p>
        </p:txBody>
      </p:sp>
    </p:spTree>
    <p:extLst>
      <p:ext uri="{BB962C8B-B14F-4D97-AF65-F5344CB8AC3E}">
        <p14:creationId xmlns:p14="http://schemas.microsoft.com/office/powerpoint/2010/main" val="375762512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Αναζήτηση </a:t>
            </a:r>
            <a:r>
              <a:rPr lang="el-GR" b="1" dirty="0" smtClean="0"/>
              <a:t>εγγραφής </a:t>
            </a:r>
            <a:r>
              <a:rPr lang="el-GR" b="1" dirty="0"/>
              <a:t>(σειριακά)</a:t>
            </a:r>
          </a:p>
        </p:txBody>
      </p:sp>
      <p:sp>
        <p:nvSpPr>
          <p:cNvPr id="3" name="Θέση περιεχομένου 1"/>
          <p:cNvSpPr>
            <a:spLocks noGrp="1"/>
          </p:cNvSpPr>
          <p:nvPr>
            <p:ph sz="half" idx="1"/>
          </p:nvPr>
        </p:nvSpPr>
        <p:spPr/>
        <p:txBody>
          <a:bodyPr>
            <a:normAutofit/>
          </a:bodyPr>
          <a:lstStyle/>
          <a:p>
            <a:pPr marL="0" lvl="0" indent="0" defTabSz="449263" fontAlgn="base" hangingPunct="0">
              <a:lnSpc>
                <a:spcPct val="93000"/>
              </a:lnSpc>
              <a:spcBef>
                <a:spcPct val="0"/>
              </a:spcBef>
              <a:spcAft>
                <a:spcPct val="0"/>
              </a:spcAft>
              <a:buClr>
                <a:srgbClr val="000000"/>
              </a:buClr>
              <a:buSzPct val="100000"/>
              <a:buNone/>
            </a:pPr>
            <a:r>
              <a:rPr lang="el-GR" sz="3200" dirty="0">
                <a:solidFill>
                  <a:srgbClr val="000000"/>
                </a:solidFill>
                <a:ea typeface="Arial Unicode MS" panose="020B0604020202020204" pitchFamily="34" charset="-128"/>
                <a:cs typeface="Arial Unicode MS" panose="020B0604020202020204" pitchFamily="34" charset="-128"/>
              </a:rPr>
              <a:t>Έστω </a:t>
            </a:r>
            <a:r>
              <a:rPr lang="en-US" sz="3200" dirty="0" err="1" smtClean="0">
                <a:solidFill>
                  <a:srgbClr val="000000"/>
                </a:solidFill>
                <a:ea typeface="Arial Unicode MS" panose="020B0604020202020204" pitchFamily="34" charset="-128"/>
                <a:cs typeface="Arial Unicode MS" panose="020B0604020202020204" pitchFamily="34" charset="-128"/>
              </a:rPr>
              <a:t>epitheto</a:t>
            </a:r>
            <a:r>
              <a:rPr lang="el-GR" sz="3200" dirty="0" smtClean="0">
                <a:solidFill>
                  <a:srgbClr val="000000"/>
                </a:solidFill>
                <a:ea typeface="Arial Unicode MS" panose="020B0604020202020204" pitchFamily="34" charset="-128"/>
                <a:cs typeface="Arial Unicode MS" panose="020B0604020202020204" pitchFamily="34" charset="-128"/>
              </a:rPr>
              <a:t>,</a:t>
            </a:r>
            <a:r>
              <a:rPr lang="en-US" sz="3200" dirty="0" smtClean="0">
                <a:solidFill>
                  <a:srgbClr val="000000"/>
                </a:solidFill>
                <a:ea typeface="Arial Unicode MS" panose="020B0604020202020204" pitchFamily="34" charset="-128"/>
                <a:cs typeface="Arial Unicode MS" panose="020B0604020202020204" pitchFamily="34" charset="-128"/>
              </a:rPr>
              <a:t> </a:t>
            </a:r>
            <a:r>
              <a:rPr lang="el-GR" sz="3200" dirty="0">
                <a:solidFill>
                  <a:srgbClr val="000000"/>
                </a:solidFill>
                <a:ea typeface="Arial Unicode MS" panose="020B0604020202020204" pitchFamily="34" charset="-128"/>
                <a:cs typeface="Arial Unicode MS" panose="020B0604020202020204" pitchFamily="34" charset="-128"/>
              </a:rPr>
              <a:t>είναι το επίθετο του πελάτη που αναζητούμε:</a:t>
            </a:r>
          </a:p>
          <a:p>
            <a:endParaRPr lang="el-GR" dirty="0"/>
          </a:p>
        </p:txBody>
      </p:sp>
      <p:sp>
        <p:nvSpPr>
          <p:cNvPr id="4" name="Θέση περιεχομένου 2" descr="Τμήμα προγράμματος: flag = 0. Enter, while,  ! f eo f, παρένθεση P, κλείσιμο παρένθεσης, σύμβολο σύζευξης, flag = = 0, άγκιστρο. Enter, f read, παρένθεση &amp; r, κόμμα size of, παρένθεση struct πελάτης, κλείσιμο παρένθεσης, κόμμα 1, κόμμα P,  κλείσιμο παρένθεσης. Enter, if, str cmp, παρένθεση επίθετο, κόμμα r.epi, κλείσιμο παρένθεσης, = = 0, άγκιστρο. Enter, print f, \ n, βρέθηκε. Enter, flag = 1. Enter, κλείσιμο αγκίστρου. Enter, κλείσιμο αγκίστρου. Enter, if, flag = = 0, άγκιστρο. Enter, print f, \ n, δεν βρέθηκε. Enter, κλείσιμο αγκίστρου.&#10;"/>
          <p:cNvSpPr>
            <a:spLocks noGrp="1"/>
          </p:cNvSpPr>
          <p:nvPr>
            <p:ph sz="half" idx="2"/>
            <p:custDataLst>
              <p:tags r:id="rId1"/>
            </p:custDataLst>
          </p:nvPr>
        </p:nvSpPr>
        <p:spPr/>
        <p:txBody>
          <a:bodyPr>
            <a:normAutofit/>
          </a:bodyPr>
          <a:lstStyle/>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flag = 0; </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while (! </a:t>
            </a:r>
            <a:r>
              <a:rPr lang="en-US" sz="2400" dirty="0" err="1" smtClean="0">
                <a:solidFill>
                  <a:srgbClr val="000000"/>
                </a:solidFill>
                <a:ea typeface="Arial Unicode MS" panose="020B0604020202020204" pitchFamily="34" charset="-128"/>
                <a:cs typeface="Arial Unicode MS" panose="020B0604020202020204" pitchFamily="34" charset="-128"/>
              </a:rPr>
              <a:t>feof</a:t>
            </a:r>
            <a:r>
              <a:rPr lang="en-US" sz="2400" dirty="0" smtClean="0">
                <a:solidFill>
                  <a:srgbClr val="000000"/>
                </a:solidFill>
                <a:ea typeface="Arial Unicode MS" panose="020B0604020202020204" pitchFamily="34" charset="-128"/>
                <a:cs typeface="Arial Unicode MS" panose="020B0604020202020204" pitchFamily="34" charset="-128"/>
              </a:rPr>
              <a:t>(P) &amp;&amp; flag==0) {</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a:t>
            </a:r>
            <a:r>
              <a:rPr lang="en-US" sz="2400" b="1" dirty="0" err="1" smtClean="0">
                <a:solidFill>
                  <a:srgbClr val="000000"/>
                </a:solidFill>
                <a:ea typeface="Arial Unicode MS" panose="020B0604020202020204" pitchFamily="34" charset="-128"/>
                <a:cs typeface="Arial Unicode MS" panose="020B0604020202020204" pitchFamily="34" charset="-128"/>
              </a:rPr>
              <a:t>fread</a:t>
            </a:r>
            <a:r>
              <a:rPr lang="en-US" sz="2400" b="1" dirty="0" smtClean="0">
                <a:solidFill>
                  <a:srgbClr val="000000"/>
                </a:solidFill>
                <a:ea typeface="Arial Unicode MS" panose="020B0604020202020204" pitchFamily="34" charset="-128"/>
                <a:cs typeface="Arial Unicode MS" panose="020B0604020202020204" pitchFamily="34" charset="-128"/>
              </a:rPr>
              <a:t>(&amp;r, </a:t>
            </a:r>
            <a:r>
              <a:rPr lang="en-US" sz="2400" b="1" dirty="0" err="1" smtClean="0">
                <a:solidFill>
                  <a:srgbClr val="000000"/>
                </a:solidFill>
                <a:ea typeface="Arial Unicode MS" panose="020B0604020202020204" pitchFamily="34" charset="-128"/>
                <a:cs typeface="Arial Unicode MS" panose="020B0604020202020204" pitchFamily="34" charset="-128"/>
              </a:rPr>
              <a:t>sizeof</a:t>
            </a:r>
            <a:r>
              <a:rPr lang="en-US" sz="2400" b="1" dirty="0" smtClean="0">
                <a:solidFill>
                  <a:srgbClr val="000000"/>
                </a:solidFill>
                <a:ea typeface="Arial Unicode MS" panose="020B0604020202020204" pitchFamily="34" charset="-128"/>
                <a:cs typeface="Arial Unicode MS" panose="020B0604020202020204" pitchFamily="34" charset="-128"/>
              </a:rPr>
              <a:t>(</a:t>
            </a:r>
            <a:r>
              <a:rPr lang="en-US" sz="2400" b="1" dirty="0" err="1" smtClean="0">
                <a:solidFill>
                  <a:srgbClr val="000000"/>
                </a:solidFill>
                <a:ea typeface="Arial Unicode MS" panose="020B0604020202020204" pitchFamily="34" charset="-128"/>
                <a:cs typeface="Arial Unicode MS" panose="020B0604020202020204" pitchFamily="34" charset="-128"/>
              </a:rPr>
              <a:t>struct</a:t>
            </a:r>
            <a:r>
              <a:rPr lang="en-US" sz="2400" b="1" dirty="0" smtClean="0">
                <a:solidFill>
                  <a:srgbClr val="000000"/>
                </a:solidFill>
                <a:ea typeface="Arial Unicode MS" panose="020B0604020202020204" pitchFamily="34" charset="-128"/>
                <a:cs typeface="Arial Unicode MS" panose="020B0604020202020204" pitchFamily="34" charset="-128"/>
              </a:rPr>
              <a:t> </a:t>
            </a:r>
            <a:r>
              <a:rPr lang="el-GR" sz="2400" b="1" dirty="0" smtClean="0">
                <a:solidFill>
                  <a:srgbClr val="000000"/>
                </a:solidFill>
                <a:ea typeface="Arial Unicode MS" panose="020B0604020202020204" pitchFamily="34" charset="-128"/>
                <a:cs typeface="Arial Unicode MS" panose="020B0604020202020204" pitchFamily="34" charset="-128"/>
              </a:rPr>
              <a:t>	</a:t>
            </a:r>
            <a:r>
              <a:rPr lang="en-US" sz="2400" b="1" dirty="0" err="1" smtClean="0">
                <a:solidFill>
                  <a:srgbClr val="000000"/>
                </a:solidFill>
                <a:ea typeface="Arial Unicode MS" panose="020B0604020202020204" pitchFamily="34" charset="-128"/>
                <a:cs typeface="Arial Unicode MS" panose="020B0604020202020204" pitchFamily="34" charset="-128"/>
              </a:rPr>
              <a:t>Pelatis</a:t>
            </a:r>
            <a:r>
              <a:rPr lang="en-US" sz="2400" b="1" dirty="0" smtClean="0">
                <a:solidFill>
                  <a:srgbClr val="000000"/>
                </a:solidFill>
                <a:ea typeface="Arial Unicode MS" panose="020B0604020202020204" pitchFamily="34" charset="-128"/>
                <a:cs typeface="Arial Unicode MS" panose="020B0604020202020204" pitchFamily="34" charset="-128"/>
              </a:rPr>
              <a:t>), 1, P);</a:t>
            </a:r>
          </a:p>
          <a:p>
            <a:pPr marL="0" lvl="0" indent="0" defTabSz="449263" fontAlgn="base" hangingPunct="0">
              <a:lnSpc>
                <a:spcPct val="93000"/>
              </a:lnSpc>
              <a:spcBef>
                <a:spcPct val="0"/>
              </a:spcBef>
              <a:spcAft>
                <a:spcPct val="0"/>
              </a:spcAft>
              <a:buClr>
                <a:srgbClr val="000000"/>
              </a:buClr>
              <a:buSzPct val="100000"/>
              <a:buNone/>
            </a:pPr>
            <a:r>
              <a:rPr lang="en-US" sz="2400" b="1" dirty="0" smtClean="0">
                <a:solidFill>
                  <a:srgbClr val="C00000"/>
                </a:solidFill>
                <a:ea typeface="Arial Unicode MS" panose="020B0604020202020204" pitchFamily="34" charset="-128"/>
                <a:cs typeface="Arial Unicode MS" panose="020B0604020202020204" pitchFamily="34" charset="-128"/>
              </a:rPr>
              <a:t>	if </a:t>
            </a:r>
            <a:r>
              <a:rPr lang="en-US" sz="2400" b="1" dirty="0" smtClean="0">
                <a:solidFill>
                  <a:srgbClr val="C00000"/>
                </a:solidFill>
                <a:ea typeface="Arial Unicode MS" panose="020B0604020202020204" pitchFamily="34" charset="-128"/>
                <a:cs typeface="Arial Unicode MS" panose="020B0604020202020204" pitchFamily="34" charset="-128"/>
              </a:rPr>
              <a:t>(</a:t>
            </a:r>
            <a:r>
              <a:rPr lang="en-US" sz="2400" b="1" dirty="0" err="1" smtClean="0">
                <a:solidFill>
                  <a:srgbClr val="C00000"/>
                </a:solidFill>
                <a:ea typeface="Arial Unicode MS" panose="020B0604020202020204" pitchFamily="34" charset="-128"/>
                <a:cs typeface="Arial Unicode MS" panose="020B0604020202020204" pitchFamily="34" charset="-128"/>
              </a:rPr>
              <a:t>strcmp</a:t>
            </a:r>
            <a:r>
              <a:rPr lang="en-US" sz="2400" b="1" dirty="0" smtClean="0">
                <a:solidFill>
                  <a:srgbClr val="C00000"/>
                </a:solidFill>
                <a:ea typeface="Arial Unicode MS" panose="020B0604020202020204" pitchFamily="34" charset="-128"/>
                <a:cs typeface="Arial Unicode MS" panose="020B0604020202020204" pitchFamily="34" charset="-128"/>
              </a:rPr>
              <a:t>(</a:t>
            </a:r>
            <a:r>
              <a:rPr lang="en-US" sz="2400" b="1" dirty="0" err="1" smtClean="0">
                <a:solidFill>
                  <a:srgbClr val="C00000"/>
                </a:solidFill>
                <a:ea typeface="Arial Unicode MS" panose="020B0604020202020204" pitchFamily="34" charset="-128"/>
                <a:cs typeface="Arial Unicode MS" panose="020B0604020202020204" pitchFamily="34" charset="-128"/>
              </a:rPr>
              <a:t>epitheto</a:t>
            </a:r>
            <a:r>
              <a:rPr lang="en-US" sz="2400" b="1" dirty="0" smtClean="0">
                <a:solidFill>
                  <a:srgbClr val="C00000"/>
                </a:solidFill>
                <a:ea typeface="Arial Unicode MS" panose="020B0604020202020204" pitchFamily="34" charset="-128"/>
                <a:cs typeface="Arial Unicode MS" panose="020B0604020202020204" pitchFamily="34" charset="-128"/>
              </a:rPr>
              <a:t>, </a:t>
            </a:r>
            <a:r>
              <a:rPr lang="en-US" sz="2400" b="1" dirty="0" err="1" smtClean="0">
                <a:solidFill>
                  <a:srgbClr val="C00000"/>
                </a:solidFill>
                <a:ea typeface="Arial Unicode MS" panose="020B0604020202020204" pitchFamily="34" charset="-128"/>
                <a:cs typeface="Arial Unicode MS" panose="020B0604020202020204" pitchFamily="34" charset="-128"/>
              </a:rPr>
              <a:t>r.epi</a:t>
            </a:r>
            <a:r>
              <a:rPr lang="en-US" sz="2400" b="1" dirty="0" smtClean="0">
                <a:solidFill>
                  <a:srgbClr val="C00000"/>
                </a:solidFill>
                <a:ea typeface="Arial Unicode MS" panose="020B0604020202020204" pitchFamily="34" charset="-128"/>
                <a:cs typeface="Arial Unicode MS" panose="020B0604020202020204" pitchFamily="34" charset="-128"/>
              </a:rPr>
              <a:t>) </a:t>
            </a:r>
            <a:r>
              <a:rPr lang="el-GR" sz="2400" b="1" dirty="0" smtClean="0">
                <a:solidFill>
                  <a:srgbClr val="C00000"/>
                </a:solidFill>
                <a:ea typeface="Arial Unicode MS" panose="020B0604020202020204" pitchFamily="34" charset="-128"/>
                <a:cs typeface="Arial Unicode MS" panose="020B0604020202020204" pitchFamily="34" charset="-128"/>
              </a:rPr>
              <a:t>	</a:t>
            </a:r>
            <a:r>
              <a:rPr lang="en-US" sz="2400" b="1" dirty="0" smtClean="0">
                <a:solidFill>
                  <a:srgbClr val="C00000"/>
                </a:solidFill>
                <a:ea typeface="Arial Unicode MS" panose="020B0604020202020204" pitchFamily="34" charset="-128"/>
                <a:cs typeface="Arial Unicode MS" panose="020B0604020202020204" pitchFamily="34" charset="-128"/>
              </a:rPr>
              <a:t>== 0) {</a:t>
            </a:r>
          </a:p>
          <a:p>
            <a:pPr marL="0" lvl="0" indent="0" defTabSz="449263" fontAlgn="base" hangingPunct="0">
              <a:lnSpc>
                <a:spcPct val="93000"/>
              </a:lnSpc>
              <a:spcBef>
                <a:spcPct val="0"/>
              </a:spcBef>
              <a:spcAft>
                <a:spcPct val="0"/>
              </a:spcAft>
              <a:buClr>
                <a:srgbClr val="000000"/>
              </a:buClr>
              <a:buSzPct val="100000"/>
              <a:buNone/>
            </a:pPr>
            <a:r>
              <a:rPr lang="en-US" sz="2400" b="1" dirty="0" smtClean="0">
                <a:solidFill>
                  <a:srgbClr val="C00000"/>
                </a:solidFill>
                <a:ea typeface="Arial Unicode MS" panose="020B0604020202020204" pitchFamily="34" charset="-128"/>
                <a:cs typeface="Arial Unicode MS" panose="020B0604020202020204" pitchFamily="34" charset="-128"/>
              </a:rPr>
              <a:t>        	  </a:t>
            </a:r>
            <a:r>
              <a:rPr lang="el-GR" sz="2400" b="1" dirty="0" smtClean="0">
                <a:solidFill>
                  <a:srgbClr val="C00000"/>
                </a:solidFill>
                <a:ea typeface="Arial Unicode MS" panose="020B0604020202020204" pitchFamily="34" charset="-128"/>
                <a:cs typeface="Arial Unicode MS" panose="020B0604020202020204" pitchFamily="34" charset="-128"/>
              </a:rPr>
              <a:t>	ΒΡΕΘΗΚΕ!!!!!</a:t>
            </a:r>
          </a:p>
          <a:p>
            <a:pPr marL="0" lvl="0" indent="0" defTabSz="449263" fontAlgn="base" hangingPunct="0">
              <a:lnSpc>
                <a:spcPct val="93000"/>
              </a:lnSpc>
              <a:spcBef>
                <a:spcPct val="0"/>
              </a:spcBef>
              <a:spcAft>
                <a:spcPct val="0"/>
              </a:spcAft>
              <a:buClr>
                <a:srgbClr val="000000"/>
              </a:buClr>
              <a:buSzPct val="100000"/>
              <a:buNone/>
            </a:pPr>
            <a:r>
              <a:rPr lang="en-US" sz="2400" b="1" dirty="0" smtClean="0">
                <a:solidFill>
                  <a:srgbClr val="C00000"/>
                </a:solidFill>
                <a:ea typeface="Arial Unicode MS" panose="020B0604020202020204" pitchFamily="34" charset="-128"/>
                <a:cs typeface="Arial Unicode MS" panose="020B0604020202020204" pitchFamily="34" charset="-128"/>
              </a:rPr>
              <a:t>			flag = 1;</a:t>
            </a:r>
          </a:p>
          <a:p>
            <a:pPr marL="0" lvl="0" indent="0" defTabSz="449263" fontAlgn="base" hangingPunct="0">
              <a:lnSpc>
                <a:spcPct val="93000"/>
              </a:lnSpc>
              <a:spcBef>
                <a:spcPct val="0"/>
              </a:spcBef>
              <a:spcAft>
                <a:spcPct val="0"/>
              </a:spcAft>
              <a:buClr>
                <a:srgbClr val="000000"/>
              </a:buClr>
              <a:buSzPct val="100000"/>
              <a:buNone/>
            </a:pPr>
            <a:r>
              <a:rPr lang="en-US" sz="2400" b="1"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if (flag == 0) {</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a:t>
            </a:r>
            <a:r>
              <a:rPr lang="el-GR" sz="2400" dirty="0" smtClean="0">
                <a:solidFill>
                  <a:srgbClr val="000000"/>
                </a:solidFill>
                <a:ea typeface="Arial Unicode MS" panose="020B0604020202020204" pitchFamily="34" charset="-128"/>
                <a:cs typeface="Arial Unicode MS" panose="020B0604020202020204" pitchFamily="34" charset="-128"/>
              </a:rPr>
              <a:t>ΔΕΝ ΒΡΕΘΗΚΕ!!!</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a:t>
            </a:r>
          </a:p>
          <a:p>
            <a:endParaRPr lang="en-US" dirty="0"/>
          </a:p>
        </p:txBody>
      </p:sp>
      <p:sp>
        <p:nvSpPr>
          <p:cNvPr id="5" name="Θέση υποσέλιδου 1" descr="."/>
          <p:cNvSpPr>
            <a:spLocks noGrp="1"/>
          </p:cNvSpPr>
          <p:nvPr>
            <p:ph type="ftr" sz="quarter" idx="11"/>
          </p:nvPr>
        </p:nvSpPr>
        <p:spPr/>
        <p:txBody>
          <a:bodyPr/>
          <a:lstStyle/>
          <a:p>
            <a:r>
              <a:rPr lang="el-GR" sz="1400" dirty="0" smtClean="0">
                <a:solidFill>
                  <a:prstClr val="black"/>
                </a:solidFill>
              </a:rPr>
              <a:t>Αρχεία Δομών</a:t>
            </a:r>
            <a:endParaRPr lang="el-GR" sz="1400" dirty="0">
              <a:solidFill>
                <a:prstClr val="black"/>
              </a:solidFill>
            </a:endParaRPr>
          </a:p>
        </p:txBody>
      </p:sp>
      <p:sp>
        <p:nvSpPr>
          <p:cNvPr id="6" name="Θέση αριθμού διαφάνειας 1" descr="."/>
          <p:cNvSpPr>
            <a:spLocks noGrp="1"/>
          </p:cNvSpPr>
          <p:nvPr>
            <p:ph type="sldNum" sz="quarter" idx="12"/>
          </p:nvPr>
        </p:nvSpPr>
        <p:spPr/>
        <p:txBody>
          <a:bodyPr/>
          <a:lstStyle/>
          <a:p>
            <a:fld id="{3802D86F-0ACD-4CFB-B7E4-E17E1C35555A}" type="slidenum">
              <a:rPr lang="el-GR" sz="1400" smtClean="0">
                <a:solidFill>
                  <a:prstClr val="black"/>
                </a:solidFill>
              </a:rPr>
              <a:pPr/>
              <a:t>21</a:t>
            </a:fld>
            <a:endParaRPr lang="el-GR" sz="1400" dirty="0">
              <a:solidFill>
                <a:prstClr val="black"/>
              </a:solidFill>
            </a:endParaRPr>
          </a:p>
        </p:txBody>
      </p:sp>
    </p:spTree>
    <p:extLst>
      <p:ext uri="{BB962C8B-B14F-4D97-AF65-F5344CB8AC3E}">
        <p14:creationId xmlns:p14="http://schemas.microsoft.com/office/powerpoint/2010/main" val="400824192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Διόρθωση </a:t>
            </a:r>
            <a:r>
              <a:rPr lang="el-GR" b="1" dirty="0"/>
              <a:t>ε</a:t>
            </a:r>
            <a:r>
              <a:rPr lang="el-GR" b="1" dirty="0" smtClean="0"/>
              <a:t>γγραφής</a:t>
            </a:r>
            <a:endParaRPr lang="el-GR" b="1" dirty="0"/>
          </a:p>
        </p:txBody>
      </p:sp>
      <p:sp>
        <p:nvSpPr>
          <p:cNvPr id="3" name="Θέση περιεχομένου 1"/>
          <p:cNvSpPr>
            <a:spLocks noGrp="1"/>
          </p:cNvSpPr>
          <p:nvPr>
            <p:ph idx="1"/>
          </p:nvPr>
        </p:nvSpPr>
        <p:spPr/>
        <p:txBody>
          <a:bodyPr/>
          <a:lstStyle/>
          <a:p>
            <a:pPr marL="0" lvl="0" indent="0" defTabSz="449263" fontAlgn="base" hangingPunct="0">
              <a:lnSpc>
                <a:spcPct val="93000"/>
              </a:lnSpc>
              <a:spcBef>
                <a:spcPct val="0"/>
              </a:spcBef>
              <a:spcAft>
                <a:spcPct val="0"/>
              </a:spcAft>
              <a:buClr>
                <a:srgbClr val="000000"/>
              </a:buClr>
              <a:buSzPct val="100000"/>
              <a:buNone/>
            </a:pPr>
            <a:r>
              <a:rPr lang="el-GR" sz="2800" dirty="0">
                <a:solidFill>
                  <a:srgbClr val="000000"/>
                </a:solidFill>
                <a:ea typeface="Arial Unicode MS" panose="020B0604020202020204" pitchFamily="34" charset="-128"/>
                <a:cs typeface="Arial Unicode MS" panose="020B0604020202020204" pitchFamily="34" charset="-128"/>
              </a:rPr>
              <a:t>Έστω ότι η εγγραφή βρέθηκε (με την προηγούμενη διαδικασία της αναζήτησης</a:t>
            </a:r>
            <a:r>
              <a:rPr lang="el-GR" sz="2800" dirty="0" smtClean="0">
                <a:solidFill>
                  <a:srgbClr val="000000"/>
                </a:solidFill>
                <a:ea typeface="Arial Unicode MS" panose="020B0604020202020204" pitchFamily="34" charset="-128"/>
                <a:cs typeface="Arial Unicode MS" panose="020B0604020202020204" pitchFamily="34" charset="-128"/>
              </a:rPr>
              <a:t>), </a:t>
            </a:r>
            <a:r>
              <a:rPr lang="el-GR" sz="2800" dirty="0">
                <a:solidFill>
                  <a:srgbClr val="000000"/>
                </a:solidFill>
                <a:ea typeface="Arial Unicode MS" panose="020B0604020202020204" pitchFamily="34" charset="-128"/>
                <a:cs typeface="Arial Unicode MS" panose="020B0604020202020204" pitchFamily="34" charset="-128"/>
              </a:rPr>
              <a:t>και έχει εισαχθεί η διορθωμένη εγγραφή από τον </a:t>
            </a:r>
            <a:r>
              <a:rPr lang="el-GR" sz="2800" dirty="0" smtClean="0">
                <a:solidFill>
                  <a:srgbClr val="000000"/>
                </a:solidFill>
                <a:ea typeface="Arial Unicode MS" panose="020B0604020202020204" pitchFamily="34" charset="-128"/>
                <a:cs typeface="Arial Unicode MS" panose="020B0604020202020204" pitchFamily="34" charset="-128"/>
              </a:rPr>
              <a:t>χρήστη</a:t>
            </a:r>
            <a:r>
              <a:rPr lang="el-GR" sz="2800" dirty="0">
                <a:solidFill>
                  <a:srgbClr val="000000"/>
                </a:solidFill>
                <a:ea typeface="Arial Unicode MS" panose="020B0604020202020204" pitchFamily="34" charset="-128"/>
                <a:cs typeface="Arial Unicode MS" panose="020B0604020202020204" pitchFamily="34" charset="-128"/>
              </a:rPr>
              <a:t>,</a:t>
            </a:r>
            <a:endParaRPr lang="el-GR" sz="2800" dirty="0" smtClean="0">
              <a:solidFill>
                <a:srgbClr val="000000"/>
              </a:solidFill>
              <a:ea typeface="Arial Unicode MS" panose="020B0604020202020204" pitchFamily="34" charset="-128"/>
              <a:cs typeface="Arial Unicode MS" panose="020B0604020202020204" pitchFamily="34" charset="-128"/>
            </a:endParaRPr>
          </a:p>
          <a:p>
            <a:pPr marL="0" lvl="0" indent="0" defTabSz="449263" fontAlgn="base" hangingPunct="0">
              <a:lnSpc>
                <a:spcPct val="93000"/>
              </a:lnSpc>
              <a:spcBef>
                <a:spcPct val="0"/>
              </a:spcBef>
              <a:spcAft>
                <a:spcPct val="0"/>
              </a:spcAft>
              <a:buClr>
                <a:srgbClr val="000000"/>
              </a:buClr>
              <a:buSzPct val="100000"/>
              <a:buNone/>
            </a:pPr>
            <a:endParaRPr lang="el-GR" sz="2800" dirty="0">
              <a:solidFill>
                <a:srgbClr val="000000"/>
              </a:solidFill>
              <a:ea typeface="Arial Unicode MS" panose="020B0604020202020204" pitchFamily="34" charset="-128"/>
              <a:cs typeface="Arial Unicode MS" panose="020B0604020202020204" pitchFamily="34" charset="-128"/>
            </a:endParaRPr>
          </a:p>
          <a:p>
            <a:pPr marL="0" lvl="0" indent="0" defTabSz="449263" fontAlgn="base" hangingPunct="0">
              <a:lnSpc>
                <a:spcPct val="93000"/>
              </a:lnSpc>
              <a:spcBef>
                <a:spcPct val="0"/>
              </a:spcBef>
              <a:spcAft>
                <a:spcPct val="0"/>
              </a:spcAft>
              <a:buClr>
                <a:srgbClr val="000000"/>
              </a:buClr>
              <a:buSzPct val="100000"/>
              <a:buNone/>
            </a:pPr>
            <a:r>
              <a:rPr lang="el-GR" sz="2800" dirty="0">
                <a:solidFill>
                  <a:srgbClr val="C00000"/>
                </a:solidFill>
                <a:ea typeface="Arial Unicode MS" panose="020B0604020202020204" pitchFamily="34" charset="-128"/>
                <a:cs typeface="Arial Unicode MS" panose="020B0604020202020204" pitchFamily="34" charset="-128"/>
              </a:rPr>
              <a:t> </a:t>
            </a:r>
            <a:r>
              <a:rPr lang="en-US" sz="2800" b="1" dirty="0" err="1">
                <a:solidFill>
                  <a:srgbClr val="C00000"/>
                </a:solidFill>
                <a:ea typeface="Arial Unicode MS" panose="020B0604020202020204" pitchFamily="34" charset="-128"/>
                <a:cs typeface="Arial Unicode MS" panose="020B0604020202020204" pitchFamily="34" charset="-128"/>
              </a:rPr>
              <a:t>fseek</a:t>
            </a:r>
            <a:r>
              <a:rPr lang="en-US" sz="2800" b="1" dirty="0">
                <a:solidFill>
                  <a:srgbClr val="C00000"/>
                </a:solidFill>
                <a:ea typeface="Arial Unicode MS" panose="020B0604020202020204" pitchFamily="34" charset="-128"/>
                <a:cs typeface="Arial Unicode MS" panose="020B0604020202020204" pitchFamily="34" charset="-128"/>
              </a:rPr>
              <a:t>(P, -</a:t>
            </a:r>
            <a:r>
              <a:rPr lang="en-US" sz="2800" b="1" dirty="0" err="1" smtClean="0">
                <a:solidFill>
                  <a:srgbClr val="C00000"/>
                </a:solidFill>
                <a:ea typeface="Arial Unicode MS" panose="020B0604020202020204" pitchFamily="34" charset="-128"/>
                <a:cs typeface="Arial Unicode MS" panose="020B0604020202020204" pitchFamily="34" charset="-128"/>
              </a:rPr>
              <a:t>sizeof</a:t>
            </a:r>
            <a:r>
              <a:rPr lang="en-US" sz="2800" b="1" dirty="0" smtClean="0">
                <a:solidFill>
                  <a:srgbClr val="C00000"/>
                </a:solidFill>
                <a:ea typeface="Arial Unicode MS" panose="020B0604020202020204" pitchFamily="34" charset="-128"/>
                <a:cs typeface="Arial Unicode MS" panose="020B0604020202020204" pitchFamily="34" charset="-128"/>
              </a:rPr>
              <a:t>(</a:t>
            </a:r>
            <a:r>
              <a:rPr lang="en-US" sz="2800" b="1" dirty="0" err="1" smtClean="0">
                <a:solidFill>
                  <a:srgbClr val="C00000"/>
                </a:solidFill>
                <a:ea typeface="Arial Unicode MS" panose="020B0604020202020204" pitchFamily="34" charset="-128"/>
                <a:cs typeface="Arial Unicode MS" panose="020B0604020202020204" pitchFamily="34" charset="-128"/>
              </a:rPr>
              <a:t>struct</a:t>
            </a:r>
            <a:r>
              <a:rPr lang="en-US" sz="2800" b="1" dirty="0" smtClean="0">
                <a:solidFill>
                  <a:srgbClr val="C00000"/>
                </a:solidFill>
                <a:ea typeface="Arial Unicode MS" panose="020B0604020202020204" pitchFamily="34" charset="-128"/>
                <a:cs typeface="Arial Unicode MS" panose="020B0604020202020204" pitchFamily="34" charset="-128"/>
              </a:rPr>
              <a:t> </a:t>
            </a:r>
            <a:r>
              <a:rPr lang="en-US" sz="2800" b="1" dirty="0" err="1">
                <a:solidFill>
                  <a:srgbClr val="C00000"/>
                </a:solidFill>
                <a:ea typeface="Arial Unicode MS" panose="020B0604020202020204" pitchFamily="34" charset="-128"/>
                <a:cs typeface="Arial Unicode MS" panose="020B0604020202020204" pitchFamily="34" charset="-128"/>
              </a:rPr>
              <a:t>Pelatis</a:t>
            </a:r>
            <a:r>
              <a:rPr lang="en-US" sz="2800" b="1" dirty="0">
                <a:solidFill>
                  <a:srgbClr val="C00000"/>
                </a:solidFill>
                <a:ea typeface="Arial Unicode MS" panose="020B0604020202020204" pitchFamily="34" charset="-128"/>
                <a:cs typeface="Arial Unicode MS" panose="020B0604020202020204" pitchFamily="34" charset="-128"/>
              </a:rPr>
              <a:t>), SEEK_CUR);</a:t>
            </a:r>
            <a:r>
              <a:rPr lang="el-GR" sz="2800" b="1" dirty="0">
                <a:solidFill>
                  <a:srgbClr val="C00000"/>
                </a:solidFill>
                <a:ea typeface="Arial Unicode MS" panose="020B0604020202020204" pitchFamily="34" charset="-128"/>
                <a:cs typeface="Arial Unicode MS" panose="020B0604020202020204" pitchFamily="34" charset="-128"/>
              </a:rPr>
              <a:t> </a:t>
            </a:r>
            <a:r>
              <a:rPr lang="en-US" sz="2800" b="1" dirty="0" smtClean="0">
                <a:solidFill>
                  <a:srgbClr val="000000"/>
                </a:solidFill>
                <a:ea typeface="Arial Unicode MS" panose="020B0604020202020204" pitchFamily="34" charset="-128"/>
                <a:cs typeface="Arial Unicode MS" panose="020B0604020202020204" pitchFamily="34" charset="-128"/>
              </a:rPr>
              <a:t>/* </a:t>
            </a:r>
            <a:r>
              <a:rPr lang="el-GR" sz="2800" b="1" dirty="0">
                <a:solidFill>
                  <a:srgbClr val="000000"/>
                </a:solidFill>
                <a:ea typeface="Arial Unicode MS" panose="020B0604020202020204" pitchFamily="34" charset="-128"/>
                <a:cs typeface="Arial Unicode MS" panose="020B0604020202020204" pitchFamily="34" charset="-128"/>
              </a:rPr>
              <a:t>μ</a:t>
            </a:r>
            <a:r>
              <a:rPr lang="el-GR" sz="2800" b="1" dirty="0" smtClean="0">
                <a:solidFill>
                  <a:srgbClr val="000000"/>
                </a:solidFill>
                <a:ea typeface="Arial Unicode MS" panose="020B0604020202020204" pitchFamily="34" charset="-128"/>
                <a:cs typeface="Arial Unicode MS" panose="020B0604020202020204" pitchFamily="34" charset="-128"/>
              </a:rPr>
              <a:t>εταφορά </a:t>
            </a:r>
            <a:r>
              <a:rPr lang="el-GR" sz="2800" b="1" dirty="0">
                <a:solidFill>
                  <a:srgbClr val="000000"/>
                </a:solidFill>
                <a:ea typeface="Arial Unicode MS" panose="020B0604020202020204" pitchFamily="34" charset="-128"/>
                <a:cs typeface="Arial Unicode MS" panose="020B0604020202020204" pitchFamily="34" charset="-128"/>
              </a:rPr>
              <a:t>του δείκτη αρχείου στην προς διόρθωση </a:t>
            </a:r>
            <a:r>
              <a:rPr lang="el-GR" sz="2800" b="1" dirty="0" smtClean="0">
                <a:solidFill>
                  <a:srgbClr val="000000"/>
                </a:solidFill>
                <a:ea typeface="Arial Unicode MS" panose="020B0604020202020204" pitchFamily="34" charset="-128"/>
                <a:cs typeface="Arial Unicode MS" panose="020B0604020202020204" pitchFamily="34" charset="-128"/>
              </a:rPr>
              <a:t>εγγραφή, </a:t>
            </a:r>
            <a:r>
              <a:rPr lang="el-GR" sz="2800" b="1" dirty="0">
                <a:solidFill>
                  <a:srgbClr val="000000"/>
                </a:solidFill>
                <a:ea typeface="Arial Unicode MS" panose="020B0604020202020204" pitchFamily="34" charset="-128"/>
                <a:cs typeface="Arial Unicode MS" panose="020B0604020202020204" pitchFamily="34" charset="-128"/>
              </a:rPr>
              <a:t>γιατί με την τελευταία </a:t>
            </a:r>
            <a:r>
              <a:rPr lang="en-US" sz="2800" b="1" dirty="0" err="1">
                <a:solidFill>
                  <a:srgbClr val="000000"/>
                </a:solidFill>
                <a:ea typeface="Arial Unicode MS" panose="020B0604020202020204" pitchFamily="34" charset="-128"/>
                <a:cs typeface="Arial Unicode MS" panose="020B0604020202020204" pitchFamily="34" charset="-128"/>
              </a:rPr>
              <a:t>fread</a:t>
            </a:r>
            <a:r>
              <a:rPr lang="en-US" sz="2800" b="1" dirty="0">
                <a:solidFill>
                  <a:srgbClr val="000000"/>
                </a:solidFill>
                <a:ea typeface="Arial Unicode MS" panose="020B0604020202020204" pitchFamily="34" charset="-128"/>
                <a:cs typeface="Arial Unicode MS" panose="020B0604020202020204" pitchFamily="34" charset="-128"/>
              </a:rPr>
              <a:t> </a:t>
            </a:r>
            <a:r>
              <a:rPr lang="el-GR" sz="2800" b="1" dirty="0">
                <a:solidFill>
                  <a:srgbClr val="000000"/>
                </a:solidFill>
                <a:ea typeface="Arial Unicode MS" panose="020B0604020202020204" pitchFamily="34" charset="-128"/>
                <a:cs typeface="Arial Unicode MS" panose="020B0604020202020204" pitchFamily="34" charset="-128"/>
              </a:rPr>
              <a:t>έχει προωθηθεί στην </a:t>
            </a:r>
            <a:r>
              <a:rPr lang="el-GR" sz="2800" b="1" dirty="0" smtClean="0">
                <a:solidFill>
                  <a:srgbClr val="000000"/>
                </a:solidFill>
                <a:ea typeface="Arial Unicode MS" panose="020B0604020202020204" pitchFamily="34" charset="-128"/>
                <a:cs typeface="Arial Unicode MS" panose="020B0604020202020204" pitchFamily="34" charset="-128"/>
              </a:rPr>
              <a:t>επόμενη */,</a:t>
            </a:r>
            <a:r>
              <a:rPr lang="en-US" sz="2800" b="1" dirty="0" smtClean="0">
                <a:solidFill>
                  <a:srgbClr val="000000"/>
                </a:solidFill>
                <a:ea typeface="Arial Unicode MS" panose="020B0604020202020204" pitchFamily="34" charset="-128"/>
                <a:cs typeface="Arial Unicode MS" panose="020B0604020202020204" pitchFamily="34" charset="-128"/>
              </a:rPr>
              <a:t> </a:t>
            </a:r>
            <a:endParaRPr lang="en-US" sz="2800" b="1" dirty="0">
              <a:solidFill>
                <a:srgbClr val="000000"/>
              </a:solidFill>
              <a:ea typeface="Arial Unicode MS" panose="020B0604020202020204" pitchFamily="34" charset="-128"/>
              <a:cs typeface="Arial Unicode MS" panose="020B0604020202020204" pitchFamily="34" charset="-128"/>
            </a:endParaRPr>
          </a:p>
          <a:p>
            <a:pPr marL="0" lvl="0" indent="0" defTabSz="449263" fontAlgn="base" hangingPunct="0">
              <a:lnSpc>
                <a:spcPct val="93000"/>
              </a:lnSpc>
              <a:spcBef>
                <a:spcPct val="0"/>
              </a:spcBef>
              <a:spcAft>
                <a:spcPct val="0"/>
              </a:spcAft>
              <a:buClr>
                <a:srgbClr val="000000"/>
              </a:buClr>
              <a:buSzPct val="100000"/>
              <a:buNone/>
            </a:pPr>
            <a:endParaRPr lang="en-US" sz="2800" b="1" dirty="0">
              <a:solidFill>
                <a:srgbClr val="000099"/>
              </a:solidFill>
              <a:ea typeface="Arial Unicode MS" panose="020B0604020202020204" pitchFamily="34" charset="-128"/>
              <a:cs typeface="Arial Unicode MS" panose="020B0604020202020204" pitchFamily="34" charset="-128"/>
            </a:endParaRPr>
          </a:p>
          <a:p>
            <a:pPr marL="0" lvl="0" indent="0" defTabSz="449263" fontAlgn="base" hangingPunct="0">
              <a:lnSpc>
                <a:spcPct val="93000"/>
              </a:lnSpc>
              <a:spcBef>
                <a:spcPct val="0"/>
              </a:spcBef>
              <a:spcAft>
                <a:spcPct val="0"/>
              </a:spcAft>
              <a:buClr>
                <a:srgbClr val="000000"/>
              </a:buClr>
              <a:buSzPct val="100000"/>
              <a:buNone/>
            </a:pPr>
            <a:r>
              <a:rPr lang="en-US" sz="2800" b="1" dirty="0">
                <a:solidFill>
                  <a:srgbClr val="000099"/>
                </a:solidFill>
                <a:ea typeface="Arial Unicode MS" panose="020B0604020202020204" pitchFamily="34" charset="-128"/>
                <a:cs typeface="Arial Unicode MS" panose="020B0604020202020204" pitchFamily="34" charset="-128"/>
              </a:rPr>
              <a:t> </a:t>
            </a:r>
            <a:r>
              <a:rPr lang="en-US" sz="2800" b="1" dirty="0" err="1">
                <a:solidFill>
                  <a:srgbClr val="000099"/>
                </a:solidFill>
                <a:ea typeface="Arial Unicode MS" panose="020B0604020202020204" pitchFamily="34" charset="-128"/>
                <a:cs typeface="Arial Unicode MS" panose="020B0604020202020204" pitchFamily="34" charset="-128"/>
              </a:rPr>
              <a:t>fwrite</a:t>
            </a:r>
            <a:r>
              <a:rPr lang="en-US" sz="2800" b="1" dirty="0">
                <a:solidFill>
                  <a:srgbClr val="000099"/>
                </a:solidFill>
                <a:ea typeface="Arial Unicode MS" panose="020B0604020202020204" pitchFamily="34" charset="-128"/>
                <a:cs typeface="Arial Unicode MS" panose="020B0604020202020204" pitchFamily="34" charset="-128"/>
              </a:rPr>
              <a:t>(&amp;r, </a:t>
            </a:r>
            <a:r>
              <a:rPr lang="en-US" sz="2800" b="1" dirty="0" err="1">
                <a:solidFill>
                  <a:srgbClr val="000099"/>
                </a:solidFill>
                <a:ea typeface="Arial Unicode MS" panose="020B0604020202020204" pitchFamily="34" charset="-128"/>
                <a:cs typeface="Arial Unicode MS" panose="020B0604020202020204" pitchFamily="34" charset="-128"/>
              </a:rPr>
              <a:t>sizeof</a:t>
            </a:r>
            <a:r>
              <a:rPr lang="en-US" sz="2800" b="1" dirty="0">
                <a:solidFill>
                  <a:srgbClr val="000099"/>
                </a:solidFill>
                <a:ea typeface="Arial Unicode MS" panose="020B0604020202020204" pitchFamily="34" charset="-128"/>
                <a:cs typeface="Arial Unicode MS" panose="020B0604020202020204" pitchFamily="34" charset="-128"/>
              </a:rPr>
              <a:t>(</a:t>
            </a:r>
            <a:r>
              <a:rPr lang="en-US" sz="2800" b="1" dirty="0" err="1">
                <a:solidFill>
                  <a:srgbClr val="000099"/>
                </a:solidFill>
                <a:ea typeface="Arial Unicode MS" panose="020B0604020202020204" pitchFamily="34" charset="-128"/>
                <a:cs typeface="Arial Unicode MS" panose="020B0604020202020204" pitchFamily="34" charset="-128"/>
              </a:rPr>
              <a:t>struct</a:t>
            </a:r>
            <a:r>
              <a:rPr lang="en-US" sz="2800" b="1" dirty="0">
                <a:solidFill>
                  <a:srgbClr val="000099"/>
                </a:solidFill>
                <a:ea typeface="Arial Unicode MS" panose="020B0604020202020204" pitchFamily="34" charset="-128"/>
                <a:cs typeface="Arial Unicode MS" panose="020B0604020202020204" pitchFamily="34" charset="-128"/>
              </a:rPr>
              <a:t> </a:t>
            </a:r>
            <a:r>
              <a:rPr lang="en-US" sz="2800" b="1" dirty="0" err="1">
                <a:solidFill>
                  <a:srgbClr val="000099"/>
                </a:solidFill>
                <a:ea typeface="Arial Unicode MS" panose="020B0604020202020204" pitchFamily="34" charset="-128"/>
                <a:cs typeface="Arial Unicode MS" panose="020B0604020202020204" pitchFamily="34" charset="-128"/>
              </a:rPr>
              <a:t>Pelatis</a:t>
            </a:r>
            <a:r>
              <a:rPr lang="en-US" sz="2800" b="1" dirty="0">
                <a:solidFill>
                  <a:srgbClr val="000099"/>
                </a:solidFill>
                <a:ea typeface="Arial Unicode MS" panose="020B0604020202020204" pitchFamily="34" charset="-128"/>
                <a:cs typeface="Arial Unicode MS" panose="020B0604020202020204" pitchFamily="34" charset="-128"/>
              </a:rPr>
              <a:t>, 1, P);</a:t>
            </a:r>
            <a:r>
              <a:rPr lang="el-GR" sz="2800" b="1" dirty="0">
                <a:solidFill>
                  <a:srgbClr val="000099"/>
                </a:solidFill>
                <a:ea typeface="Arial Unicode MS" panose="020B0604020202020204" pitchFamily="34" charset="-128"/>
                <a:cs typeface="Arial Unicode MS" panose="020B0604020202020204" pitchFamily="34" charset="-128"/>
              </a:rPr>
              <a:t> </a:t>
            </a:r>
            <a:r>
              <a:rPr lang="el-GR" sz="2800" b="1" dirty="0" smtClean="0">
                <a:solidFill>
                  <a:srgbClr val="000000"/>
                </a:solidFill>
                <a:ea typeface="Arial Unicode MS" panose="020B0604020202020204" pitchFamily="34" charset="-128"/>
                <a:cs typeface="Arial Unicode MS" panose="020B0604020202020204" pitchFamily="34" charset="-128"/>
              </a:rPr>
              <a:t>/* </a:t>
            </a:r>
            <a:r>
              <a:rPr lang="el-GR" sz="2800" b="1" dirty="0">
                <a:solidFill>
                  <a:srgbClr val="000000"/>
                </a:solidFill>
                <a:ea typeface="Arial Unicode MS" panose="020B0604020202020204" pitchFamily="34" charset="-128"/>
                <a:cs typeface="Arial Unicode MS" panose="020B0604020202020204" pitchFamily="34" charset="-128"/>
              </a:rPr>
              <a:t>γράψιμο της διορθωμένης εγγραφής στην σωστή θέση </a:t>
            </a:r>
            <a:r>
              <a:rPr lang="el-GR" sz="2800" b="1" dirty="0" smtClean="0">
                <a:solidFill>
                  <a:srgbClr val="000000"/>
                </a:solidFill>
                <a:ea typeface="Arial Unicode MS" panose="020B0604020202020204" pitchFamily="34" charset="-128"/>
                <a:cs typeface="Arial Unicode MS" panose="020B0604020202020204" pitchFamily="34" charset="-128"/>
              </a:rPr>
              <a:t>*/.</a:t>
            </a:r>
            <a:endParaRPr lang="el-GR" sz="2800" b="1" dirty="0">
              <a:solidFill>
                <a:srgbClr val="000000"/>
              </a:solidFill>
              <a:ea typeface="Arial Unicode MS" panose="020B0604020202020204" pitchFamily="34" charset="-128"/>
              <a:cs typeface="Arial Unicode MS" panose="020B0604020202020204" pitchFamily="34" charset="-128"/>
            </a:endParaRPr>
          </a:p>
          <a:p>
            <a:endParaRPr lang="el-GR" dirty="0"/>
          </a:p>
        </p:txBody>
      </p:sp>
      <p:sp>
        <p:nvSpPr>
          <p:cNvPr id="4" name="Θέση υποσέλιδου 1" descr="."/>
          <p:cNvSpPr>
            <a:spLocks noGrp="1"/>
          </p:cNvSpPr>
          <p:nvPr>
            <p:ph type="ftr" sz="quarter" idx="11"/>
          </p:nvPr>
        </p:nvSpPr>
        <p:spPr/>
        <p:txBody>
          <a:bodyPr/>
          <a:lstStyle/>
          <a:p>
            <a:r>
              <a:rPr lang="el-GR" sz="1400" dirty="0" smtClean="0">
                <a:solidFill>
                  <a:prstClr val="black"/>
                </a:solidFill>
              </a:rPr>
              <a:t>Αρχεία Δομών</a:t>
            </a:r>
            <a:endParaRPr lang="el-GR" sz="1400" dirty="0">
              <a:solidFill>
                <a:prstClr val="black"/>
              </a:solidFill>
            </a:endParaRPr>
          </a:p>
        </p:txBody>
      </p:sp>
      <p:sp>
        <p:nvSpPr>
          <p:cNvPr id="5" name="Θέση αριθμού διαφάνειας 1" descr="."/>
          <p:cNvSpPr>
            <a:spLocks noGrp="1"/>
          </p:cNvSpPr>
          <p:nvPr>
            <p:ph type="sldNum" sz="quarter" idx="12"/>
          </p:nvPr>
        </p:nvSpPr>
        <p:spPr/>
        <p:txBody>
          <a:bodyPr/>
          <a:lstStyle/>
          <a:p>
            <a:fld id="{3802D86F-0ACD-4CFB-B7E4-E17E1C35555A}" type="slidenum">
              <a:rPr lang="el-GR" sz="1400" smtClean="0">
                <a:solidFill>
                  <a:prstClr val="black"/>
                </a:solidFill>
              </a:rPr>
              <a:pPr/>
              <a:t>22</a:t>
            </a:fld>
            <a:endParaRPr lang="el-GR" sz="1400" dirty="0">
              <a:solidFill>
                <a:prstClr val="black"/>
              </a:solidFill>
            </a:endParaRPr>
          </a:p>
        </p:txBody>
      </p:sp>
    </p:spTree>
    <p:extLst>
      <p:ext uri="{BB962C8B-B14F-4D97-AF65-F5344CB8AC3E}">
        <p14:creationId xmlns:p14="http://schemas.microsoft.com/office/powerpoint/2010/main" val="19953107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Συνήθεις </a:t>
            </a:r>
            <a:r>
              <a:rPr lang="el-GR" b="1" dirty="0" smtClean="0"/>
              <a:t>διαδικασίες αρχείου</a:t>
            </a:r>
            <a:endParaRPr lang="el-GR" b="1" dirty="0"/>
          </a:p>
        </p:txBody>
      </p:sp>
      <p:sp>
        <p:nvSpPr>
          <p:cNvPr id="3" name="Θέση περιεχομένου 1"/>
          <p:cNvSpPr>
            <a:spLocks noGrp="1"/>
          </p:cNvSpPr>
          <p:nvPr>
            <p:ph idx="1"/>
          </p:nvPr>
        </p:nvSpPr>
        <p:spPr/>
        <p:txBody>
          <a:bodyPr/>
          <a:lstStyle/>
          <a:p>
            <a:pPr marL="0" lvl="0" indent="0" defTabSz="1008063" eaLnBrk="0" fontAlgn="base" hangingPunct="0">
              <a:spcAft>
                <a:spcPct val="0"/>
              </a:spcAft>
              <a:buClr>
                <a:srgbClr val="660000"/>
              </a:buClr>
              <a:buSzPct val="70000"/>
              <a:buNone/>
            </a:pPr>
            <a:r>
              <a:rPr lang="el-GR" kern="0" dirty="0" smtClean="0">
                <a:solidFill>
                  <a:srgbClr val="000000"/>
                </a:solidFill>
              </a:rPr>
              <a:t>1)  Δημιουργία ⁄ </a:t>
            </a:r>
            <a:r>
              <a:rPr lang="el-GR" kern="0" dirty="0">
                <a:solidFill>
                  <a:srgbClr val="000000"/>
                </a:solidFill>
              </a:rPr>
              <a:t>Επέκταση,</a:t>
            </a:r>
          </a:p>
          <a:p>
            <a:pPr marL="0" lvl="0" indent="0" defTabSz="1008063" eaLnBrk="0" fontAlgn="base" hangingPunct="0">
              <a:spcAft>
                <a:spcPct val="0"/>
              </a:spcAft>
              <a:buClr>
                <a:srgbClr val="660000"/>
              </a:buClr>
              <a:buSzPct val="70000"/>
              <a:buNone/>
            </a:pPr>
            <a:r>
              <a:rPr lang="el-GR" kern="0" dirty="0" smtClean="0">
                <a:solidFill>
                  <a:srgbClr val="000000"/>
                </a:solidFill>
              </a:rPr>
              <a:t>2)  </a:t>
            </a:r>
            <a:r>
              <a:rPr lang="el-GR" kern="0" dirty="0">
                <a:solidFill>
                  <a:srgbClr val="000000"/>
                </a:solidFill>
              </a:rPr>
              <a:t>π</a:t>
            </a:r>
            <a:r>
              <a:rPr lang="el-GR" kern="0" dirty="0" smtClean="0">
                <a:solidFill>
                  <a:srgbClr val="000000"/>
                </a:solidFill>
              </a:rPr>
              <a:t>ροβολή</a:t>
            </a:r>
            <a:r>
              <a:rPr lang="el-GR" kern="0" dirty="0">
                <a:solidFill>
                  <a:srgbClr val="000000"/>
                </a:solidFill>
              </a:rPr>
              <a:t>,</a:t>
            </a:r>
          </a:p>
          <a:p>
            <a:pPr marL="0" lvl="0" indent="0" defTabSz="1008063" eaLnBrk="0" fontAlgn="base" hangingPunct="0">
              <a:spcAft>
                <a:spcPct val="0"/>
              </a:spcAft>
              <a:buClr>
                <a:srgbClr val="660000"/>
              </a:buClr>
              <a:buSzPct val="70000"/>
              <a:buNone/>
            </a:pPr>
            <a:r>
              <a:rPr lang="el-GR" kern="0" dirty="0" smtClean="0">
                <a:solidFill>
                  <a:srgbClr val="000000"/>
                </a:solidFill>
              </a:rPr>
              <a:t>3)  αναζήτηση</a:t>
            </a:r>
            <a:r>
              <a:rPr lang="el-GR" kern="0" dirty="0">
                <a:solidFill>
                  <a:srgbClr val="000000"/>
                </a:solidFill>
              </a:rPr>
              <a:t>,</a:t>
            </a:r>
          </a:p>
          <a:p>
            <a:pPr marL="0" lvl="0" indent="0" defTabSz="1008063" eaLnBrk="0" fontAlgn="base" hangingPunct="0">
              <a:spcAft>
                <a:spcPct val="0"/>
              </a:spcAft>
              <a:buClr>
                <a:srgbClr val="660000"/>
              </a:buClr>
              <a:buSzPct val="70000"/>
              <a:buNone/>
            </a:pPr>
            <a:r>
              <a:rPr lang="el-GR" kern="0" dirty="0" smtClean="0">
                <a:solidFill>
                  <a:srgbClr val="000000"/>
                </a:solidFill>
              </a:rPr>
              <a:t>4)  διόρθωση</a:t>
            </a:r>
            <a:r>
              <a:rPr lang="el-GR" kern="0" dirty="0">
                <a:solidFill>
                  <a:srgbClr val="000000"/>
                </a:solidFill>
              </a:rPr>
              <a:t>,</a:t>
            </a:r>
          </a:p>
          <a:p>
            <a:pPr marL="0" lvl="0" indent="0" defTabSz="1008063" eaLnBrk="0" fontAlgn="base" hangingPunct="0">
              <a:spcAft>
                <a:spcPct val="0"/>
              </a:spcAft>
              <a:buClr>
                <a:srgbClr val="660000"/>
              </a:buClr>
              <a:buSzPct val="70000"/>
              <a:buNone/>
            </a:pPr>
            <a:r>
              <a:rPr lang="el-GR" kern="0" dirty="0" smtClean="0">
                <a:solidFill>
                  <a:srgbClr val="000000"/>
                </a:solidFill>
              </a:rPr>
              <a:t>5)  διαγραφή</a:t>
            </a:r>
            <a:r>
              <a:rPr lang="el-GR" kern="0" dirty="0">
                <a:solidFill>
                  <a:srgbClr val="000000"/>
                </a:solidFill>
              </a:rPr>
              <a:t>,</a:t>
            </a:r>
          </a:p>
          <a:p>
            <a:pPr marL="0" lvl="0" indent="0" defTabSz="1008063" eaLnBrk="0" fontAlgn="base" hangingPunct="0">
              <a:spcAft>
                <a:spcPct val="0"/>
              </a:spcAft>
              <a:buClr>
                <a:srgbClr val="660000"/>
              </a:buClr>
              <a:buSzPct val="70000"/>
              <a:buNone/>
            </a:pPr>
            <a:r>
              <a:rPr lang="el-GR" kern="0" dirty="0" smtClean="0">
                <a:solidFill>
                  <a:srgbClr val="000000"/>
                </a:solidFill>
              </a:rPr>
              <a:t>6)  ταξινόμηση.</a:t>
            </a:r>
            <a:endParaRPr lang="el-GR" dirty="0"/>
          </a:p>
        </p:txBody>
      </p:sp>
      <p:sp>
        <p:nvSpPr>
          <p:cNvPr id="4" name="Θέση υποσέλιδου 1" descr="."/>
          <p:cNvSpPr>
            <a:spLocks noGrp="1"/>
          </p:cNvSpPr>
          <p:nvPr>
            <p:ph type="ftr" sz="quarter" idx="11"/>
          </p:nvPr>
        </p:nvSpPr>
        <p:spPr/>
        <p:txBody>
          <a:bodyPr/>
          <a:lstStyle/>
          <a:p>
            <a:r>
              <a:rPr lang="el-GR" sz="1400" dirty="0" smtClean="0">
                <a:solidFill>
                  <a:prstClr val="black"/>
                </a:solidFill>
              </a:rPr>
              <a:t>Αρχεία Δομών</a:t>
            </a:r>
            <a:endParaRPr lang="el-GR" sz="1400" dirty="0">
              <a:solidFill>
                <a:prstClr val="black"/>
              </a:solidFill>
            </a:endParaRPr>
          </a:p>
        </p:txBody>
      </p:sp>
      <p:sp>
        <p:nvSpPr>
          <p:cNvPr id="5" name="Θέση αριθμού διαφάνειας 1" descr="."/>
          <p:cNvSpPr>
            <a:spLocks noGrp="1"/>
          </p:cNvSpPr>
          <p:nvPr>
            <p:ph type="sldNum" sz="quarter" idx="12"/>
          </p:nvPr>
        </p:nvSpPr>
        <p:spPr/>
        <p:txBody>
          <a:bodyPr/>
          <a:lstStyle/>
          <a:p>
            <a:fld id="{3802D86F-0ACD-4CFB-B7E4-E17E1C35555A}" type="slidenum">
              <a:rPr lang="el-GR" sz="1400" smtClean="0">
                <a:solidFill>
                  <a:prstClr val="black"/>
                </a:solidFill>
              </a:rPr>
              <a:pPr/>
              <a:t>23</a:t>
            </a:fld>
            <a:endParaRPr lang="el-GR" sz="1400" dirty="0">
              <a:solidFill>
                <a:prstClr val="black"/>
              </a:solidFill>
            </a:endParaRPr>
          </a:p>
        </p:txBody>
      </p:sp>
      <p:pic>
        <p:nvPicPr>
          <p:cNvPr id="6" name="Εικόνα 1" descr="Εικονίδιο μετάβασης στα Περιεχόμενα.">
            <a:hlinkClick r:id="rId3" action="ppaction://hlinksldjump" tooltip="Επιστροφή στα Περιεχόμενα"/>
          </p:cNvPr>
          <p:cNvPicPr>
            <a:picLocks noChangeAspect="1"/>
          </p:cNvPicPr>
          <p:nvPr/>
        </p:nvPicPr>
        <p:blipFill>
          <a:blip r:embed="rId4">
            <a:extLst>
              <a:ext uri="{BEBA8EAE-BF5A-486C-A8C5-ECC9F3942E4B}">
                <a14:imgProps xmlns:a14="http://schemas.microsoft.com/office/drawing/2010/main">
                  <a14:imgLayer r:embed="rId5">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Tree>
    <p:custDataLst>
      <p:tags r:id="rId1"/>
    </p:custDataLst>
    <p:extLst>
      <p:ext uri="{BB962C8B-B14F-4D97-AF65-F5344CB8AC3E}">
        <p14:creationId xmlns:p14="http://schemas.microsoft.com/office/powerpoint/2010/main" val="263994969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67544" y="1844824"/>
            <a:ext cx="8229600" cy="1143000"/>
          </a:xfrm>
        </p:spPr>
        <p:txBody>
          <a:bodyPr/>
          <a:lstStyle/>
          <a:p>
            <a:r>
              <a:rPr lang="el-GR" b="1" dirty="0" smtClean="0"/>
              <a:t>Τέλος δωδέκατης ενότητας </a:t>
            </a:r>
            <a:endParaRPr lang="el-GR" b="1" dirty="0"/>
          </a:p>
        </p:txBody>
      </p:sp>
      <p:pic>
        <p:nvPicPr>
          <p:cNvPr id="3" name="Εικόνα 1" descr="Λογότυπο για Άδειες χρήσης Creative Commons B Y, NC, ND." title="Λογότυπο Creative Commons.">
            <a:hlinkClick r:id="rId3" tooltip="Μετάβαση στην Άδεια Χρήσης"/>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7704" y="5949280"/>
            <a:ext cx="1584325" cy="554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 name="Εικόνα 2" descr="Λογότυπο Επιχειρησιακού Προγράμματος Εκπαίδευση και Δια βίου Μάθηση. " title="Λογότυπο Χρηματοδότησης. ">
            <a:hlinkClick r:id="rId5" tooltip="Μετάβαση στο www.edulll.gr/"/>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492028" y="5639073"/>
            <a:ext cx="4310063" cy="10302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286387352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Τίτλος 1"/>
          <p:cNvSpPr>
            <a:spLocks noGrp="1"/>
          </p:cNvSpPr>
          <p:nvPr>
            <p:ph type="title"/>
          </p:nvPr>
        </p:nvSpPr>
        <p:spPr/>
        <p:txBody>
          <a:bodyPr/>
          <a:lstStyle/>
          <a:p>
            <a:pPr eaLnBrk="1" hangingPunct="1"/>
            <a:r>
              <a:rPr lang="el-GR" b="1" dirty="0" smtClean="0"/>
              <a:t>Χρηματοδότηση </a:t>
            </a:r>
          </a:p>
        </p:txBody>
      </p:sp>
      <p:sp>
        <p:nvSpPr>
          <p:cNvPr id="4099" name="Θέση περιεχομένου 1"/>
          <p:cNvSpPr>
            <a:spLocks noGrp="1"/>
          </p:cNvSpPr>
          <p:nvPr>
            <p:ph idx="1"/>
          </p:nvPr>
        </p:nvSpPr>
        <p:spPr/>
        <p:txBody>
          <a:bodyPr/>
          <a:lstStyle/>
          <a:p>
            <a:pPr eaLnBrk="1" hangingPunct="1"/>
            <a:r>
              <a:rPr lang="el-GR" sz="2400" dirty="0" smtClean="0"/>
              <a:t>Το παρόν εκπαιδευτικό υλικό έχει αναπτυχθεί στα πλαίσια του εκπαιδευτικού έργου του διδάσκοντα</a:t>
            </a:r>
            <a:r>
              <a:rPr lang="en-US" sz="2400" dirty="0" smtClean="0"/>
              <a:t>.</a:t>
            </a:r>
            <a:r>
              <a:rPr lang="el-GR" sz="2400" dirty="0" smtClean="0"/>
              <a:t> </a:t>
            </a:r>
          </a:p>
          <a:p>
            <a:pPr eaLnBrk="1" hangingPunct="1"/>
            <a:r>
              <a:rPr lang="el-GR" sz="2400" dirty="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r>
              <a:rPr lang="en-US" sz="2400" dirty="0" smtClean="0"/>
              <a:t>. </a:t>
            </a:r>
            <a:endParaRPr lang="el-GR" sz="2400" dirty="0" smtClean="0"/>
          </a:p>
        </p:txBody>
      </p:sp>
      <p:pic>
        <p:nvPicPr>
          <p:cNvPr id="6" name="Εικόνα 1" descr=" Λογότυπο Επιχειρησιακού Προγράμματος Εκπαίδευση και Δια βίου Μάθηση.   " title="Λογότυπο Χρηματοδότησης. ">
            <a:hlinkClick r:id="rId3" tooltip="Μετάβαση σε www.edulll.gr"/>
          </p:cNvPr>
          <p:cNvPicPr>
            <a:picLocks noChangeAspect="1" noChangeArrowheads="1"/>
          </p:cNvPicPr>
          <p:nvPr/>
        </p:nvPicPr>
        <p:blipFill>
          <a:blip r:embed="rId4"/>
          <a:srcRect/>
          <a:stretch>
            <a:fillRect/>
          </a:stretch>
        </p:blipFill>
        <p:spPr bwMode="auto">
          <a:xfrm>
            <a:off x="684213" y="4221163"/>
            <a:ext cx="7848600" cy="2016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Θέση αριθμού διαφάνειας 1" descr="."/>
          <p:cNvSpPr>
            <a:spLocks noGrp="1"/>
          </p:cNvSpPr>
          <p:nvPr>
            <p:ph type="sldNum" sz="quarter" idx="12"/>
          </p:nvPr>
        </p:nvSpPr>
        <p:spPr/>
        <p:txBody>
          <a:bodyPr/>
          <a:lstStyle/>
          <a:p>
            <a:pPr>
              <a:defRPr/>
            </a:pPr>
            <a:fld id="{E034B054-DA0D-4AD9-A3C5-59235BE4FE8B}" type="slidenum">
              <a:rPr lang="el-GR" sz="1400" smtClean="0">
                <a:solidFill>
                  <a:prstClr val="black"/>
                </a:solidFill>
              </a:rPr>
              <a:pPr>
                <a:defRPr/>
              </a:pPr>
              <a:t>3</a:t>
            </a:fld>
            <a:endParaRPr lang="el-GR" sz="1400" dirty="0">
              <a:solidFill>
                <a:prstClr val="black"/>
              </a:solidFill>
            </a:endParaRPr>
          </a:p>
        </p:txBody>
      </p:sp>
    </p:spTree>
    <p:custDataLst>
      <p:tags r:id="rId1"/>
    </p:custDataLst>
    <p:extLst>
      <p:ext uri="{BB962C8B-B14F-4D97-AF65-F5344CB8AC3E}">
        <p14:creationId xmlns:p14="http://schemas.microsoft.com/office/powerpoint/2010/main" val="29656794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Τίτλος 1"/>
          <p:cNvSpPr>
            <a:spLocks noGrp="1"/>
          </p:cNvSpPr>
          <p:nvPr>
            <p:ph type="title"/>
          </p:nvPr>
        </p:nvSpPr>
        <p:spPr/>
        <p:txBody>
          <a:bodyPr/>
          <a:lstStyle/>
          <a:p>
            <a:pPr eaLnBrk="1" hangingPunct="1"/>
            <a:r>
              <a:rPr lang="el-GR" b="1" smtClean="0"/>
              <a:t>Σκοποί ενότητας </a:t>
            </a:r>
          </a:p>
        </p:txBody>
      </p:sp>
      <p:sp>
        <p:nvSpPr>
          <p:cNvPr id="5122" name="Θέση περιεχομένου 1"/>
          <p:cNvSpPr>
            <a:spLocks noGrp="1"/>
          </p:cNvSpPr>
          <p:nvPr>
            <p:ph idx="1"/>
          </p:nvPr>
        </p:nvSpPr>
        <p:spPr/>
        <p:txBody>
          <a:bodyPr/>
          <a:lstStyle/>
          <a:p>
            <a:pPr marL="0" indent="0" eaLnBrk="1" hangingPunct="1">
              <a:buNone/>
            </a:pPr>
            <a:r>
              <a:rPr lang="el-GR" dirty="0" smtClean="0"/>
              <a:t>Ο αναγνώστης να μπορεί να: </a:t>
            </a:r>
          </a:p>
          <a:p>
            <a:pPr marL="0" indent="0" eaLnBrk="1" hangingPunct="1">
              <a:buNone/>
            </a:pPr>
            <a:r>
              <a:rPr lang="en-US" dirty="0" smtClean="0"/>
              <a:t>1) </a:t>
            </a:r>
            <a:r>
              <a:rPr lang="el-GR" dirty="0"/>
              <a:t>α</a:t>
            </a:r>
            <a:r>
              <a:rPr lang="el-GR" dirty="0" smtClean="0"/>
              <a:t>ντιλαμβάνεται την έννοια του αρχείου </a:t>
            </a:r>
            <a:r>
              <a:rPr lang="en-US" dirty="0" smtClean="0"/>
              <a:t> </a:t>
            </a:r>
          </a:p>
          <a:p>
            <a:pPr marL="0" indent="0" eaLnBrk="1" hangingPunct="1">
              <a:buNone/>
            </a:pPr>
            <a:r>
              <a:rPr lang="en-US" dirty="0"/>
              <a:t> </a:t>
            </a:r>
            <a:r>
              <a:rPr lang="en-US" dirty="0" smtClean="0"/>
              <a:t>   </a:t>
            </a:r>
            <a:r>
              <a:rPr lang="el-GR" dirty="0" smtClean="0"/>
              <a:t>δομών (αρχείο εγγραφών).</a:t>
            </a:r>
          </a:p>
          <a:p>
            <a:pPr marL="0" indent="0" eaLnBrk="1" hangingPunct="1">
              <a:buNone/>
            </a:pPr>
            <a:r>
              <a:rPr lang="en-US" dirty="0" smtClean="0"/>
              <a:t>2) </a:t>
            </a:r>
            <a:r>
              <a:rPr lang="el-GR" dirty="0"/>
              <a:t>δ</a:t>
            </a:r>
            <a:r>
              <a:rPr lang="el-GR" dirty="0" smtClean="0"/>
              <a:t>ιαχειρίζεται πλήρως ένα αρχείο δομών.</a:t>
            </a:r>
          </a:p>
        </p:txBody>
      </p:sp>
      <p:sp>
        <p:nvSpPr>
          <p:cNvPr id="2" name="Θέση υποσέλιδου 1" descr="."/>
          <p:cNvSpPr>
            <a:spLocks noGrp="1"/>
          </p:cNvSpPr>
          <p:nvPr>
            <p:ph type="ftr" sz="quarter" idx="11"/>
          </p:nvPr>
        </p:nvSpPr>
        <p:spPr/>
        <p:txBody>
          <a:bodyPr/>
          <a:lstStyle/>
          <a:p>
            <a:pPr>
              <a:defRPr/>
            </a:pPr>
            <a:r>
              <a:rPr lang="el-GR" sz="1400" smtClean="0">
                <a:solidFill>
                  <a:prstClr val="black"/>
                </a:solidFill>
              </a:rPr>
              <a:t>Αρχεία Δομών</a:t>
            </a:r>
            <a:endParaRPr lang="el-GR" sz="1400" dirty="0">
              <a:solidFill>
                <a:prstClr val="black"/>
              </a:solidFill>
            </a:endParaRPr>
          </a:p>
        </p:txBody>
      </p:sp>
      <p:sp>
        <p:nvSpPr>
          <p:cNvPr id="3" name="Θέση αριθμού διαφάνειας 1" descr="."/>
          <p:cNvSpPr>
            <a:spLocks noGrp="1"/>
          </p:cNvSpPr>
          <p:nvPr>
            <p:ph type="sldNum" sz="quarter" idx="12"/>
          </p:nvPr>
        </p:nvSpPr>
        <p:spPr/>
        <p:txBody>
          <a:bodyPr/>
          <a:lstStyle/>
          <a:p>
            <a:pPr>
              <a:defRPr/>
            </a:pPr>
            <a:fld id="{E034B054-DA0D-4AD9-A3C5-59235BE4FE8B}" type="slidenum">
              <a:rPr lang="el-GR" sz="1400" smtClean="0">
                <a:solidFill>
                  <a:prstClr val="black"/>
                </a:solidFill>
              </a:rPr>
              <a:pPr>
                <a:defRPr/>
              </a:pPr>
              <a:t>4</a:t>
            </a:fld>
            <a:endParaRPr lang="el-GR" sz="1400" dirty="0">
              <a:solidFill>
                <a:prstClr val="black"/>
              </a:solidFill>
            </a:endParaRPr>
          </a:p>
        </p:txBody>
      </p:sp>
    </p:spTree>
    <p:extLst>
      <p:ext uri="{BB962C8B-B14F-4D97-AF65-F5344CB8AC3E}">
        <p14:creationId xmlns:p14="http://schemas.microsoft.com/office/powerpoint/2010/main" val="71724149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Τίτλος 1"/>
          <p:cNvSpPr>
            <a:spLocks noGrp="1"/>
          </p:cNvSpPr>
          <p:nvPr>
            <p:ph type="title"/>
          </p:nvPr>
        </p:nvSpPr>
        <p:spPr/>
        <p:txBody>
          <a:bodyPr/>
          <a:lstStyle/>
          <a:p>
            <a:pPr eaLnBrk="1" hangingPunct="1"/>
            <a:r>
              <a:rPr lang="el-GR" b="1" dirty="0" smtClean="0"/>
              <a:t>Περιεχόμενα ενότητας</a:t>
            </a:r>
          </a:p>
        </p:txBody>
      </p:sp>
      <p:sp>
        <p:nvSpPr>
          <p:cNvPr id="13" name="Θέση περιεχομένου 1">
            <a:hlinkClick r:id="rId3" action="ppaction://hlinksldjump" tooltip="Μετάβαση στη Διαφάνεια 6"/>
          </p:cNvPr>
          <p:cNvSpPr txBox="1"/>
          <p:nvPr/>
        </p:nvSpPr>
        <p:spPr>
          <a:xfrm>
            <a:off x="809255" y="1556792"/>
            <a:ext cx="7435155" cy="523220"/>
          </a:xfrm>
          <a:prstGeom prst="rect">
            <a:avLst/>
          </a:prstGeom>
          <a:noFill/>
        </p:spPr>
        <p:txBody>
          <a:bodyPr wrap="square" rtlCol="0">
            <a:spAutoFit/>
          </a:bodyPr>
          <a:lstStyle/>
          <a:p>
            <a:r>
              <a:rPr lang="el-GR" sz="2800" i="1" dirty="0">
                <a:solidFill>
                  <a:srgbClr val="0070C0"/>
                </a:solidFill>
              </a:rPr>
              <a:t>1) </a:t>
            </a:r>
            <a:r>
              <a:rPr lang="el-GR" sz="2800" i="1" kern="0" dirty="0">
                <a:solidFill>
                  <a:srgbClr val="0070C0"/>
                </a:solidFill>
              </a:rPr>
              <a:t>Αρχεία </a:t>
            </a:r>
            <a:r>
              <a:rPr lang="el-GR" sz="2800" i="1" kern="0" dirty="0" smtClean="0">
                <a:solidFill>
                  <a:srgbClr val="0070C0"/>
                </a:solidFill>
              </a:rPr>
              <a:t>δομών</a:t>
            </a:r>
            <a:endParaRPr lang="el-GR" sz="1400" i="1" dirty="0">
              <a:solidFill>
                <a:srgbClr val="0070C0"/>
              </a:solidFill>
            </a:endParaRPr>
          </a:p>
        </p:txBody>
      </p:sp>
      <p:sp>
        <p:nvSpPr>
          <p:cNvPr id="10" name="Θέση περιεχομένου 2">
            <a:hlinkClick r:id="rId4" action="ppaction://hlinksldjump" tooltip="Μετάβαση στη Διαφάνεια 10"/>
          </p:cNvPr>
          <p:cNvSpPr txBox="1"/>
          <p:nvPr/>
        </p:nvSpPr>
        <p:spPr>
          <a:xfrm>
            <a:off x="809255" y="2213710"/>
            <a:ext cx="7430836" cy="523220"/>
          </a:xfrm>
          <a:prstGeom prst="rect">
            <a:avLst/>
          </a:prstGeom>
          <a:noFill/>
        </p:spPr>
        <p:txBody>
          <a:bodyPr wrap="square" rtlCol="0">
            <a:spAutoFit/>
          </a:bodyPr>
          <a:lstStyle/>
          <a:p>
            <a:r>
              <a:rPr lang="el-GR" sz="2800" i="1" dirty="0">
                <a:solidFill>
                  <a:srgbClr val="0070C0"/>
                </a:solidFill>
              </a:rPr>
              <a:t>2</a:t>
            </a:r>
            <a:r>
              <a:rPr lang="el-GR" sz="2800" i="1" dirty="0" smtClean="0">
                <a:solidFill>
                  <a:srgbClr val="0070C0"/>
                </a:solidFill>
              </a:rPr>
              <a:t>) </a:t>
            </a:r>
            <a:r>
              <a:rPr lang="el-GR" sz="2800" i="1" dirty="0">
                <a:solidFill>
                  <a:srgbClr val="0070C0"/>
                </a:solidFill>
              </a:rPr>
              <a:t>Δομή αρχείου</a:t>
            </a:r>
            <a:endParaRPr lang="el-GR" sz="3200" i="1" dirty="0">
              <a:solidFill>
                <a:srgbClr val="0070C0"/>
              </a:solidFill>
            </a:endParaRPr>
          </a:p>
        </p:txBody>
      </p:sp>
      <p:sp>
        <p:nvSpPr>
          <p:cNvPr id="11" name="Θέση περιεχομένου 3">
            <a:hlinkClick r:id="rId5" action="ppaction://hlinksldjump" tooltip="Μετάβαση στη Διαφάνεια 13"/>
          </p:cNvPr>
          <p:cNvSpPr txBox="1"/>
          <p:nvPr/>
        </p:nvSpPr>
        <p:spPr>
          <a:xfrm>
            <a:off x="809255" y="2924944"/>
            <a:ext cx="7430846" cy="523220"/>
          </a:xfrm>
          <a:prstGeom prst="rect">
            <a:avLst/>
          </a:prstGeom>
          <a:noFill/>
        </p:spPr>
        <p:txBody>
          <a:bodyPr wrap="square" rtlCol="0">
            <a:spAutoFit/>
          </a:bodyPr>
          <a:lstStyle/>
          <a:p>
            <a:r>
              <a:rPr lang="el-GR" sz="2800" i="1" dirty="0">
                <a:solidFill>
                  <a:srgbClr val="0070C0"/>
                </a:solidFill>
              </a:rPr>
              <a:t>3</a:t>
            </a:r>
            <a:r>
              <a:rPr lang="el-GR" sz="2800" i="1" dirty="0" smtClean="0">
                <a:solidFill>
                  <a:srgbClr val="0070C0"/>
                </a:solidFill>
              </a:rPr>
              <a:t>) </a:t>
            </a:r>
            <a:r>
              <a:rPr lang="el-GR" sz="2800" i="1" dirty="0">
                <a:solidFill>
                  <a:srgbClr val="0070C0"/>
                </a:solidFill>
              </a:rPr>
              <a:t>Παραδείγματα</a:t>
            </a:r>
          </a:p>
        </p:txBody>
      </p:sp>
      <p:sp>
        <p:nvSpPr>
          <p:cNvPr id="16" name="Θέση περιεχομένου 4">
            <a:hlinkClick r:id="rId6" action="ppaction://hlinksldjump" tooltip="Μετάβαση στη Διαφάνεια 15"/>
          </p:cNvPr>
          <p:cNvSpPr txBox="1"/>
          <p:nvPr/>
        </p:nvSpPr>
        <p:spPr>
          <a:xfrm>
            <a:off x="801063" y="3596008"/>
            <a:ext cx="7430846" cy="523220"/>
          </a:xfrm>
          <a:prstGeom prst="rect">
            <a:avLst/>
          </a:prstGeom>
          <a:noFill/>
        </p:spPr>
        <p:txBody>
          <a:bodyPr wrap="square" rtlCol="0">
            <a:spAutoFit/>
          </a:bodyPr>
          <a:lstStyle/>
          <a:p>
            <a:r>
              <a:rPr lang="el-GR" sz="2800" i="1" dirty="0">
                <a:solidFill>
                  <a:srgbClr val="0070C0"/>
                </a:solidFill>
              </a:rPr>
              <a:t>4</a:t>
            </a:r>
            <a:r>
              <a:rPr lang="el-GR" sz="2800" i="1" dirty="0" smtClean="0">
                <a:solidFill>
                  <a:srgbClr val="0070C0"/>
                </a:solidFill>
              </a:rPr>
              <a:t>) </a:t>
            </a:r>
            <a:r>
              <a:rPr lang="el-GR" sz="2800" i="1" dirty="0">
                <a:solidFill>
                  <a:srgbClr val="0070C0"/>
                </a:solidFill>
              </a:rPr>
              <a:t>Προσπέλαση και μετάβαση</a:t>
            </a:r>
            <a:endParaRPr lang="en-US" sz="2800" i="1" dirty="0">
              <a:solidFill>
                <a:srgbClr val="0070C0"/>
              </a:solidFill>
            </a:endParaRPr>
          </a:p>
        </p:txBody>
      </p:sp>
      <p:sp>
        <p:nvSpPr>
          <p:cNvPr id="17" name="Θέση περιεχομένου 5">
            <a:hlinkClick r:id="rId7" action="ppaction://hlinksldjump" tooltip="Μετάβαση στη Διαφάνεια 19"/>
          </p:cNvPr>
          <p:cNvSpPr txBox="1"/>
          <p:nvPr/>
        </p:nvSpPr>
        <p:spPr>
          <a:xfrm>
            <a:off x="801063" y="4310027"/>
            <a:ext cx="7439028" cy="523220"/>
          </a:xfrm>
          <a:prstGeom prst="rect">
            <a:avLst/>
          </a:prstGeom>
          <a:noFill/>
        </p:spPr>
        <p:txBody>
          <a:bodyPr wrap="square" rtlCol="0">
            <a:spAutoFit/>
          </a:bodyPr>
          <a:lstStyle/>
          <a:p>
            <a:r>
              <a:rPr lang="el-GR" sz="2800" i="1" dirty="0">
                <a:solidFill>
                  <a:srgbClr val="0070C0"/>
                </a:solidFill>
              </a:rPr>
              <a:t>5</a:t>
            </a:r>
            <a:r>
              <a:rPr lang="el-GR" sz="2800" i="1" dirty="0" smtClean="0">
                <a:solidFill>
                  <a:srgbClr val="0070C0"/>
                </a:solidFill>
              </a:rPr>
              <a:t>) </a:t>
            </a:r>
            <a:r>
              <a:rPr lang="el-GR" sz="2800" i="1" dirty="0">
                <a:solidFill>
                  <a:srgbClr val="0070C0"/>
                </a:solidFill>
              </a:rPr>
              <a:t>Επέκταση, δημιουργία και αναζήτηση</a:t>
            </a:r>
            <a:endParaRPr lang="en-US" sz="2800" i="1" dirty="0">
              <a:solidFill>
                <a:srgbClr val="0070C0"/>
              </a:solidFill>
            </a:endParaRPr>
          </a:p>
        </p:txBody>
      </p:sp>
      <p:sp>
        <p:nvSpPr>
          <p:cNvPr id="3" name="Θέση υποσέλιδου 1" descr="."/>
          <p:cNvSpPr>
            <a:spLocks noGrp="1"/>
          </p:cNvSpPr>
          <p:nvPr>
            <p:ph type="ftr" sz="quarter" idx="11"/>
          </p:nvPr>
        </p:nvSpPr>
        <p:spPr/>
        <p:txBody>
          <a:bodyPr/>
          <a:lstStyle/>
          <a:p>
            <a:pPr>
              <a:defRPr/>
            </a:pPr>
            <a:r>
              <a:rPr lang="el-GR" sz="1400" smtClean="0">
                <a:solidFill>
                  <a:prstClr val="black"/>
                </a:solidFill>
              </a:rPr>
              <a:t>Αρχεία Δομών</a:t>
            </a:r>
            <a:endParaRPr lang="el-GR" sz="1400" dirty="0">
              <a:solidFill>
                <a:prstClr val="black"/>
              </a:solidFill>
            </a:endParaRPr>
          </a:p>
        </p:txBody>
      </p:sp>
      <p:sp>
        <p:nvSpPr>
          <p:cNvPr id="6" name="Θέση αριθμού διαφάνειας 1" descr="."/>
          <p:cNvSpPr>
            <a:spLocks noGrp="1"/>
          </p:cNvSpPr>
          <p:nvPr>
            <p:ph type="sldNum" sz="quarter" idx="12"/>
          </p:nvPr>
        </p:nvSpPr>
        <p:spPr/>
        <p:txBody>
          <a:bodyPr/>
          <a:lstStyle/>
          <a:p>
            <a:pPr>
              <a:defRPr/>
            </a:pPr>
            <a:fld id="{00AE728C-E611-4819-AE43-A6ECB79E445A}" type="slidenum">
              <a:rPr lang="el-GR" sz="1400" smtClean="0">
                <a:solidFill>
                  <a:prstClr val="black"/>
                </a:solidFill>
              </a:rPr>
              <a:pPr>
                <a:defRPr/>
              </a:pPr>
              <a:t>5</a:t>
            </a:fld>
            <a:endParaRPr lang="el-GR" sz="1400" dirty="0">
              <a:solidFill>
                <a:prstClr val="black"/>
              </a:solidFill>
            </a:endParaRPr>
          </a:p>
        </p:txBody>
      </p:sp>
    </p:spTree>
    <p:custDataLst>
      <p:tags r:id="rId1"/>
    </p:custDataLst>
    <p:extLst>
      <p:ext uri="{BB962C8B-B14F-4D97-AF65-F5344CB8AC3E}">
        <p14:creationId xmlns:p14="http://schemas.microsoft.com/office/powerpoint/2010/main" val="198945116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custDataLst>
              <p:tags r:id="rId1"/>
            </p:custDataLst>
          </p:nvPr>
        </p:nvSpPr>
        <p:spPr/>
        <p:txBody>
          <a:bodyPr>
            <a:noAutofit/>
          </a:bodyPr>
          <a:lstStyle/>
          <a:p>
            <a:r>
              <a:rPr lang="el-GR" b="1" dirty="0"/>
              <a:t>Α</a:t>
            </a:r>
            <a:r>
              <a:rPr lang="el-GR" b="1" dirty="0" smtClean="0"/>
              <a:t>ρχεία δομών – </a:t>
            </a:r>
            <a:r>
              <a:rPr lang="en-US" b="1" dirty="0" smtClean="0"/>
              <a:t>Binary files</a:t>
            </a:r>
            <a:endParaRPr lang="en-US" b="1" dirty="0"/>
          </a:p>
        </p:txBody>
      </p:sp>
      <p:sp>
        <p:nvSpPr>
          <p:cNvPr id="3" name="Θέση περιεχομένου 1"/>
          <p:cNvSpPr>
            <a:spLocks noGrp="1"/>
          </p:cNvSpPr>
          <p:nvPr>
            <p:ph idx="1"/>
            <p:custDataLst>
              <p:tags r:id="rId2"/>
            </p:custDataLst>
          </p:nvPr>
        </p:nvSpPr>
        <p:spPr/>
        <p:txBody>
          <a:bodyPr>
            <a:normAutofit/>
          </a:bodyPr>
          <a:lstStyle/>
          <a:p>
            <a:pPr marL="517525" lvl="0" indent="-517525" defTabSz="1008063" eaLnBrk="0" fontAlgn="base" hangingPunct="0">
              <a:spcAft>
                <a:spcPct val="0"/>
              </a:spcAft>
              <a:buClr>
                <a:srgbClr val="660000"/>
              </a:buClr>
              <a:buSzPct val="70000"/>
              <a:buFont typeface="Wingdings" panose="05000000000000000000" pitchFamily="2" charset="2"/>
              <a:buChar char="o"/>
            </a:pPr>
            <a:r>
              <a:rPr lang="en-US" sz="2400" kern="0" dirty="0" smtClean="0">
                <a:solidFill>
                  <a:srgbClr val="000000"/>
                </a:solidFill>
              </a:rPr>
              <a:t>Binary files</a:t>
            </a:r>
            <a:r>
              <a:rPr lang="el-GR" sz="2400" kern="0" dirty="0" smtClean="0">
                <a:solidFill>
                  <a:srgbClr val="000000"/>
                </a:solidFill>
              </a:rPr>
              <a:t>: Αποθηκεύουν τους αριθμητικούς τύπους δεδομένων σε δυαδική μορφή.</a:t>
            </a:r>
          </a:p>
          <a:p>
            <a:pPr marL="1001713" lvl="1" indent="-482600" defTabSz="1008063" eaLnBrk="0" fontAlgn="base" hangingPunct="0">
              <a:spcAft>
                <a:spcPct val="0"/>
              </a:spcAft>
              <a:buClr>
                <a:schemeClr val="accent3">
                  <a:lumMod val="50000"/>
                </a:schemeClr>
              </a:buClr>
              <a:buSzPct val="75000"/>
              <a:buFont typeface="Wingdings" panose="05000000000000000000" pitchFamily="2" charset="2"/>
              <a:buChar char="n"/>
            </a:pPr>
            <a:r>
              <a:rPr lang="en-US" sz="2000" kern="0" dirty="0" smtClean="0">
                <a:solidFill>
                  <a:srgbClr val="000000"/>
                </a:solidFill>
              </a:rPr>
              <a:t>Text files</a:t>
            </a:r>
            <a:r>
              <a:rPr lang="el-GR" sz="2000" kern="0" dirty="0" smtClean="0">
                <a:solidFill>
                  <a:srgbClr val="000000"/>
                </a:solidFill>
              </a:rPr>
              <a:t>: Αποθηκεύουν τους αριθμητικούς τύπους δεδομένων σε ASCII μορφή.</a:t>
            </a:r>
          </a:p>
          <a:p>
            <a:pPr marL="517525" lvl="0" indent="-517525" defTabSz="1008063" eaLnBrk="0" fontAlgn="base" hangingPunct="0">
              <a:spcAft>
                <a:spcPct val="0"/>
              </a:spcAft>
              <a:buClr>
                <a:srgbClr val="660000"/>
              </a:buClr>
              <a:buSzPct val="70000"/>
              <a:buFont typeface="Wingdings" panose="05000000000000000000" pitchFamily="2" charset="2"/>
              <a:buChar char="o"/>
            </a:pPr>
            <a:r>
              <a:rPr lang="el-GR" sz="2400" kern="0" dirty="0" smtClean="0">
                <a:solidFill>
                  <a:srgbClr val="000000"/>
                </a:solidFill>
              </a:rPr>
              <a:t>Παράδειγμα: </a:t>
            </a:r>
            <a:r>
              <a:rPr lang="en-US" sz="2400" kern="0" dirty="0" smtClean="0">
                <a:solidFill>
                  <a:srgbClr val="000000"/>
                </a:solidFill>
              </a:rPr>
              <a:t>char name[20]=“</a:t>
            </a:r>
            <a:r>
              <a:rPr lang="el-GR" sz="2400" kern="0" dirty="0" smtClean="0">
                <a:solidFill>
                  <a:srgbClr val="000000"/>
                </a:solidFill>
              </a:rPr>
              <a:t>Γιώργος”; </a:t>
            </a:r>
            <a:r>
              <a:rPr lang="en-US" sz="2400" kern="0" dirty="0" err="1" smtClean="0">
                <a:solidFill>
                  <a:srgbClr val="000000"/>
                </a:solidFill>
              </a:rPr>
              <a:t>int</a:t>
            </a:r>
            <a:r>
              <a:rPr lang="en-US" sz="2400" kern="0" dirty="0" smtClean="0">
                <a:solidFill>
                  <a:srgbClr val="000000"/>
                </a:solidFill>
              </a:rPr>
              <a:t> v = 1 2 3;</a:t>
            </a:r>
          </a:p>
          <a:p>
            <a:pPr marL="517525" lvl="0" indent="-517525" defTabSz="1008063" eaLnBrk="0" fontAlgn="base" hangingPunct="0">
              <a:spcAft>
                <a:spcPct val="0"/>
              </a:spcAft>
              <a:buClr>
                <a:srgbClr val="660000"/>
              </a:buClr>
              <a:buSzPct val="70000"/>
              <a:buFont typeface="Wingdings" panose="05000000000000000000" pitchFamily="2" charset="2"/>
              <a:buChar char="o"/>
            </a:pPr>
            <a:r>
              <a:rPr lang="en-US" sz="2400" b="1" dirty="0" smtClean="0">
                <a:solidFill>
                  <a:srgbClr val="C00000"/>
                </a:solidFill>
                <a:ea typeface="Arial Unicode MS" panose="020B0604020202020204" pitchFamily="34" charset="-128"/>
                <a:cs typeface="Arial Unicode MS" panose="020B0604020202020204" pitchFamily="34" charset="-128"/>
              </a:rPr>
              <a:t>Binary File: </a:t>
            </a:r>
            <a:r>
              <a:rPr lang="el-GR" sz="2400" b="1" dirty="0" smtClean="0">
                <a:solidFill>
                  <a:srgbClr val="C00000"/>
                </a:solidFill>
                <a:ea typeface="Arial Unicode MS" panose="020B0604020202020204" pitchFamily="34" charset="-128"/>
                <a:cs typeface="Arial Unicode MS" panose="020B0604020202020204" pitchFamily="34" charset="-128"/>
              </a:rPr>
              <a:t>Γιώργος 000000000111101.</a:t>
            </a:r>
          </a:p>
          <a:p>
            <a:pPr marL="517525" lvl="0" indent="-517525" defTabSz="1008063" eaLnBrk="0" fontAlgn="base" hangingPunct="0">
              <a:spcAft>
                <a:spcPct val="0"/>
              </a:spcAft>
              <a:buClr>
                <a:srgbClr val="660000"/>
              </a:buClr>
              <a:buSzPct val="70000"/>
              <a:buFont typeface="Wingdings" panose="05000000000000000000" pitchFamily="2" charset="2"/>
              <a:buChar char="o"/>
            </a:pPr>
            <a:r>
              <a:rPr lang="en-US" sz="2400" b="1" dirty="0" smtClean="0">
                <a:solidFill>
                  <a:srgbClr val="000099"/>
                </a:solidFill>
                <a:ea typeface="Arial Unicode MS" panose="020B0604020202020204" pitchFamily="34" charset="-128"/>
                <a:cs typeface="Arial Unicode MS" panose="020B0604020202020204" pitchFamily="34" charset="-128"/>
              </a:rPr>
              <a:t>Text File: </a:t>
            </a:r>
            <a:r>
              <a:rPr lang="el-GR" sz="2400" b="1" dirty="0" smtClean="0">
                <a:solidFill>
                  <a:srgbClr val="000099"/>
                </a:solidFill>
                <a:ea typeface="Arial Unicode MS" panose="020B0604020202020204" pitchFamily="34" charset="-128"/>
                <a:cs typeface="Arial Unicode MS" panose="020B0604020202020204" pitchFamily="34" charset="-128"/>
              </a:rPr>
              <a:t>Γιώργος 1 2 3.</a:t>
            </a:r>
          </a:p>
          <a:p>
            <a:pPr marL="517525" lvl="0" indent="-517525" defTabSz="1008063" eaLnBrk="0" fontAlgn="base" hangingPunct="0">
              <a:spcAft>
                <a:spcPct val="0"/>
              </a:spcAft>
              <a:buClr>
                <a:srgbClr val="660000"/>
              </a:buClr>
              <a:buSzPct val="70000"/>
              <a:buFont typeface="Wingdings" panose="05000000000000000000" pitchFamily="2" charset="2"/>
              <a:buChar char="o"/>
            </a:pPr>
            <a:r>
              <a:rPr lang="en-US" sz="2400" b="1" dirty="0" smtClean="0">
                <a:solidFill>
                  <a:srgbClr val="C00000"/>
                </a:solidFill>
                <a:ea typeface="Arial Unicode MS" panose="020B0604020202020204" pitchFamily="34" charset="-128"/>
                <a:cs typeface="Arial Unicode MS" panose="020B0604020202020204" pitchFamily="34" charset="-128"/>
              </a:rPr>
              <a:t>Binary Files: </a:t>
            </a:r>
            <a:r>
              <a:rPr lang="el-GR" sz="2400" b="1" dirty="0" smtClean="0">
                <a:solidFill>
                  <a:srgbClr val="C00000"/>
                </a:solidFill>
                <a:ea typeface="Arial Unicode MS" panose="020B0604020202020204" pitchFamily="34" charset="-128"/>
                <a:cs typeface="Arial Unicode MS" panose="020B0604020202020204" pitchFamily="34" charset="-128"/>
              </a:rPr>
              <a:t>Χρήσιμα για δομημένη πληροφορία, ταχύτατα, δύσκολα στην διαχείριση. </a:t>
            </a:r>
          </a:p>
          <a:p>
            <a:pPr marL="517525" lvl="0" indent="-517525" defTabSz="1008063" eaLnBrk="0" fontAlgn="base" hangingPunct="0">
              <a:spcAft>
                <a:spcPct val="0"/>
              </a:spcAft>
              <a:buClr>
                <a:srgbClr val="660000"/>
              </a:buClr>
              <a:buSzPct val="70000"/>
              <a:buFont typeface="Wingdings" panose="05000000000000000000" pitchFamily="2" charset="2"/>
              <a:buChar char="o"/>
            </a:pPr>
            <a:r>
              <a:rPr lang="en-US" sz="2400" b="1" dirty="0" smtClean="0">
                <a:solidFill>
                  <a:srgbClr val="000099"/>
                </a:solidFill>
                <a:ea typeface="Arial Unicode MS" panose="020B0604020202020204" pitchFamily="34" charset="-128"/>
                <a:cs typeface="Arial Unicode MS" panose="020B0604020202020204" pitchFamily="34" charset="-128"/>
              </a:rPr>
              <a:t>Text files: </a:t>
            </a:r>
            <a:r>
              <a:rPr lang="el-GR" sz="2400" b="1" dirty="0" smtClean="0">
                <a:solidFill>
                  <a:srgbClr val="000099"/>
                </a:solidFill>
                <a:ea typeface="Arial Unicode MS" panose="020B0604020202020204" pitchFamily="34" charset="-128"/>
                <a:cs typeface="Arial Unicode MS" panose="020B0604020202020204" pitchFamily="34" charset="-128"/>
              </a:rPr>
              <a:t>Χρήσιμα για αδόμητη πληροφορία, εύκολη διαχείριση.</a:t>
            </a:r>
          </a:p>
          <a:p>
            <a:endParaRPr lang="el-GR" dirty="0"/>
          </a:p>
        </p:txBody>
      </p:sp>
      <p:sp>
        <p:nvSpPr>
          <p:cNvPr id="4" name="Θέση υποσέλιδου 1" descr="."/>
          <p:cNvSpPr>
            <a:spLocks noGrp="1"/>
          </p:cNvSpPr>
          <p:nvPr>
            <p:ph type="ftr" sz="quarter" idx="11"/>
          </p:nvPr>
        </p:nvSpPr>
        <p:spPr/>
        <p:txBody>
          <a:bodyPr/>
          <a:lstStyle/>
          <a:p>
            <a:r>
              <a:rPr lang="el-GR" sz="1400" dirty="0" smtClean="0">
                <a:solidFill>
                  <a:prstClr val="black"/>
                </a:solidFill>
              </a:rPr>
              <a:t>Αρχεία Δομών</a:t>
            </a:r>
            <a:endParaRPr lang="el-GR" sz="1400" dirty="0">
              <a:solidFill>
                <a:prstClr val="black"/>
              </a:solidFill>
            </a:endParaRPr>
          </a:p>
        </p:txBody>
      </p:sp>
      <p:sp>
        <p:nvSpPr>
          <p:cNvPr id="5" name="Θέση αριθμού διαφάνειας 1" descr="."/>
          <p:cNvSpPr>
            <a:spLocks noGrp="1"/>
          </p:cNvSpPr>
          <p:nvPr>
            <p:ph type="sldNum" sz="quarter" idx="12"/>
          </p:nvPr>
        </p:nvSpPr>
        <p:spPr/>
        <p:txBody>
          <a:bodyPr/>
          <a:lstStyle/>
          <a:p>
            <a:fld id="{3802D86F-0ACD-4CFB-B7E4-E17E1C35555A}" type="slidenum">
              <a:rPr lang="el-GR" sz="1400" smtClean="0">
                <a:solidFill>
                  <a:prstClr val="black"/>
                </a:solidFill>
              </a:rPr>
              <a:pPr/>
              <a:t>6</a:t>
            </a:fld>
            <a:endParaRPr lang="el-GR" sz="1400" dirty="0">
              <a:solidFill>
                <a:prstClr val="black"/>
              </a:solidFill>
            </a:endParaRPr>
          </a:p>
        </p:txBody>
      </p:sp>
    </p:spTree>
    <p:extLst>
      <p:ext uri="{BB962C8B-B14F-4D97-AF65-F5344CB8AC3E}">
        <p14:creationId xmlns:p14="http://schemas.microsoft.com/office/powerpoint/2010/main" val="290500837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Δήλωση </a:t>
            </a:r>
            <a:r>
              <a:rPr lang="el-GR" b="1" dirty="0" smtClean="0"/>
              <a:t>μεταβλητής αρχείου</a:t>
            </a:r>
            <a:endParaRPr lang="el-GR" b="1" dirty="0"/>
          </a:p>
        </p:txBody>
      </p:sp>
      <p:sp>
        <p:nvSpPr>
          <p:cNvPr id="3" name="Θέση περιεχομένου 1"/>
          <p:cNvSpPr>
            <a:spLocks noGrp="1"/>
          </p:cNvSpPr>
          <p:nvPr>
            <p:ph idx="1"/>
          </p:nvPr>
        </p:nvSpPr>
        <p:spPr/>
        <p:txBody>
          <a:bodyPr>
            <a:normAutofit lnSpcReduction="10000"/>
          </a:bodyPr>
          <a:lstStyle/>
          <a:p>
            <a:pPr marL="517525" lvl="0" indent="-517525" defTabSz="1008063" eaLnBrk="0" fontAlgn="base" hangingPunct="0">
              <a:spcBef>
                <a:spcPts val="0"/>
              </a:spcBef>
              <a:spcAft>
                <a:spcPct val="0"/>
              </a:spcAft>
              <a:buClr>
                <a:srgbClr val="660000"/>
              </a:buClr>
              <a:buSzPct val="70000"/>
              <a:buFont typeface="Wingdings" panose="05000000000000000000" pitchFamily="2" charset="2"/>
              <a:buChar char="o"/>
            </a:pPr>
            <a:r>
              <a:rPr lang="el-GR" sz="2800" kern="0" dirty="0">
                <a:solidFill>
                  <a:srgbClr val="000000"/>
                </a:solidFill>
              </a:rPr>
              <a:t>Μία μεταβλητή αρχείου είναι ένας δείκτης σε ένα αρχείο</a:t>
            </a:r>
            <a:r>
              <a:rPr lang="el-GR" sz="2800" kern="0" dirty="0" smtClean="0"/>
              <a:t>:</a:t>
            </a:r>
            <a:r>
              <a:rPr lang="el-GR" sz="2800" kern="0" dirty="0" smtClean="0">
                <a:solidFill>
                  <a:srgbClr val="C00000"/>
                </a:solidFill>
              </a:rPr>
              <a:t> </a:t>
            </a:r>
            <a:r>
              <a:rPr lang="en-IE" sz="2800" b="1" kern="0" dirty="0" smtClean="0"/>
              <a:t>FILE </a:t>
            </a:r>
            <a:r>
              <a:rPr lang="en-IE" sz="2800" b="1" kern="0" dirty="0"/>
              <a:t>*f; /* f </a:t>
            </a:r>
            <a:r>
              <a:rPr lang="en-IE" sz="2800" b="1" kern="0" dirty="0">
                <a:sym typeface="Wingdings" panose="05000000000000000000" pitchFamily="2" charset="2"/>
              </a:rPr>
              <a:t> </a:t>
            </a:r>
            <a:r>
              <a:rPr lang="el-GR" sz="2800" b="1" kern="0" dirty="0">
                <a:sym typeface="Wingdings" panose="05000000000000000000" pitchFamily="2" charset="2"/>
              </a:rPr>
              <a:t>μεταβλητή αρχείου</a:t>
            </a:r>
            <a:r>
              <a:rPr lang="en-IE" sz="2800" b="1" kern="0" dirty="0">
                <a:sym typeface="Wingdings" panose="05000000000000000000" pitchFamily="2" charset="2"/>
              </a:rPr>
              <a:t> - </a:t>
            </a:r>
            <a:r>
              <a:rPr lang="el-GR" sz="2800" b="1" kern="0" dirty="0">
                <a:sym typeface="Wingdings" panose="05000000000000000000" pitchFamily="2" charset="2"/>
              </a:rPr>
              <a:t>δείκτης</a:t>
            </a:r>
            <a:r>
              <a:rPr lang="en-IE" sz="2800" b="1" kern="0" dirty="0">
                <a:sym typeface="Wingdings" panose="05000000000000000000" pitchFamily="2" charset="2"/>
              </a:rPr>
              <a:t> </a:t>
            </a:r>
            <a:r>
              <a:rPr lang="en-IE" sz="2800" b="1" kern="0" dirty="0" smtClean="0">
                <a:sym typeface="Wingdings" panose="05000000000000000000" pitchFamily="2" charset="2"/>
              </a:rPr>
              <a:t>*/</a:t>
            </a:r>
            <a:r>
              <a:rPr lang="el-GR" sz="2800" b="1" kern="0" dirty="0" smtClean="0">
                <a:sym typeface="Wingdings" panose="05000000000000000000" pitchFamily="2" charset="2"/>
              </a:rPr>
              <a:t>.</a:t>
            </a:r>
            <a:endParaRPr lang="en-IE" sz="2800" b="1" kern="0" dirty="0">
              <a:sym typeface="Wingdings" panose="05000000000000000000" pitchFamily="2" charset="2"/>
            </a:endParaRPr>
          </a:p>
          <a:p>
            <a:pPr marL="517525" lvl="0" indent="-517525" defTabSz="1008063" eaLnBrk="0" fontAlgn="base" hangingPunct="0">
              <a:spcBef>
                <a:spcPts val="0"/>
              </a:spcBef>
              <a:spcAft>
                <a:spcPct val="0"/>
              </a:spcAft>
              <a:buClr>
                <a:srgbClr val="660000"/>
              </a:buClr>
              <a:buSzPct val="70000"/>
              <a:buFont typeface="Wingdings" panose="05000000000000000000" pitchFamily="2" charset="2"/>
              <a:buChar char="o"/>
            </a:pPr>
            <a:r>
              <a:rPr lang="el-GR" sz="2800" kern="0" dirty="0">
                <a:solidFill>
                  <a:srgbClr val="000000"/>
                </a:solidFill>
                <a:sym typeface="Wingdings" panose="05000000000000000000" pitchFamily="2" charset="2"/>
              </a:rPr>
              <a:t>Όταν ανοίγουμε ένα αρχείο, ο </a:t>
            </a:r>
            <a:r>
              <a:rPr lang="el-GR" sz="2800" kern="0" dirty="0" smtClean="0">
                <a:solidFill>
                  <a:srgbClr val="000000"/>
                </a:solidFill>
                <a:sym typeface="Wingdings" panose="05000000000000000000" pitchFamily="2" charset="2"/>
              </a:rPr>
              <a:t>δείκτης </a:t>
            </a:r>
            <a:r>
              <a:rPr lang="el-GR" sz="2800" kern="0" dirty="0">
                <a:solidFill>
                  <a:srgbClr val="000000"/>
                </a:solidFill>
                <a:sym typeface="Wingdings" panose="05000000000000000000" pitchFamily="2" charset="2"/>
              </a:rPr>
              <a:t>αρχείου δείχνει την αρχή των πληροφοριών που υπάρχουν σε αυτό το αρχείο</a:t>
            </a:r>
            <a:r>
              <a:rPr lang="en-IE" sz="2800" kern="0" dirty="0">
                <a:solidFill>
                  <a:srgbClr val="000000"/>
                </a:solidFill>
                <a:sym typeface="Wingdings" panose="05000000000000000000" pitchFamily="2" charset="2"/>
              </a:rPr>
              <a:t>.</a:t>
            </a:r>
          </a:p>
          <a:p>
            <a:pPr marL="517525" lvl="0" indent="-517525" defTabSz="1008063" eaLnBrk="0" fontAlgn="base" hangingPunct="0">
              <a:spcBef>
                <a:spcPts val="0"/>
              </a:spcBef>
              <a:spcAft>
                <a:spcPct val="0"/>
              </a:spcAft>
              <a:buClr>
                <a:srgbClr val="660000"/>
              </a:buClr>
              <a:buSzPct val="70000"/>
              <a:buFont typeface="Wingdings" panose="05000000000000000000" pitchFamily="2" charset="2"/>
              <a:buChar char="o"/>
            </a:pPr>
            <a:r>
              <a:rPr lang="el-GR" sz="2800" kern="0" dirty="0">
                <a:solidFill>
                  <a:srgbClr val="000000"/>
                </a:solidFill>
                <a:sym typeface="Wingdings" panose="05000000000000000000" pitchFamily="2" charset="2"/>
              </a:rPr>
              <a:t>Όπως διαβάζουμε ή γράφουμε πληροφορίες στο αρχείο, ο δείκτης αρχείου αυτόματα δείχνει το επόμενο </a:t>
            </a:r>
            <a:r>
              <a:rPr lang="en-US" sz="2800" kern="0" dirty="0">
                <a:solidFill>
                  <a:srgbClr val="000000"/>
                </a:solidFill>
                <a:sym typeface="Wingdings" panose="05000000000000000000" pitchFamily="2" charset="2"/>
              </a:rPr>
              <a:t>byte </a:t>
            </a:r>
            <a:r>
              <a:rPr lang="el-GR" sz="2800" kern="0" dirty="0">
                <a:solidFill>
                  <a:srgbClr val="000000"/>
                </a:solidFill>
                <a:sym typeface="Wingdings" panose="05000000000000000000" pitchFamily="2" charset="2"/>
              </a:rPr>
              <a:t>του αρχείου</a:t>
            </a:r>
            <a:r>
              <a:rPr lang="en-IE" sz="2800" kern="0" dirty="0">
                <a:solidFill>
                  <a:srgbClr val="000000"/>
                </a:solidFill>
                <a:sym typeface="Wingdings" panose="05000000000000000000" pitchFamily="2" charset="2"/>
              </a:rPr>
              <a:t>.</a:t>
            </a:r>
          </a:p>
          <a:p>
            <a:pPr marL="517525" lvl="0" indent="-517525" defTabSz="1008063" eaLnBrk="0" fontAlgn="base" hangingPunct="0">
              <a:spcBef>
                <a:spcPts val="0"/>
              </a:spcBef>
              <a:spcAft>
                <a:spcPct val="0"/>
              </a:spcAft>
              <a:buClr>
                <a:srgbClr val="660000"/>
              </a:buClr>
              <a:buSzPct val="70000"/>
              <a:buFont typeface="Wingdings" panose="05000000000000000000" pitchFamily="2" charset="2"/>
              <a:buChar char="o"/>
            </a:pPr>
            <a:r>
              <a:rPr lang="el-GR" sz="2800" kern="0" dirty="0" smtClean="0">
                <a:solidFill>
                  <a:srgbClr val="000000"/>
                </a:solidFill>
                <a:sym typeface="Wingdings" panose="05000000000000000000" pitchFamily="2" charset="2"/>
              </a:rPr>
              <a:t>ΠΡΟΣΟΧΉ</a:t>
            </a:r>
            <a:r>
              <a:rPr lang="en-IE" sz="2800" kern="0" dirty="0" smtClean="0">
                <a:solidFill>
                  <a:srgbClr val="000000"/>
                </a:solidFill>
                <a:sym typeface="Wingdings" panose="05000000000000000000" pitchFamily="2" charset="2"/>
              </a:rPr>
              <a:t>: </a:t>
            </a:r>
            <a:r>
              <a:rPr lang="en-IE" sz="2800" kern="0" dirty="0">
                <a:solidFill>
                  <a:srgbClr val="000000"/>
                </a:solidFill>
                <a:sym typeface="Wingdings" panose="05000000000000000000" pitchFamily="2" charset="2"/>
              </a:rPr>
              <a:t>FILE </a:t>
            </a:r>
            <a:r>
              <a:rPr lang="el-GR" sz="2800" kern="0" dirty="0">
                <a:solidFill>
                  <a:srgbClr val="000000"/>
                </a:solidFill>
                <a:sym typeface="Wingdings" panose="05000000000000000000" pitchFamily="2" charset="2"/>
              </a:rPr>
              <a:t>με κεφαλαία γράμματα</a:t>
            </a:r>
            <a:r>
              <a:rPr lang="en-IE" sz="2800" kern="0" dirty="0">
                <a:solidFill>
                  <a:srgbClr val="000000"/>
                </a:solidFill>
                <a:sym typeface="Wingdings" panose="05000000000000000000" pitchFamily="2" charset="2"/>
              </a:rPr>
              <a:t> (</a:t>
            </a:r>
            <a:r>
              <a:rPr lang="el-GR" sz="2800" kern="0" dirty="0">
                <a:solidFill>
                  <a:srgbClr val="000000"/>
                </a:solidFill>
                <a:sym typeface="Wingdings" panose="05000000000000000000" pitchFamily="2" charset="2"/>
              </a:rPr>
              <a:t>ορίζεται στο</a:t>
            </a:r>
            <a:r>
              <a:rPr lang="en-IE" sz="2800" kern="0" dirty="0">
                <a:solidFill>
                  <a:srgbClr val="000000"/>
                </a:solidFill>
                <a:sym typeface="Wingdings" panose="05000000000000000000" pitchFamily="2" charset="2"/>
              </a:rPr>
              <a:t> </a:t>
            </a:r>
            <a:r>
              <a:rPr lang="en-IE" sz="2800" kern="0" dirty="0" err="1">
                <a:solidFill>
                  <a:srgbClr val="000000"/>
                </a:solidFill>
                <a:sym typeface="Wingdings" panose="05000000000000000000" pitchFamily="2" charset="2"/>
              </a:rPr>
              <a:t>stdio.h</a:t>
            </a:r>
            <a:r>
              <a:rPr lang="en-IE" sz="2800" kern="0" dirty="0">
                <a:solidFill>
                  <a:srgbClr val="000000"/>
                </a:solidFill>
                <a:sym typeface="Wingdings" panose="05000000000000000000" pitchFamily="2" charset="2"/>
              </a:rPr>
              <a:t>).</a:t>
            </a:r>
            <a:r>
              <a:rPr lang="en-IE" sz="2800" kern="0" dirty="0">
                <a:solidFill>
                  <a:srgbClr val="000000"/>
                </a:solidFill>
              </a:rPr>
              <a:t> </a:t>
            </a:r>
          </a:p>
          <a:p>
            <a:endParaRPr lang="el-GR" dirty="0"/>
          </a:p>
        </p:txBody>
      </p:sp>
      <p:sp>
        <p:nvSpPr>
          <p:cNvPr id="4" name="Θέση υποσέλιδου 1" descr="."/>
          <p:cNvSpPr>
            <a:spLocks noGrp="1"/>
          </p:cNvSpPr>
          <p:nvPr>
            <p:ph type="ftr" sz="quarter" idx="11"/>
          </p:nvPr>
        </p:nvSpPr>
        <p:spPr/>
        <p:txBody>
          <a:bodyPr/>
          <a:lstStyle/>
          <a:p>
            <a:r>
              <a:rPr lang="el-GR" sz="1400" smtClean="0">
                <a:solidFill>
                  <a:prstClr val="black"/>
                </a:solidFill>
              </a:rPr>
              <a:t>Αρχεία Δομών</a:t>
            </a:r>
            <a:endParaRPr lang="el-GR" sz="1400" dirty="0">
              <a:solidFill>
                <a:prstClr val="black"/>
              </a:solidFill>
            </a:endParaRPr>
          </a:p>
        </p:txBody>
      </p:sp>
      <p:sp>
        <p:nvSpPr>
          <p:cNvPr id="5" name="Θέση αριθμού διαφάνειας 1" descr="."/>
          <p:cNvSpPr>
            <a:spLocks noGrp="1"/>
          </p:cNvSpPr>
          <p:nvPr>
            <p:ph type="sldNum" sz="quarter" idx="12"/>
          </p:nvPr>
        </p:nvSpPr>
        <p:spPr/>
        <p:txBody>
          <a:bodyPr/>
          <a:lstStyle/>
          <a:p>
            <a:fld id="{3802D86F-0ACD-4CFB-B7E4-E17E1C35555A}" type="slidenum">
              <a:rPr lang="el-GR" sz="1400" smtClean="0">
                <a:solidFill>
                  <a:prstClr val="black"/>
                </a:solidFill>
              </a:rPr>
              <a:pPr/>
              <a:t>7</a:t>
            </a:fld>
            <a:endParaRPr lang="el-GR" sz="1400" dirty="0">
              <a:solidFill>
                <a:prstClr val="black"/>
              </a:solidFill>
            </a:endParaRPr>
          </a:p>
        </p:txBody>
      </p:sp>
    </p:spTree>
    <p:extLst>
      <p:ext uri="{BB962C8B-B14F-4D97-AF65-F5344CB8AC3E}">
        <p14:creationId xmlns:p14="http://schemas.microsoft.com/office/powerpoint/2010/main" val="371782683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a:t>Άνοιγμα</a:t>
            </a:r>
            <a:r>
              <a:rPr lang="en-IE" b="1" dirty="0"/>
              <a:t> </a:t>
            </a:r>
            <a:r>
              <a:rPr lang="en-IE" b="1" dirty="0" smtClean="0"/>
              <a:t>⁄ </a:t>
            </a:r>
            <a:r>
              <a:rPr lang="el-GR" b="1" dirty="0" smtClean="0"/>
              <a:t>Κλείσιμο αρχείων</a:t>
            </a:r>
            <a:endParaRPr lang="el-GR" b="1" dirty="0"/>
          </a:p>
        </p:txBody>
      </p:sp>
      <p:sp>
        <p:nvSpPr>
          <p:cNvPr id="3" name="Θέση περιεχομένου 1"/>
          <p:cNvSpPr>
            <a:spLocks noGrp="1"/>
          </p:cNvSpPr>
          <p:nvPr>
            <p:ph idx="1"/>
          </p:nvPr>
        </p:nvSpPr>
        <p:spPr/>
        <p:txBody>
          <a:bodyPr>
            <a:normAutofit fontScale="92500" lnSpcReduction="10000"/>
          </a:bodyPr>
          <a:lstStyle/>
          <a:p>
            <a:pPr marL="517525" lvl="0" indent="-517525" defTabSz="1008063" eaLnBrk="0" fontAlgn="base" hangingPunct="0">
              <a:spcBef>
                <a:spcPts val="0"/>
              </a:spcBef>
              <a:spcAft>
                <a:spcPct val="0"/>
              </a:spcAft>
              <a:buClr>
                <a:srgbClr val="660000"/>
              </a:buClr>
              <a:buSzPct val="70000"/>
              <a:buFont typeface="Wingdings" panose="05000000000000000000" pitchFamily="2" charset="2"/>
              <a:buChar char="o"/>
            </a:pPr>
            <a:r>
              <a:rPr lang="el-GR" sz="2600" kern="0" dirty="0">
                <a:solidFill>
                  <a:srgbClr val="000000"/>
                </a:solidFill>
              </a:rPr>
              <a:t>Πριν χρησιμοποιήσουμε (προσπελάσουμε) ένα αρχείο πρέπει πρώτα να το ανοίξουμε (</a:t>
            </a:r>
            <a:r>
              <a:rPr lang="en-IE" sz="2600" b="1" kern="0" dirty="0">
                <a:solidFill>
                  <a:srgbClr val="000000"/>
                </a:solidFill>
              </a:rPr>
              <a:t>open</a:t>
            </a:r>
            <a:r>
              <a:rPr lang="el-GR" sz="2600" kern="0" dirty="0">
                <a:solidFill>
                  <a:srgbClr val="000000"/>
                </a:solidFill>
              </a:rPr>
              <a:t>)</a:t>
            </a:r>
            <a:r>
              <a:rPr lang="en-IE" sz="2600" kern="0" dirty="0">
                <a:solidFill>
                  <a:srgbClr val="000000"/>
                </a:solidFill>
              </a:rPr>
              <a:t> :</a:t>
            </a:r>
          </a:p>
          <a:p>
            <a:pPr marL="1001713" lvl="1" indent="-482600" defTabSz="1008063" eaLnBrk="0" fontAlgn="base" hangingPunct="0">
              <a:spcBef>
                <a:spcPts val="0"/>
              </a:spcBef>
              <a:spcAft>
                <a:spcPct val="0"/>
              </a:spcAft>
              <a:buClr>
                <a:schemeClr val="accent3">
                  <a:lumMod val="50000"/>
                </a:schemeClr>
              </a:buClr>
              <a:buSzPct val="75000"/>
              <a:buFont typeface="Wingdings" panose="05000000000000000000" pitchFamily="2" charset="2"/>
              <a:buChar char="n"/>
            </a:pPr>
            <a:r>
              <a:rPr lang="el-GR" sz="2200" kern="0" dirty="0">
                <a:solidFill>
                  <a:srgbClr val="000000"/>
                </a:solidFill>
              </a:rPr>
              <a:t>Δείκτης Αρχείου</a:t>
            </a:r>
            <a:r>
              <a:rPr lang="en-IE" sz="2200" kern="0" dirty="0">
                <a:solidFill>
                  <a:srgbClr val="000000"/>
                </a:solidFill>
              </a:rPr>
              <a:t> = </a:t>
            </a:r>
            <a:r>
              <a:rPr lang="en-IE" sz="2200" kern="0" dirty="0" err="1">
                <a:solidFill>
                  <a:srgbClr val="000000"/>
                </a:solidFill>
              </a:rPr>
              <a:t>fopen</a:t>
            </a:r>
            <a:r>
              <a:rPr lang="en-IE" sz="2200" kern="0" dirty="0">
                <a:solidFill>
                  <a:srgbClr val="000000"/>
                </a:solidFill>
              </a:rPr>
              <a:t>(“</a:t>
            </a:r>
            <a:r>
              <a:rPr lang="el-GR" sz="2200" kern="0" dirty="0">
                <a:solidFill>
                  <a:srgbClr val="000000"/>
                </a:solidFill>
              </a:rPr>
              <a:t>φυσικό όνομα αρχείου</a:t>
            </a:r>
            <a:r>
              <a:rPr lang="en-IE" sz="2200" kern="0" dirty="0">
                <a:solidFill>
                  <a:srgbClr val="000000"/>
                </a:solidFill>
              </a:rPr>
              <a:t>”, “</a:t>
            </a:r>
            <a:r>
              <a:rPr lang="el-GR" sz="2200" kern="0" dirty="0">
                <a:solidFill>
                  <a:srgbClr val="000000"/>
                </a:solidFill>
              </a:rPr>
              <a:t>ενέργεια</a:t>
            </a:r>
            <a:r>
              <a:rPr lang="en-IE" sz="2200" kern="0" dirty="0" smtClean="0">
                <a:solidFill>
                  <a:srgbClr val="000000"/>
                </a:solidFill>
              </a:rPr>
              <a:t>”)</a:t>
            </a:r>
            <a:r>
              <a:rPr lang="el-GR" sz="2200" kern="0" dirty="0">
                <a:solidFill>
                  <a:srgbClr val="000000"/>
                </a:solidFill>
              </a:rPr>
              <a:t>,</a:t>
            </a:r>
            <a:endParaRPr lang="en-IE" sz="2200" kern="0" dirty="0">
              <a:solidFill>
                <a:srgbClr val="000000"/>
              </a:solidFill>
            </a:endParaRPr>
          </a:p>
          <a:p>
            <a:pPr marL="1001713" lvl="1" indent="-482600" defTabSz="1008063" eaLnBrk="0" fontAlgn="base" hangingPunct="0">
              <a:spcBef>
                <a:spcPts val="0"/>
              </a:spcBef>
              <a:spcAft>
                <a:spcPct val="0"/>
              </a:spcAft>
              <a:buClr>
                <a:schemeClr val="accent3">
                  <a:lumMod val="50000"/>
                </a:schemeClr>
              </a:buClr>
              <a:buSzPct val="75000"/>
              <a:buFont typeface="Wingdings" panose="05000000000000000000" pitchFamily="2" charset="2"/>
              <a:buChar char="n"/>
            </a:pPr>
            <a:r>
              <a:rPr lang="en-IE" sz="2200" kern="0" dirty="0">
                <a:solidFill>
                  <a:srgbClr val="000000"/>
                </a:solidFill>
              </a:rPr>
              <a:t> f = </a:t>
            </a:r>
            <a:r>
              <a:rPr lang="en-IE" sz="2200" kern="0" dirty="0" err="1">
                <a:solidFill>
                  <a:srgbClr val="000000"/>
                </a:solidFill>
              </a:rPr>
              <a:t>fopen</a:t>
            </a:r>
            <a:r>
              <a:rPr lang="en-IE" sz="2200" kern="0" dirty="0" smtClean="0">
                <a:solidFill>
                  <a:srgbClr val="000000"/>
                </a:solidFill>
              </a:rPr>
              <a:t>(“Pelates.dat”, </a:t>
            </a:r>
            <a:r>
              <a:rPr lang="en-IE" sz="2200" kern="0" dirty="0">
                <a:solidFill>
                  <a:srgbClr val="000000"/>
                </a:solidFill>
              </a:rPr>
              <a:t>“</a:t>
            </a:r>
            <a:r>
              <a:rPr lang="en-IE" sz="2200" kern="0" dirty="0" err="1" smtClean="0">
                <a:solidFill>
                  <a:srgbClr val="000000"/>
                </a:solidFill>
              </a:rPr>
              <a:t>rb</a:t>
            </a:r>
            <a:r>
              <a:rPr lang="en-IE" sz="2200" kern="0" dirty="0" smtClean="0">
                <a:solidFill>
                  <a:srgbClr val="000000"/>
                </a:solidFill>
              </a:rPr>
              <a:t>”);</a:t>
            </a:r>
            <a:endParaRPr lang="en-IE" sz="2200" kern="0" dirty="0">
              <a:solidFill>
                <a:srgbClr val="000000"/>
              </a:solidFill>
            </a:endParaRPr>
          </a:p>
          <a:p>
            <a:pPr marL="517525" lvl="0" indent="-517525" defTabSz="1008063" eaLnBrk="0" fontAlgn="base" hangingPunct="0">
              <a:spcBef>
                <a:spcPts val="0"/>
              </a:spcBef>
              <a:spcAft>
                <a:spcPct val="0"/>
              </a:spcAft>
              <a:buClr>
                <a:srgbClr val="660000"/>
              </a:buClr>
              <a:buSzPct val="70000"/>
              <a:buFont typeface="Wingdings" panose="05000000000000000000" pitchFamily="2" charset="2"/>
              <a:buChar char="o"/>
            </a:pPr>
            <a:r>
              <a:rPr lang="el-GR" sz="2600" kern="0" dirty="0">
                <a:solidFill>
                  <a:srgbClr val="000000"/>
                </a:solidFill>
              </a:rPr>
              <a:t>Ενέργεια</a:t>
            </a:r>
            <a:r>
              <a:rPr lang="en-IE" sz="2600" kern="0" dirty="0">
                <a:solidFill>
                  <a:srgbClr val="000000"/>
                </a:solidFill>
              </a:rPr>
              <a:t>:</a:t>
            </a:r>
          </a:p>
          <a:p>
            <a:pPr marL="1001713" lvl="1" indent="-482600" defTabSz="1008063" eaLnBrk="0" fontAlgn="base" hangingPunct="0">
              <a:spcBef>
                <a:spcPts val="0"/>
              </a:spcBef>
              <a:spcAft>
                <a:spcPct val="0"/>
              </a:spcAft>
              <a:buClr>
                <a:schemeClr val="accent3">
                  <a:lumMod val="50000"/>
                </a:schemeClr>
              </a:buClr>
              <a:buSzPct val="75000"/>
              <a:buFont typeface="Wingdings" panose="05000000000000000000" pitchFamily="2" charset="2"/>
              <a:buChar char="n"/>
            </a:pPr>
            <a:r>
              <a:rPr lang="en-IE" sz="2200" kern="0" dirty="0">
                <a:solidFill>
                  <a:srgbClr val="000000"/>
                </a:solidFill>
              </a:rPr>
              <a:t>“</a:t>
            </a:r>
            <a:r>
              <a:rPr lang="en-IE" sz="2200" b="1" kern="0" dirty="0" err="1" smtClean="0">
                <a:solidFill>
                  <a:srgbClr val="C00000"/>
                </a:solidFill>
              </a:rPr>
              <a:t>rb</a:t>
            </a:r>
            <a:r>
              <a:rPr lang="en-IE" sz="2200" kern="0" dirty="0" smtClean="0">
                <a:solidFill>
                  <a:srgbClr val="000000"/>
                </a:solidFill>
              </a:rPr>
              <a:t>”: </a:t>
            </a:r>
            <a:r>
              <a:rPr lang="el-GR" sz="2200" kern="0" dirty="0">
                <a:solidFill>
                  <a:srgbClr val="000000"/>
                </a:solidFill>
              </a:rPr>
              <a:t>ανοίγει ένα αρχείο μόνο για διάβασμα. Το αρχείο πρέπει να </a:t>
            </a:r>
            <a:r>
              <a:rPr lang="el-GR" sz="2200" kern="0" dirty="0" smtClean="0">
                <a:solidFill>
                  <a:srgbClr val="000000"/>
                </a:solidFill>
              </a:rPr>
              <a:t>υπάρχει</a:t>
            </a:r>
            <a:r>
              <a:rPr lang="el-GR" sz="2200" kern="0" dirty="0">
                <a:solidFill>
                  <a:srgbClr val="000000"/>
                </a:solidFill>
              </a:rPr>
              <a:t>.</a:t>
            </a:r>
          </a:p>
          <a:p>
            <a:pPr marL="1001713" lvl="1" indent="-482600" defTabSz="1008063" eaLnBrk="0" fontAlgn="base" hangingPunct="0">
              <a:spcBef>
                <a:spcPts val="0"/>
              </a:spcBef>
              <a:spcAft>
                <a:spcPct val="0"/>
              </a:spcAft>
              <a:buClr>
                <a:schemeClr val="accent3">
                  <a:lumMod val="50000"/>
                </a:schemeClr>
              </a:buClr>
              <a:buSzPct val="75000"/>
              <a:buFont typeface="Wingdings" panose="05000000000000000000" pitchFamily="2" charset="2"/>
              <a:buChar char="n"/>
            </a:pPr>
            <a:r>
              <a:rPr lang="en-IE" sz="2200" kern="0" dirty="0">
                <a:solidFill>
                  <a:srgbClr val="000000"/>
                </a:solidFill>
              </a:rPr>
              <a:t>“</a:t>
            </a:r>
            <a:r>
              <a:rPr lang="en-IE" sz="2200" b="1" kern="0" dirty="0" err="1" smtClean="0">
                <a:solidFill>
                  <a:srgbClr val="000099"/>
                </a:solidFill>
              </a:rPr>
              <a:t>wb</a:t>
            </a:r>
            <a:r>
              <a:rPr lang="en-IE" sz="2200" kern="0" dirty="0" smtClean="0">
                <a:solidFill>
                  <a:srgbClr val="000000"/>
                </a:solidFill>
              </a:rPr>
              <a:t>”: </a:t>
            </a:r>
            <a:r>
              <a:rPr lang="el-GR" sz="2200" kern="0" dirty="0">
                <a:solidFill>
                  <a:srgbClr val="000000"/>
                </a:solidFill>
              </a:rPr>
              <a:t>ανοίγει ένα αρχείο μόνο για γράψιμο</a:t>
            </a:r>
            <a:r>
              <a:rPr lang="en-IE" sz="2200" kern="0" dirty="0">
                <a:solidFill>
                  <a:srgbClr val="000000"/>
                </a:solidFill>
              </a:rPr>
              <a:t>. </a:t>
            </a:r>
            <a:r>
              <a:rPr lang="el-GR" sz="2200" kern="0" dirty="0">
                <a:solidFill>
                  <a:srgbClr val="000000"/>
                </a:solidFill>
              </a:rPr>
              <a:t>Το αρχείο δημιουργείται αν δεν υπάρχει. Ένα υπάρχον αρχείο θα </a:t>
            </a:r>
            <a:r>
              <a:rPr lang="el-GR" sz="2200" b="1" kern="0" dirty="0">
                <a:solidFill>
                  <a:srgbClr val="000000"/>
                </a:solidFill>
              </a:rPr>
              <a:t>αντικατασταθεί</a:t>
            </a:r>
            <a:r>
              <a:rPr lang="el-GR" sz="2200" kern="0" dirty="0">
                <a:solidFill>
                  <a:srgbClr val="000000"/>
                </a:solidFill>
              </a:rPr>
              <a:t>!</a:t>
            </a:r>
            <a:r>
              <a:rPr lang="en-IE" sz="2200" kern="0" dirty="0">
                <a:solidFill>
                  <a:srgbClr val="000000"/>
                </a:solidFill>
              </a:rPr>
              <a:t> </a:t>
            </a:r>
            <a:endParaRPr lang="el-GR" sz="2200" kern="0" dirty="0">
              <a:solidFill>
                <a:srgbClr val="000000"/>
              </a:solidFill>
            </a:endParaRPr>
          </a:p>
          <a:p>
            <a:pPr marL="1001713" lvl="1" indent="-482600" defTabSz="1008063" eaLnBrk="0" fontAlgn="base" hangingPunct="0">
              <a:spcBef>
                <a:spcPts val="0"/>
              </a:spcBef>
              <a:spcAft>
                <a:spcPct val="0"/>
              </a:spcAft>
              <a:buClr>
                <a:schemeClr val="accent3">
                  <a:lumMod val="50000"/>
                </a:schemeClr>
              </a:buClr>
              <a:buSzPct val="75000"/>
              <a:buFont typeface="Wingdings" panose="05000000000000000000" pitchFamily="2" charset="2"/>
              <a:buChar char="n"/>
            </a:pPr>
            <a:r>
              <a:rPr lang="en-IE" sz="2200" kern="0" dirty="0">
                <a:solidFill>
                  <a:srgbClr val="000000"/>
                </a:solidFill>
              </a:rPr>
              <a:t>“</a:t>
            </a:r>
            <a:r>
              <a:rPr lang="en-IE" sz="2200" b="1" kern="0" dirty="0" err="1" smtClean="0">
                <a:solidFill>
                  <a:srgbClr val="C00000"/>
                </a:solidFill>
              </a:rPr>
              <a:t>ab</a:t>
            </a:r>
            <a:r>
              <a:rPr lang="en-IE" sz="2200" kern="0" dirty="0" smtClean="0">
                <a:solidFill>
                  <a:srgbClr val="000000"/>
                </a:solidFill>
              </a:rPr>
              <a:t>”: </a:t>
            </a:r>
            <a:r>
              <a:rPr lang="el-GR" sz="2200" kern="0" dirty="0">
                <a:solidFill>
                  <a:srgbClr val="000000"/>
                </a:solidFill>
              </a:rPr>
              <a:t>ανοίγει ένα αρχείο μόνο για γράψιμο</a:t>
            </a:r>
            <a:r>
              <a:rPr lang="en-IE" sz="2200" kern="0" dirty="0">
                <a:solidFill>
                  <a:srgbClr val="000000"/>
                </a:solidFill>
              </a:rPr>
              <a:t>, </a:t>
            </a:r>
            <a:r>
              <a:rPr lang="el-GR" sz="2200" kern="0" dirty="0">
                <a:solidFill>
                  <a:srgbClr val="000000"/>
                </a:solidFill>
              </a:rPr>
              <a:t>οι πληροφορίες θα τοποθετηθούν στο </a:t>
            </a:r>
            <a:r>
              <a:rPr lang="el-GR" sz="2200" b="1" kern="0" dirty="0">
                <a:solidFill>
                  <a:srgbClr val="000000"/>
                </a:solidFill>
              </a:rPr>
              <a:t>τέλος</a:t>
            </a:r>
            <a:r>
              <a:rPr lang="el-GR" sz="2200" kern="0" dirty="0">
                <a:solidFill>
                  <a:srgbClr val="000000"/>
                </a:solidFill>
              </a:rPr>
              <a:t> του </a:t>
            </a:r>
            <a:r>
              <a:rPr lang="el-GR" sz="2200" kern="0" dirty="0" smtClean="0">
                <a:solidFill>
                  <a:srgbClr val="000000"/>
                </a:solidFill>
              </a:rPr>
              <a:t>αρχείου</a:t>
            </a:r>
            <a:r>
              <a:rPr lang="el-GR" sz="2200" kern="0" dirty="0">
                <a:solidFill>
                  <a:srgbClr val="000000"/>
                </a:solidFill>
              </a:rPr>
              <a:t>.</a:t>
            </a:r>
            <a:endParaRPr lang="en-IE" sz="2200" kern="0" dirty="0">
              <a:solidFill>
                <a:srgbClr val="000000"/>
              </a:solidFill>
            </a:endParaRPr>
          </a:p>
          <a:p>
            <a:pPr marL="1001713" lvl="1" indent="-482600" defTabSz="1008063" eaLnBrk="0" fontAlgn="base" hangingPunct="0">
              <a:spcBef>
                <a:spcPts val="0"/>
              </a:spcBef>
              <a:spcAft>
                <a:spcPct val="0"/>
              </a:spcAft>
              <a:buClr>
                <a:schemeClr val="accent3">
                  <a:lumMod val="50000"/>
                </a:schemeClr>
              </a:buClr>
              <a:buSzPct val="75000"/>
              <a:buFont typeface="Wingdings" panose="05000000000000000000" pitchFamily="2" charset="2"/>
              <a:buChar char="n"/>
            </a:pPr>
            <a:r>
              <a:rPr lang="en-IE" sz="2200" kern="0" dirty="0">
                <a:solidFill>
                  <a:srgbClr val="000000"/>
                </a:solidFill>
              </a:rPr>
              <a:t>“</a:t>
            </a:r>
            <a:r>
              <a:rPr lang="en-IE" sz="2200" b="1" kern="0" dirty="0" err="1" smtClean="0">
                <a:solidFill>
                  <a:srgbClr val="000099"/>
                </a:solidFill>
              </a:rPr>
              <a:t>rb</a:t>
            </a:r>
            <a:r>
              <a:rPr lang="en-IE" sz="2200" b="1" kern="0" dirty="0" smtClean="0">
                <a:solidFill>
                  <a:srgbClr val="000099"/>
                </a:solidFill>
              </a:rPr>
              <a:t>+</a:t>
            </a:r>
            <a:r>
              <a:rPr lang="en-IE" sz="2200" kern="0" dirty="0" smtClean="0">
                <a:solidFill>
                  <a:srgbClr val="000000"/>
                </a:solidFill>
              </a:rPr>
              <a:t>”: </a:t>
            </a:r>
            <a:r>
              <a:rPr lang="el-GR" sz="2200" kern="0" dirty="0">
                <a:solidFill>
                  <a:srgbClr val="000000"/>
                </a:solidFill>
              </a:rPr>
              <a:t>ανοίγει ένα αρχείο  </a:t>
            </a:r>
            <a:r>
              <a:rPr lang="el-GR" sz="2200" kern="0" dirty="0" smtClean="0">
                <a:solidFill>
                  <a:srgbClr val="000000"/>
                </a:solidFill>
              </a:rPr>
              <a:t>για διάβασμα </a:t>
            </a:r>
            <a:r>
              <a:rPr lang="el-GR" sz="2200" kern="0" dirty="0">
                <a:solidFill>
                  <a:srgbClr val="000000"/>
                </a:solidFill>
              </a:rPr>
              <a:t>και γράψιμο. Το αρχείο πρέπει να υπάρχει ήδη.</a:t>
            </a:r>
            <a:r>
              <a:rPr lang="el-GR" sz="2200" b="1" kern="0" dirty="0">
                <a:solidFill>
                  <a:srgbClr val="000000"/>
                </a:solidFill>
              </a:rPr>
              <a:t> </a:t>
            </a:r>
          </a:p>
          <a:p>
            <a:pPr marL="517525" lvl="0" indent="-517525" defTabSz="1008063" eaLnBrk="0" fontAlgn="base" hangingPunct="0">
              <a:spcBef>
                <a:spcPts val="0"/>
              </a:spcBef>
              <a:spcAft>
                <a:spcPct val="0"/>
              </a:spcAft>
              <a:buClr>
                <a:srgbClr val="660000"/>
              </a:buClr>
              <a:buSzPct val="70000"/>
              <a:buFont typeface="Wingdings" panose="05000000000000000000" pitchFamily="2" charset="2"/>
              <a:buChar char="o"/>
            </a:pPr>
            <a:r>
              <a:rPr lang="el-GR" sz="2600" b="1" kern="0" dirty="0">
                <a:solidFill>
                  <a:srgbClr val="000000"/>
                </a:solidFill>
              </a:rPr>
              <a:t>Κλείνοντας</a:t>
            </a:r>
            <a:r>
              <a:rPr lang="el-GR" sz="2600" kern="0" dirty="0">
                <a:solidFill>
                  <a:srgbClr val="000000"/>
                </a:solidFill>
              </a:rPr>
              <a:t> το αρχείο</a:t>
            </a:r>
            <a:r>
              <a:rPr lang="en-IE" sz="2600" kern="0" dirty="0">
                <a:solidFill>
                  <a:srgbClr val="000000"/>
                </a:solidFill>
              </a:rPr>
              <a:t>: </a:t>
            </a:r>
            <a:r>
              <a:rPr lang="en-IE" sz="2600" kern="0" dirty="0" err="1">
                <a:solidFill>
                  <a:srgbClr val="000000"/>
                </a:solidFill>
              </a:rPr>
              <a:t>fclose</a:t>
            </a:r>
            <a:r>
              <a:rPr lang="en-IE" sz="2600" kern="0" dirty="0">
                <a:solidFill>
                  <a:srgbClr val="000000"/>
                </a:solidFill>
              </a:rPr>
              <a:t>(</a:t>
            </a:r>
            <a:r>
              <a:rPr lang="el-GR" sz="2600" kern="0" dirty="0">
                <a:solidFill>
                  <a:srgbClr val="000000"/>
                </a:solidFill>
              </a:rPr>
              <a:t>δείκτης αρχείου</a:t>
            </a:r>
            <a:r>
              <a:rPr lang="en-IE" sz="2600" kern="0" dirty="0">
                <a:solidFill>
                  <a:srgbClr val="000000"/>
                </a:solidFill>
              </a:rPr>
              <a:t>); </a:t>
            </a:r>
            <a:r>
              <a:rPr lang="en-IE" sz="2600" kern="0" dirty="0">
                <a:solidFill>
                  <a:srgbClr val="000000"/>
                </a:solidFill>
                <a:sym typeface="Wingdings" panose="05000000000000000000" pitchFamily="2" charset="2"/>
              </a:rPr>
              <a:t> </a:t>
            </a:r>
            <a:r>
              <a:rPr lang="en-IE" sz="2600" kern="0" dirty="0" err="1">
                <a:solidFill>
                  <a:srgbClr val="000000"/>
                </a:solidFill>
                <a:sym typeface="Wingdings" panose="05000000000000000000" pitchFamily="2" charset="2"/>
              </a:rPr>
              <a:t>fclose</a:t>
            </a:r>
            <a:r>
              <a:rPr lang="en-IE" sz="2600" kern="0" dirty="0">
                <a:solidFill>
                  <a:srgbClr val="000000"/>
                </a:solidFill>
                <a:sym typeface="Wingdings" panose="05000000000000000000" pitchFamily="2" charset="2"/>
              </a:rPr>
              <a:t>(f);</a:t>
            </a:r>
          </a:p>
          <a:p>
            <a:endParaRPr lang="el-GR" dirty="0"/>
          </a:p>
        </p:txBody>
      </p:sp>
      <p:sp>
        <p:nvSpPr>
          <p:cNvPr id="4" name="Θέση υποσέλιδου 1" descr="."/>
          <p:cNvSpPr>
            <a:spLocks noGrp="1"/>
          </p:cNvSpPr>
          <p:nvPr>
            <p:ph type="ftr" sz="quarter" idx="11"/>
          </p:nvPr>
        </p:nvSpPr>
        <p:spPr/>
        <p:txBody>
          <a:bodyPr/>
          <a:lstStyle/>
          <a:p>
            <a:r>
              <a:rPr lang="el-GR" sz="1400" smtClean="0">
                <a:solidFill>
                  <a:prstClr val="black"/>
                </a:solidFill>
              </a:rPr>
              <a:t>Αρχεία Δομών</a:t>
            </a:r>
            <a:endParaRPr lang="el-GR" sz="1400" dirty="0">
              <a:solidFill>
                <a:prstClr val="black"/>
              </a:solidFill>
            </a:endParaRPr>
          </a:p>
        </p:txBody>
      </p:sp>
      <p:sp>
        <p:nvSpPr>
          <p:cNvPr id="5" name="Θέση αριθμού διαφάνειας 1" descr="."/>
          <p:cNvSpPr>
            <a:spLocks noGrp="1"/>
          </p:cNvSpPr>
          <p:nvPr>
            <p:ph type="sldNum" sz="quarter" idx="12"/>
          </p:nvPr>
        </p:nvSpPr>
        <p:spPr/>
        <p:txBody>
          <a:bodyPr/>
          <a:lstStyle/>
          <a:p>
            <a:fld id="{3802D86F-0ACD-4CFB-B7E4-E17E1C35555A}" type="slidenum">
              <a:rPr lang="el-GR" sz="1400" smtClean="0">
                <a:solidFill>
                  <a:prstClr val="black"/>
                </a:solidFill>
              </a:rPr>
              <a:pPr/>
              <a:t>8</a:t>
            </a:fld>
            <a:endParaRPr lang="el-GR" sz="1400" dirty="0">
              <a:solidFill>
                <a:prstClr val="black"/>
              </a:solidFill>
            </a:endParaRPr>
          </a:p>
        </p:txBody>
      </p:sp>
    </p:spTree>
    <p:extLst>
      <p:ext uri="{BB962C8B-B14F-4D97-AF65-F5344CB8AC3E}">
        <p14:creationId xmlns:p14="http://schemas.microsoft.com/office/powerpoint/2010/main" val="248567810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Παράδειγμα </a:t>
            </a:r>
            <a:endParaRPr lang="el-GR" b="1" dirty="0"/>
          </a:p>
        </p:txBody>
      </p:sp>
      <p:sp>
        <p:nvSpPr>
          <p:cNvPr id="3" name="Θέση περιεχομένου 1" descr="Τμήμα προγράμματος: Struct πελάτης, άγκιστρο. Enter, int κωδικός. Enter, char epi, αγκύλη 20, κλείσιμο αγκύλης. Enter, char ono, αγκύλη15, κλείσιμο αγκύλης. Enter, float χρέωση. Enter, κλείσιμο αγκίστρου, ερωτηματικό. Μέσα στο κυρίως πρόγραμμα, θα γράψουμε: Struct πελάτης r. Enter, FILE,  asterisc P, / asterisc, αρχείο πελατών, asterisc /.&#10;"/>
          <p:cNvSpPr>
            <a:spLocks noGrp="1"/>
          </p:cNvSpPr>
          <p:nvPr>
            <p:ph idx="1"/>
          </p:nvPr>
        </p:nvSpPr>
        <p:spPr/>
        <p:txBody>
          <a:bodyPr/>
          <a:lstStyle/>
          <a:p>
            <a:pPr marL="0" lvl="0" indent="0" defTabSz="449263" fontAlgn="base" hangingPunct="0">
              <a:lnSpc>
                <a:spcPct val="93000"/>
              </a:lnSpc>
              <a:spcBef>
                <a:spcPct val="0"/>
              </a:spcBef>
              <a:spcAft>
                <a:spcPct val="0"/>
              </a:spcAft>
              <a:buClr>
                <a:srgbClr val="000000"/>
              </a:buClr>
              <a:buSzPct val="100000"/>
              <a:buNone/>
            </a:pPr>
            <a:r>
              <a:rPr lang="el-GR" sz="2800" dirty="0">
                <a:solidFill>
                  <a:srgbClr val="000000"/>
                </a:solidFill>
                <a:ea typeface="Arial Unicode MS" panose="020B0604020202020204" pitchFamily="34" charset="-128"/>
                <a:cs typeface="Arial Unicode MS" panose="020B0604020202020204" pitchFamily="34" charset="-128"/>
              </a:rPr>
              <a:t> </a:t>
            </a:r>
            <a:r>
              <a:rPr lang="en-US" sz="2800" dirty="0" err="1">
                <a:solidFill>
                  <a:srgbClr val="000000"/>
                </a:solidFill>
                <a:ea typeface="Arial Unicode MS" panose="020B0604020202020204" pitchFamily="34" charset="-128"/>
                <a:cs typeface="Arial Unicode MS" panose="020B0604020202020204" pitchFamily="34" charset="-128"/>
              </a:rPr>
              <a:t>struct</a:t>
            </a:r>
            <a:r>
              <a:rPr lang="en-US" sz="2800" dirty="0">
                <a:solidFill>
                  <a:srgbClr val="000000"/>
                </a:solidFill>
                <a:ea typeface="Arial Unicode MS" panose="020B0604020202020204" pitchFamily="34" charset="-128"/>
                <a:cs typeface="Arial Unicode MS" panose="020B0604020202020204" pitchFamily="34" charset="-128"/>
              </a:rPr>
              <a:t> </a:t>
            </a:r>
            <a:r>
              <a:rPr lang="en-US" sz="2800" dirty="0" err="1">
                <a:solidFill>
                  <a:srgbClr val="000000"/>
                </a:solidFill>
                <a:ea typeface="Arial Unicode MS" panose="020B0604020202020204" pitchFamily="34" charset="-128"/>
                <a:cs typeface="Arial Unicode MS" panose="020B0604020202020204" pitchFamily="34" charset="-128"/>
              </a:rPr>
              <a:t>Pelatis</a:t>
            </a:r>
            <a:r>
              <a:rPr lang="en-US" sz="2800" dirty="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800" dirty="0">
                <a:solidFill>
                  <a:srgbClr val="000000"/>
                </a:solidFill>
                <a:ea typeface="Arial Unicode MS" panose="020B0604020202020204" pitchFamily="34" charset="-128"/>
                <a:cs typeface="Arial Unicode MS" panose="020B0604020202020204" pitchFamily="34" charset="-128"/>
              </a:rPr>
              <a:t>	</a:t>
            </a:r>
            <a:r>
              <a:rPr lang="en-US" sz="2800" dirty="0" err="1">
                <a:solidFill>
                  <a:srgbClr val="000000"/>
                </a:solidFill>
                <a:ea typeface="Arial Unicode MS" panose="020B0604020202020204" pitchFamily="34" charset="-128"/>
                <a:cs typeface="Arial Unicode MS" panose="020B0604020202020204" pitchFamily="34" charset="-128"/>
              </a:rPr>
              <a:t>int</a:t>
            </a:r>
            <a:r>
              <a:rPr lang="en-US" sz="2800" dirty="0">
                <a:solidFill>
                  <a:srgbClr val="000000"/>
                </a:solidFill>
                <a:ea typeface="Arial Unicode MS" panose="020B0604020202020204" pitchFamily="34" charset="-128"/>
                <a:cs typeface="Arial Unicode MS" panose="020B0604020202020204" pitchFamily="34" charset="-128"/>
              </a:rPr>
              <a:t> </a:t>
            </a:r>
            <a:r>
              <a:rPr lang="en-US" sz="2800" dirty="0" err="1">
                <a:solidFill>
                  <a:srgbClr val="000000"/>
                </a:solidFill>
                <a:ea typeface="Arial Unicode MS" panose="020B0604020202020204" pitchFamily="34" charset="-128"/>
                <a:cs typeface="Arial Unicode MS" panose="020B0604020202020204" pitchFamily="34" charset="-128"/>
              </a:rPr>
              <a:t>kodikos</a:t>
            </a:r>
            <a:r>
              <a:rPr lang="en-US" sz="2800" dirty="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800" dirty="0">
                <a:solidFill>
                  <a:srgbClr val="000000"/>
                </a:solidFill>
                <a:ea typeface="Arial Unicode MS" panose="020B0604020202020204" pitchFamily="34" charset="-128"/>
                <a:cs typeface="Arial Unicode MS" panose="020B0604020202020204" pitchFamily="34" charset="-128"/>
              </a:rPr>
              <a:t>	char </a:t>
            </a:r>
            <a:r>
              <a:rPr lang="en-US" sz="2800" dirty="0" err="1" smtClean="0">
                <a:solidFill>
                  <a:srgbClr val="000000"/>
                </a:solidFill>
                <a:ea typeface="Arial Unicode MS" panose="020B0604020202020204" pitchFamily="34" charset="-128"/>
                <a:cs typeface="Arial Unicode MS" panose="020B0604020202020204" pitchFamily="34" charset="-128"/>
              </a:rPr>
              <a:t>epi</a:t>
            </a:r>
            <a:r>
              <a:rPr lang="en-US" sz="2800" dirty="0" smtClean="0">
                <a:solidFill>
                  <a:srgbClr val="000000"/>
                </a:solidFill>
                <a:ea typeface="Arial Unicode MS" panose="020B0604020202020204" pitchFamily="34" charset="-128"/>
                <a:cs typeface="Arial Unicode MS" panose="020B0604020202020204" pitchFamily="34" charset="-128"/>
              </a:rPr>
              <a:t>[20</a:t>
            </a:r>
            <a:r>
              <a:rPr lang="en-US" sz="2800" dirty="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800" dirty="0">
                <a:solidFill>
                  <a:srgbClr val="000000"/>
                </a:solidFill>
                <a:ea typeface="Arial Unicode MS" panose="020B0604020202020204" pitchFamily="34" charset="-128"/>
                <a:cs typeface="Arial Unicode MS" panose="020B0604020202020204" pitchFamily="34" charset="-128"/>
              </a:rPr>
              <a:t>	char </a:t>
            </a:r>
            <a:r>
              <a:rPr lang="en-US" sz="2800" dirty="0" err="1">
                <a:solidFill>
                  <a:srgbClr val="000000"/>
                </a:solidFill>
                <a:ea typeface="Arial Unicode MS" panose="020B0604020202020204" pitchFamily="34" charset="-128"/>
                <a:cs typeface="Arial Unicode MS" panose="020B0604020202020204" pitchFamily="34" charset="-128"/>
              </a:rPr>
              <a:t>ono</a:t>
            </a:r>
            <a:r>
              <a:rPr lang="en-US" sz="2800" dirty="0">
                <a:solidFill>
                  <a:srgbClr val="000000"/>
                </a:solidFill>
                <a:ea typeface="Arial Unicode MS" panose="020B0604020202020204" pitchFamily="34" charset="-128"/>
                <a:cs typeface="Arial Unicode MS" panose="020B0604020202020204" pitchFamily="34" charset="-128"/>
              </a:rPr>
              <a:t>[15];</a:t>
            </a:r>
          </a:p>
          <a:p>
            <a:pPr marL="0" lvl="0" indent="0" defTabSz="449263" fontAlgn="base" hangingPunct="0">
              <a:lnSpc>
                <a:spcPct val="93000"/>
              </a:lnSpc>
              <a:spcBef>
                <a:spcPct val="0"/>
              </a:spcBef>
              <a:spcAft>
                <a:spcPct val="0"/>
              </a:spcAft>
              <a:buClr>
                <a:srgbClr val="000000"/>
              </a:buClr>
              <a:buSzPct val="100000"/>
              <a:buNone/>
            </a:pPr>
            <a:r>
              <a:rPr lang="en-US" sz="2800" dirty="0">
                <a:solidFill>
                  <a:srgbClr val="000000"/>
                </a:solidFill>
                <a:ea typeface="Arial Unicode MS" panose="020B0604020202020204" pitchFamily="34" charset="-128"/>
                <a:cs typeface="Arial Unicode MS" panose="020B0604020202020204" pitchFamily="34" charset="-128"/>
              </a:rPr>
              <a:t>	float </a:t>
            </a:r>
            <a:r>
              <a:rPr lang="en-US" sz="2800" dirty="0" err="1">
                <a:solidFill>
                  <a:srgbClr val="000000"/>
                </a:solidFill>
                <a:ea typeface="Arial Unicode MS" panose="020B0604020202020204" pitchFamily="34" charset="-128"/>
                <a:cs typeface="Arial Unicode MS" panose="020B0604020202020204" pitchFamily="34" charset="-128"/>
              </a:rPr>
              <a:t>xreosi</a:t>
            </a:r>
            <a:r>
              <a:rPr lang="en-US" sz="2800" dirty="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800" dirty="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endParaRPr lang="en-US" sz="2800" dirty="0">
              <a:solidFill>
                <a:srgbClr val="000000"/>
              </a:solidFill>
              <a:ea typeface="Arial Unicode MS" panose="020B0604020202020204" pitchFamily="34" charset="-128"/>
              <a:cs typeface="Arial Unicode MS" panose="020B0604020202020204" pitchFamily="34" charset="-128"/>
            </a:endParaRPr>
          </a:p>
          <a:p>
            <a:pPr marL="0" lvl="0" indent="0" defTabSz="449263" fontAlgn="base" hangingPunct="0">
              <a:lnSpc>
                <a:spcPct val="93000"/>
              </a:lnSpc>
              <a:spcBef>
                <a:spcPct val="0"/>
              </a:spcBef>
              <a:spcAft>
                <a:spcPct val="0"/>
              </a:spcAft>
              <a:buClr>
                <a:srgbClr val="000000"/>
              </a:buClr>
              <a:buSzPct val="100000"/>
              <a:buNone/>
            </a:pPr>
            <a:r>
              <a:rPr lang="en-US" sz="2800" dirty="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endParaRPr lang="en-US" sz="2800" dirty="0">
              <a:solidFill>
                <a:srgbClr val="000000"/>
              </a:solidFill>
              <a:ea typeface="Arial Unicode MS" panose="020B0604020202020204" pitchFamily="34" charset="-128"/>
              <a:cs typeface="Arial Unicode MS" panose="020B0604020202020204" pitchFamily="34" charset="-128"/>
            </a:endParaRPr>
          </a:p>
          <a:p>
            <a:pPr marL="0" lvl="0" indent="0" defTabSz="449263" fontAlgn="base" hangingPunct="0">
              <a:lnSpc>
                <a:spcPct val="93000"/>
              </a:lnSpc>
              <a:spcBef>
                <a:spcPct val="0"/>
              </a:spcBef>
              <a:spcAft>
                <a:spcPct val="0"/>
              </a:spcAft>
              <a:buClr>
                <a:srgbClr val="000000"/>
              </a:buClr>
              <a:buSzPct val="100000"/>
              <a:buNone/>
            </a:pPr>
            <a:r>
              <a:rPr lang="en-US" sz="2800" dirty="0">
                <a:solidFill>
                  <a:srgbClr val="000000"/>
                </a:solidFill>
                <a:ea typeface="Arial Unicode MS" panose="020B0604020202020204" pitchFamily="34" charset="-128"/>
                <a:cs typeface="Arial Unicode MS" panose="020B0604020202020204" pitchFamily="34" charset="-128"/>
              </a:rPr>
              <a:t> </a:t>
            </a:r>
            <a:r>
              <a:rPr lang="en-US" sz="2800" dirty="0" err="1">
                <a:solidFill>
                  <a:srgbClr val="000000"/>
                </a:solidFill>
                <a:ea typeface="Arial Unicode MS" panose="020B0604020202020204" pitchFamily="34" charset="-128"/>
                <a:cs typeface="Arial Unicode MS" panose="020B0604020202020204" pitchFamily="34" charset="-128"/>
              </a:rPr>
              <a:t>struct</a:t>
            </a:r>
            <a:r>
              <a:rPr lang="en-US" sz="2800" dirty="0">
                <a:solidFill>
                  <a:srgbClr val="000000"/>
                </a:solidFill>
                <a:ea typeface="Arial Unicode MS" panose="020B0604020202020204" pitchFamily="34" charset="-128"/>
                <a:cs typeface="Arial Unicode MS" panose="020B0604020202020204" pitchFamily="34" charset="-128"/>
              </a:rPr>
              <a:t> </a:t>
            </a:r>
            <a:r>
              <a:rPr lang="en-US" sz="2800" dirty="0" err="1">
                <a:solidFill>
                  <a:srgbClr val="000000"/>
                </a:solidFill>
                <a:ea typeface="Arial Unicode MS" panose="020B0604020202020204" pitchFamily="34" charset="-128"/>
                <a:cs typeface="Arial Unicode MS" panose="020B0604020202020204" pitchFamily="34" charset="-128"/>
              </a:rPr>
              <a:t>Pelatis</a:t>
            </a:r>
            <a:r>
              <a:rPr lang="en-US" sz="2800" dirty="0">
                <a:solidFill>
                  <a:srgbClr val="000000"/>
                </a:solidFill>
                <a:ea typeface="Arial Unicode MS" panose="020B0604020202020204" pitchFamily="34" charset="-128"/>
                <a:cs typeface="Arial Unicode MS" panose="020B0604020202020204" pitchFamily="34" charset="-128"/>
              </a:rPr>
              <a:t> r;</a:t>
            </a:r>
            <a:r>
              <a:rPr lang="el-GR" sz="2800" dirty="0">
                <a:solidFill>
                  <a:srgbClr val="000000"/>
                </a:solidFill>
                <a:ea typeface="Arial Unicode MS" panose="020B0604020202020204" pitchFamily="34" charset="-128"/>
                <a:cs typeface="Arial Unicode MS" panose="020B0604020202020204" pitchFamily="34" charset="-128"/>
              </a:rPr>
              <a:t> </a:t>
            </a:r>
            <a:endParaRPr lang="en-US" sz="2800" dirty="0">
              <a:solidFill>
                <a:srgbClr val="000000"/>
              </a:solidFill>
              <a:ea typeface="Arial Unicode MS" panose="020B0604020202020204" pitchFamily="34" charset="-128"/>
              <a:cs typeface="Arial Unicode MS" panose="020B0604020202020204" pitchFamily="34" charset="-128"/>
            </a:endParaRPr>
          </a:p>
          <a:p>
            <a:pPr marL="0" lvl="0" indent="0" defTabSz="449263" fontAlgn="base" hangingPunct="0">
              <a:lnSpc>
                <a:spcPct val="93000"/>
              </a:lnSpc>
              <a:spcBef>
                <a:spcPct val="0"/>
              </a:spcBef>
              <a:spcAft>
                <a:spcPct val="0"/>
              </a:spcAft>
              <a:buClr>
                <a:srgbClr val="000000"/>
              </a:buClr>
              <a:buSzPct val="100000"/>
              <a:buNone/>
            </a:pPr>
            <a:r>
              <a:rPr lang="en-US" sz="2800" dirty="0">
                <a:solidFill>
                  <a:srgbClr val="000000"/>
                </a:solidFill>
                <a:ea typeface="Arial Unicode MS" panose="020B0604020202020204" pitchFamily="34" charset="-128"/>
                <a:cs typeface="Arial Unicode MS" panose="020B0604020202020204" pitchFamily="34" charset="-128"/>
              </a:rPr>
              <a:t> FILE *P;   /*</a:t>
            </a:r>
            <a:r>
              <a:rPr lang="el-GR" sz="2800" dirty="0">
                <a:solidFill>
                  <a:srgbClr val="000000"/>
                </a:solidFill>
                <a:ea typeface="Arial Unicode MS" panose="020B0604020202020204" pitchFamily="34" charset="-128"/>
                <a:cs typeface="Arial Unicode MS" panose="020B0604020202020204" pitchFamily="34" charset="-128"/>
              </a:rPr>
              <a:t>Αρχείο πελατών */</a:t>
            </a:r>
            <a:endParaRPr lang="en-US" sz="2800" dirty="0">
              <a:solidFill>
                <a:srgbClr val="000000"/>
              </a:solidFill>
              <a:ea typeface="Arial Unicode MS" panose="020B0604020202020204" pitchFamily="34" charset="-128"/>
              <a:cs typeface="Arial Unicode MS" panose="020B0604020202020204" pitchFamily="34" charset="-128"/>
            </a:endParaRPr>
          </a:p>
          <a:p>
            <a:endParaRPr lang="el-GR" dirty="0"/>
          </a:p>
        </p:txBody>
      </p:sp>
      <p:sp>
        <p:nvSpPr>
          <p:cNvPr id="4" name="Θέση υποσέλιδου 1" descr="."/>
          <p:cNvSpPr>
            <a:spLocks noGrp="1"/>
          </p:cNvSpPr>
          <p:nvPr>
            <p:ph type="ftr" sz="quarter" idx="11"/>
          </p:nvPr>
        </p:nvSpPr>
        <p:spPr/>
        <p:txBody>
          <a:bodyPr/>
          <a:lstStyle/>
          <a:p>
            <a:r>
              <a:rPr lang="el-GR" sz="1400" dirty="0" smtClean="0">
                <a:solidFill>
                  <a:prstClr val="black"/>
                </a:solidFill>
              </a:rPr>
              <a:t>Αρχεία Δομών</a:t>
            </a:r>
            <a:endParaRPr lang="el-GR" sz="1400" dirty="0">
              <a:solidFill>
                <a:prstClr val="black"/>
              </a:solidFill>
            </a:endParaRPr>
          </a:p>
        </p:txBody>
      </p:sp>
      <p:sp>
        <p:nvSpPr>
          <p:cNvPr id="5" name="Θέση αριθμού διαφάνειας 1" descr="."/>
          <p:cNvSpPr>
            <a:spLocks noGrp="1"/>
          </p:cNvSpPr>
          <p:nvPr>
            <p:ph type="sldNum" sz="quarter" idx="12"/>
          </p:nvPr>
        </p:nvSpPr>
        <p:spPr/>
        <p:txBody>
          <a:bodyPr/>
          <a:lstStyle/>
          <a:p>
            <a:fld id="{3802D86F-0ACD-4CFB-B7E4-E17E1C35555A}" type="slidenum">
              <a:rPr lang="el-GR" sz="1400" smtClean="0">
                <a:solidFill>
                  <a:prstClr val="black"/>
                </a:solidFill>
              </a:rPr>
              <a:pPr/>
              <a:t>9</a:t>
            </a:fld>
            <a:endParaRPr lang="el-GR" sz="1400" dirty="0">
              <a:solidFill>
                <a:prstClr val="black"/>
              </a:solidFill>
            </a:endParaRPr>
          </a:p>
        </p:txBody>
      </p:sp>
      <p:pic>
        <p:nvPicPr>
          <p:cNvPr id="6" name="Εικόνα 1" descr="Εικονίδιο μετάβασης στα Περιεχόμενα.">
            <a:hlinkClick r:id="rId3" action="ppaction://hlinksldjump" tooltip="Επιστροφή στα Περιεχόμενα"/>
          </p:cNvPr>
          <p:cNvPicPr>
            <a:picLocks noChangeAspect="1"/>
          </p:cNvPicPr>
          <p:nvPr/>
        </p:nvPicPr>
        <p:blipFill>
          <a:blip r:embed="rId4">
            <a:extLst>
              <a:ext uri="{BEBA8EAE-BF5A-486C-A8C5-ECC9F3942E4B}">
                <a14:imgProps xmlns:a14="http://schemas.microsoft.com/office/drawing/2010/main">
                  <a14:imgLayer r:embed="rId5">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Tree>
    <p:custDataLst>
      <p:tags r:id="rId1"/>
    </p:custDataLst>
    <p:extLst>
      <p:ext uri="{BB962C8B-B14F-4D97-AF65-F5344CB8AC3E}">
        <p14:creationId xmlns:p14="http://schemas.microsoft.com/office/powerpoint/2010/main" val="4088041266"/>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ZHAW.ACCESSIBILITYADDIN.CHECKTIMEDATE" val="15/9/2013 6:08:27 μμ"/>
</p:tagLst>
</file>

<file path=ppt/tags/tag10.xml><?xml version="1.0" encoding="utf-8"?>
<p:tagLst xmlns:a="http://schemas.openxmlformats.org/drawingml/2006/main" xmlns:r="http://schemas.openxmlformats.org/officeDocument/2006/relationships" xmlns:p="http://schemas.openxmlformats.org/presentationml/2006/main">
  <p:tag name="ZHAW.ACCESSIBILITYADDIN.READINGORDER" val="2,3,4,5,6,"/>
</p:tagLst>
</file>

<file path=ppt/tags/tag11.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2.xml><?xml version="1.0" encoding="utf-8"?>
<p:tagLst xmlns:a="http://schemas.openxmlformats.org/drawingml/2006/main" xmlns:r="http://schemas.openxmlformats.org/officeDocument/2006/relationships" xmlns:p="http://schemas.openxmlformats.org/presentationml/2006/main">
  <p:tag name="ZHAW.ACCESSIBILITYADDIN.READINGORDER" val="2,3,4,5,6,"/>
</p:tagLst>
</file>

<file path=ppt/tags/tag13.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4.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5.xml><?xml version="1.0" encoding="utf-8"?>
<p:tagLst xmlns:a="http://schemas.openxmlformats.org/drawingml/2006/main" xmlns:r="http://schemas.openxmlformats.org/officeDocument/2006/relationships" xmlns:p="http://schemas.openxmlformats.org/presentationml/2006/main">
  <p:tag name="ZHAW.ACCESSIBILITYADDIN.READINGORDER" val="2,3,4,5,6,"/>
</p:tagLst>
</file>

<file path=ppt/tags/tag16.xml><?xml version="1.0" encoding="utf-8"?>
<p:tagLst xmlns:a="http://schemas.openxmlformats.org/drawingml/2006/main" xmlns:r="http://schemas.openxmlformats.org/officeDocument/2006/relationships" xmlns:p="http://schemas.openxmlformats.org/presentationml/2006/main">
  <p:tag name="ZHAW.ACCESSIBILITYADDIN.READINGORDER" val="2,3,4,"/>
</p:tagLst>
</file>

<file path=ppt/tags/tag2.xml><?xml version="1.0" encoding="utf-8"?>
<p:tagLst xmlns:a="http://schemas.openxmlformats.org/drawingml/2006/main" xmlns:r="http://schemas.openxmlformats.org/officeDocument/2006/relationships" xmlns:p="http://schemas.openxmlformats.org/presentationml/2006/main">
  <p:tag name="ZHAW.ACCESSIBILITYADDIN.READINGORDER" val="7,2,6,10,11,"/>
</p:tagLst>
</file>

<file path=ppt/tags/tag3.xml><?xml version="1.0" encoding="utf-8"?>
<p:tagLst xmlns:a="http://schemas.openxmlformats.org/drawingml/2006/main" xmlns:r="http://schemas.openxmlformats.org/officeDocument/2006/relationships" xmlns:p="http://schemas.openxmlformats.org/presentationml/2006/main">
  <p:tag name="ZHAW.ACCESSIBILITYADDIN.READINGORDER" val="3074,3075,5,3,"/>
</p:tagLst>
</file>

<file path=ppt/tags/tag4.xml><?xml version="1.0" encoding="utf-8"?>
<p:tagLst xmlns:a="http://schemas.openxmlformats.org/drawingml/2006/main" xmlns:r="http://schemas.openxmlformats.org/officeDocument/2006/relationships" xmlns:p="http://schemas.openxmlformats.org/presentationml/2006/main">
  <p:tag name="ZHAW.ACCESSIBILITYADDIN.READINGORDER" val="4098,4099,6,3,"/>
</p:tagLst>
</file>

<file path=ppt/tags/tag5.xml><?xml version="1.0" encoding="utf-8"?>
<p:tagLst xmlns:a="http://schemas.openxmlformats.org/drawingml/2006/main" xmlns:r="http://schemas.openxmlformats.org/officeDocument/2006/relationships" xmlns:p="http://schemas.openxmlformats.org/presentationml/2006/main">
  <p:tag name="ZHAW.ACCESSIBILITYADDIN.READINGORDER" val="6146,13,10,11,16,17,3,6,"/>
</p:tagLst>
</file>

<file path=ppt/tags/tag6.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7.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8.xml><?xml version="1.0" encoding="utf-8"?>
<p:tagLst xmlns:a="http://schemas.openxmlformats.org/drawingml/2006/main" xmlns:r="http://schemas.openxmlformats.org/officeDocument/2006/relationships" xmlns:p="http://schemas.openxmlformats.org/presentationml/2006/main">
  <p:tag name="ZHAW.ACCESSIBILITYADDIN.READINGORDER" val="2,3,4,5,6,"/>
</p:tagLst>
</file>

<file path=ppt/tags/tag9.xml><?xml version="1.0" encoding="utf-8"?>
<p:tagLst xmlns:a="http://schemas.openxmlformats.org/drawingml/2006/main" xmlns:r="http://schemas.openxmlformats.org/officeDocument/2006/relationships" xmlns:p="http://schemas.openxmlformats.org/presentationml/2006/main">
  <p:tag name="ZHAW.ACCESSIBILITYADDIN.READINGORDER" val="2,3,4,5,6,"/>
</p:tagLst>
</file>

<file path=ppt/theme/theme1.xml><?xml version="1.0" encoding="utf-8"?>
<a:theme xmlns:a="http://schemas.openxmlformats.org/drawingml/2006/main" name="1_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1 6 " ? > < D o c u m e n t S e t t i n g s   x m l n s : x s i = " h t t p : / / w w w . w 3 . o r g / 2 0 0 1 / X M L S c h e m a - i n s t a n c e "   x m l n s : x s d = " h t t p : / / w w w . w 3 . o r g / 2 0 0 1 / X M L S c h e m a "   x m l n s = " h t t p : / / w w w . z h a w . c h / A c c e s s i b i l i t y A d d I n " >  
     < C h e c k R e a d i n g O r d e r > t r u e < / C h e c k R e a d i n g O r d e r >  
     < C h e c k T a b l e H e a d e r > t r u e < / C h e c k T a b l e H e a d e r >  
     < C h e c k S l i d e T i t l e > t r u e < / C h e c k S l i d e T i t l e >  
     < C h e c k L a n g u a g e S e t t i n g > t r u e < / C h e c k L a n g u a g e S e t t i n g >  
     < C h e c k A l t T e x t > t r u e < / C h e c k A l t T e x t >  
     < C h e c k T e x t S i z e > f a l s e < / C h e c k T e x t S i z e >  
     < C h e c k S c r e e n T i p > f a l s e < / C h e c k S c r e e n T i p >  
     < S h o w S h a p e N a m e C o l u m n > f a l s e < / S h o w S h a p e N a m e C o l u m n >  
     < S h o w I s s u e D e s c r i p t i o n > t r u e < / S h o w I s s u e D e s c r i p t i o n >  
 < / D o c u m e n t S e t t i n g s > 
</file>

<file path=customXml/itemProps1.xml><?xml version="1.0" encoding="utf-8"?>
<ds:datastoreItem xmlns:ds="http://schemas.openxmlformats.org/officeDocument/2006/customXml" ds:itemID="{208B182A-CC7D-40FC-A60B-8BBBAA649268}">
  <ds:schemaRefs>
    <ds:schemaRef ds:uri="http://www.w3.org/2001/XMLSchema"/>
    <ds:schemaRef ds:uri="http://www.zhaw.ch/AccessibilityAddIn"/>
  </ds:schemaRefs>
</ds:datastoreItem>
</file>

<file path=docProps/app.xml><?xml version="1.0" encoding="utf-8"?>
<Properties xmlns="http://schemas.openxmlformats.org/officeDocument/2006/extended-properties" xmlns:vt="http://schemas.openxmlformats.org/officeDocument/2006/docPropsVTypes">
  <TotalTime>24</TotalTime>
  <Words>1231</Words>
  <Application>Microsoft Office PowerPoint</Application>
  <PresentationFormat>Προβολή στην οθόνη (4:3)</PresentationFormat>
  <Paragraphs>209</Paragraphs>
  <Slides>24</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24</vt:i4>
      </vt:variant>
    </vt:vector>
  </HeadingPairs>
  <TitlesOfParts>
    <vt:vector size="25" baseType="lpstr">
      <vt:lpstr>1_Θέμα του Office</vt:lpstr>
      <vt:lpstr>Προγραμματισμός ΗΥ   </vt:lpstr>
      <vt:lpstr>Άδειες χρήσης </vt:lpstr>
      <vt:lpstr>Χρηματοδότηση </vt:lpstr>
      <vt:lpstr>Σκοποί ενότητας </vt:lpstr>
      <vt:lpstr>Περιεχόμενα ενότητας</vt:lpstr>
      <vt:lpstr>Αρχεία δομών – Binary files</vt:lpstr>
      <vt:lpstr>Δήλωση μεταβλητής αρχείου</vt:lpstr>
      <vt:lpstr>Άνοιγμα ⁄ Κλείσιμο αρχείων</vt:lpstr>
      <vt:lpstr>Παράδειγμα </vt:lpstr>
      <vt:lpstr>Δομή αρχείου Ν εγγραφών</vt:lpstr>
      <vt:lpstr>Διάβασμα ⁄ Γράψιμο από ⁄ προς αρχείο</vt:lpstr>
      <vt:lpstr>Τέλος αρχείου</vt:lpstr>
      <vt:lpstr>Παράδειγμα 1: Διαβάζοντας από ένα αρχείο</vt:lpstr>
      <vt:lpstr>Παράδειγμα 2: Γράφοντας από ένα αρχείο</vt:lpstr>
      <vt:lpstr>Άμεση προσπέλαση</vt:lpstr>
      <vt:lpstr>Άμεση μετάβαση</vt:lpstr>
      <vt:lpstr>Παράδειγμα: Άμεση μετάβαση</vt:lpstr>
      <vt:lpstr>Πλήθος εγγραφών</vt:lpstr>
      <vt:lpstr>Επέκταση αρχείου</vt:lpstr>
      <vt:lpstr>Δημιουργία ή επέκταση</vt:lpstr>
      <vt:lpstr>Αναζήτηση εγγραφής (σειριακά)</vt:lpstr>
      <vt:lpstr>Διόρθωση εγγραφής</vt:lpstr>
      <vt:lpstr>Συνήθεις διαδικασίες αρχείου</vt:lpstr>
      <vt:lpstr>Τέλος δωδέκατης ενότητας </vt:lpstr>
    </vt:vector>
  </TitlesOfParts>
  <Company>Τ.Ε.Ι. Θεσσαλίας</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Προγραμματισμός ΗΥ   </dc:title>
  <dc:subject>Αρχεία δομών</dc:subject>
  <dc:creator>Σάββας Ηλίας</dc:creator>
  <cp:keywords>Binary files, αρχεία δομών, αρχεία εγγραφών.</cp:keywords>
  <dc:description>Εκμάθηση των αρχείων δομών (binary files) και πλήρη διαχείρισή τους (εισαγωγή, αναζήτηση, προβολή, διόρθωση, διαγραφή).</dc:description>
  <cp:lastModifiedBy>Georgia</cp:lastModifiedBy>
  <cp:revision>8</cp:revision>
  <dcterms:created xsi:type="dcterms:W3CDTF">2013-09-15T15:00:47Z</dcterms:created>
  <dcterms:modified xsi:type="dcterms:W3CDTF">2013-09-15T20:34:48Z</dcterms:modified>
  <cp:category>Εκπαιδευτικό Υλικό</cp:category>
  <cp:contentStatus>Τελικό</cp:contentStatus>
</cp:coreProperties>
</file>