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3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1" r:id="rId5"/>
    <p:sldId id="262" r:id="rId6"/>
    <p:sldId id="320" r:id="rId7"/>
    <p:sldId id="332" r:id="rId8"/>
    <p:sldId id="321" r:id="rId9"/>
    <p:sldId id="322" r:id="rId10"/>
    <p:sldId id="323" r:id="rId11"/>
    <p:sldId id="305" r:id="rId12"/>
    <p:sldId id="306" r:id="rId13"/>
    <p:sldId id="279" r:id="rId14"/>
    <p:sldId id="324" r:id="rId15"/>
    <p:sldId id="325" r:id="rId16"/>
    <p:sldId id="314" r:id="rId17"/>
    <p:sldId id="273" r:id="rId18"/>
    <p:sldId id="333" r:id="rId19"/>
    <p:sldId id="326" r:id="rId20"/>
    <p:sldId id="327" r:id="rId21"/>
    <p:sldId id="328" r:id="rId22"/>
    <p:sldId id="329" r:id="rId23"/>
    <p:sldId id="317" r:id="rId24"/>
    <p:sldId id="330" r:id="rId25"/>
    <p:sldId id="318" r:id="rId26"/>
    <p:sldId id="331" r:id="rId27"/>
    <p:sldId id="319" r:id="rId28"/>
    <p:sldId id="280" r:id="rId29"/>
  </p:sldIdLst>
  <p:sldSz cx="9144000" cy="6858000" type="screen4x3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0" d="100"/>
          <a:sy n="80" d="100"/>
        </p:scale>
        <p:origin x="-1840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tags" Target="tags/tag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F596D-AAEE-462A-8A7F-2BE8580CAAD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61801D0-C37A-4AC5-B319-123AB17D5CE0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rgbClr val="000000"/>
              </a:solidFill>
              <a:latin typeface="Calibri"/>
              <a:cs typeface="Calibri"/>
            </a:rPr>
            <a:t>«Ενήλικος </a:t>
          </a:r>
          <a:r>
            <a:rPr lang="el-GR" sz="1800" b="1" dirty="0" smtClean="0">
              <a:solidFill>
                <a:srgbClr val="000000"/>
              </a:solidFill>
              <a:latin typeface="Calibri"/>
              <a:cs typeface="Calibri"/>
            </a:rPr>
            <a:t>εκπαιδευόμενος»</a:t>
          </a:r>
          <a:endParaRPr lang="el-GR" sz="1800" b="1" dirty="0">
            <a:solidFill>
              <a:srgbClr val="000000"/>
            </a:solidFill>
            <a:latin typeface="Calibri"/>
            <a:cs typeface="Calibri"/>
          </a:endParaRPr>
        </a:p>
      </dgm:t>
    </dgm:pt>
    <dgm:pt modelId="{986DC731-B88E-46A1-87A4-ABFAEDB626E8}" type="parTrans" cxnId="{7C1256A2-4A69-4C40-9553-4F8B26889AF1}">
      <dgm:prSet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EEF427-877A-478A-BC07-3F3CAC880D7C}" type="sibTrans" cxnId="{7C1256A2-4A69-4C40-9553-4F8B26889AF1}">
      <dgm:prSet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D39020-476B-46B2-A713-DE9E48C67AFB}">
      <dgm:prSet phldrT="[Κείμενο]" custT="1"/>
      <dgm:spPr/>
      <dgm:t>
        <a:bodyPr/>
        <a:lstStyle/>
        <a:p>
          <a:r>
            <a:rPr lang="el-GR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Αποκρυσταλλωμένη άποψη («στερεότυπο»)</a:t>
          </a:r>
          <a:endParaRPr lang="el-GR" sz="18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CACAB1-A762-4B34-88DD-A22F57D5EAB7}" type="parTrans" cxnId="{B35CEC12-7D32-4ECD-B369-6BE075E22BEC}">
      <dgm:prSet custT="1"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0493C7-2C4C-48A1-ADD5-4A4DF65E2EF4}" type="sibTrans" cxnId="{B35CEC12-7D32-4ECD-B369-6BE075E22BEC}">
      <dgm:prSet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7AB5A0-5B94-47F8-87DA-0245E66C7973}">
      <dgm:prSet phldrT="[Κείμενο]" custT="1"/>
      <dgm:spPr/>
      <dgm:t>
        <a:bodyPr/>
        <a:lstStyle/>
        <a:p>
          <a:r>
            <a:rPr lang="el-GR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Αυξημένο φόβο δημόσιας έκθεσης- αποτυχίας- </a:t>
          </a:r>
          <a:r>
            <a:rPr lang="el-GR" sz="18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στοχοποίησης</a:t>
          </a:r>
          <a:endParaRPr lang="el-GR" sz="18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F6CFE5-23BF-4048-91C0-5903FE4B0F02}" type="parTrans" cxnId="{F66C7829-0CC5-4C21-ABB5-A76F308F0456}">
      <dgm:prSet custT="1"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8E963D-7E75-4755-9D05-38B0B79A6F6C}" type="sibTrans" cxnId="{F66C7829-0CC5-4C21-ABB5-A76F308F0456}">
      <dgm:prSet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1B0496-3155-4BF5-A3F9-DB19F384A178}">
      <dgm:prSet phldrT="[Κείμενο]" custT="1"/>
      <dgm:spPr/>
      <dgm:t>
        <a:bodyPr/>
        <a:lstStyle/>
        <a:p>
          <a:r>
            <a:rPr lang="el-GR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Ετερογένεια στον τρόπο μάθησης</a:t>
          </a:r>
          <a:endParaRPr lang="el-GR" sz="18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3583B-07FF-4173-936C-B20F87B0054D}" type="parTrans" cxnId="{9914009A-2676-40B9-BB54-B8DFA50473E4}">
      <dgm:prSet custT="1"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7122EC-97E3-443A-8CD6-F35103DC7F10}" type="sibTrans" cxnId="{9914009A-2676-40B9-BB54-B8DFA50473E4}">
      <dgm:prSet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74F96E-8B55-4E7B-BC8F-ECBDFFBF7EB1}">
      <dgm:prSet phldrT="[Κείμενο]" custT="1"/>
      <dgm:spPr/>
      <dgm:t>
        <a:bodyPr/>
        <a:lstStyle/>
        <a:p>
          <a:r>
            <a:rPr lang="el-GR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Ετερογένεια βιογραφικών/ υποβάθρων</a:t>
          </a:r>
          <a:endParaRPr lang="el-GR" sz="18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CE898C-4F65-4F55-9826-F2B8E8D92F36}" type="parTrans" cxnId="{39A4305F-7943-41EA-9EEF-32EC430166A2}">
      <dgm:prSet custT="1"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E95A53-ACFC-4BB3-AF0A-5DF777BF558A}" type="sibTrans" cxnId="{39A4305F-7943-41EA-9EEF-32EC430166A2}">
      <dgm:prSet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6EE2A7-A427-4694-8104-0C58F7656AB2}">
      <dgm:prSet phldrT="[Κείμενο]" custT="1"/>
      <dgm:spPr/>
      <dgm:t>
        <a:bodyPr/>
        <a:lstStyle/>
        <a:p>
          <a:r>
            <a:rPr lang="el-GR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Αυτοδιαχείριση/ </a:t>
          </a:r>
          <a:r>
            <a:rPr lang="el-GR" sz="18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αυτπροσδιορισμός</a:t>
          </a:r>
          <a:r>
            <a:rPr lang="el-GR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της μάθησης (άποψη για το τι είναι σημαντικό να μάθουν)</a:t>
          </a:r>
          <a:endParaRPr lang="el-GR" sz="18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2D2899-8A48-4753-9DB9-3DB371FDA5ED}" type="parTrans" cxnId="{138FD936-830E-4321-8712-8CFD63C915A0}">
      <dgm:prSet custT="1"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F13105-755B-4108-90EB-DF3B6D474AEA}" type="sibTrans" cxnId="{138FD936-830E-4321-8712-8CFD63C915A0}">
      <dgm:prSet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253DC4-1C10-42DB-9DAF-89A783A22379}">
      <dgm:prSet phldrT="[Κείμενο]" custScaleX="191808" custRadScaleRad="159079" custRadScaleInc="-48826"/>
      <dgm:spPr/>
      <dgm:t>
        <a:bodyPr/>
        <a:lstStyle/>
        <a:p>
          <a:endParaRPr lang="el-GR" sz="18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41349B-3CC4-4981-93AC-749A63CA34AF}" type="parTrans" cxnId="{9BBBEA6F-7E95-41F9-BBAB-117F66EBC65D}">
      <dgm:prSet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6F888A-F924-4119-8464-5994870FD807}" type="sibTrans" cxnId="{9BBBEA6F-7E95-41F9-BBAB-117F66EBC65D}">
      <dgm:prSet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54485F-4019-4841-9B9E-427EB8F05A22}">
      <dgm:prSet phldrT="[Κείμενο]" custT="1"/>
      <dgm:spPr/>
      <dgm:t>
        <a:bodyPr/>
        <a:lstStyle/>
        <a:p>
          <a:r>
            <a:rPr lang="el-GR" sz="18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Έλλειψη χρόνου </a:t>
          </a:r>
        </a:p>
      </dgm:t>
    </dgm:pt>
    <dgm:pt modelId="{3E0658AA-16B8-4298-B905-CCA23B4AD627}" type="parTrans" cxnId="{0C740615-4145-4006-B8DB-A172A844A584}">
      <dgm:prSet custT="1"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E1EB90-D572-4901-A292-28D3A445A290}" type="sibTrans" cxnId="{0C740615-4145-4006-B8DB-A172A844A584}">
      <dgm:prSet/>
      <dgm:spPr/>
      <dgm:t>
        <a:bodyPr/>
        <a:lstStyle/>
        <a:p>
          <a:endParaRPr lang="el-GR" sz="18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9833AD-02F7-4802-8269-CC661C301672}" type="pres">
      <dgm:prSet presAssocID="{32AF596D-AAEE-462A-8A7F-2BE8580CAA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0A989FF-77D4-455A-B354-3D24D12AF6DF}" type="pres">
      <dgm:prSet presAssocID="{861801D0-C37A-4AC5-B319-123AB17D5CE0}" presName="centerShape" presStyleLbl="node0" presStyleIdx="0" presStyleCnt="1" custScaleX="266906" custScaleY="110113" custLinFactNeighborX="-16071" custLinFactNeighborY="479"/>
      <dgm:spPr/>
      <dgm:t>
        <a:bodyPr/>
        <a:lstStyle/>
        <a:p>
          <a:endParaRPr lang="el-GR"/>
        </a:p>
      </dgm:t>
    </dgm:pt>
    <dgm:pt modelId="{14D61E74-C331-4F09-AAFA-719BF61EE7C3}" type="pres">
      <dgm:prSet presAssocID="{84CACAB1-A762-4B34-88DD-A22F57D5EAB7}" presName="parTrans" presStyleLbl="sibTrans2D1" presStyleIdx="0" presStyleCnt="6"/>
      <dgm:spPr/>
      <dgm:t>
        <a:bodyPr/>
        <a:lstStyle/>
        <a:p>
          <a:endParaRPr lang="el-GR"/>
        </a:p>
      </dgm:t>
    </dgm:pt>
    <dgm:pt modelId="{F0E92E13-0542-49EA-8499-56B0C6B8C9C8}" type="pres">
      <dgm:prSet presAssocID="{84CACAB1-A762-4B34-88DD-A22F57D5EAB7}" presName="connectorText" presStyleLbl="sibTrans2D1" presStyleIdx="0" presStyleCnt="6"/>
      <dgm:spPr/>
      <dgm:t>
        <a:bodyPr/>
        <a:lstStyle/>
        <a:p>
          <a:endParaRPr lang="el-GR"/>
        </a:p>
      </dgm:t>
    </dgm:pt>
    <dgm:pt modelId="{B259D689-CEE3-4EB3-86D1-03D219AC9D40}" type="pres">
      <dgm:prSet presAssocID="{64D39020-476B-46B2-A713-DE9E48C67AFB}" presName="node" presStyleLbl="node1" presStyleIdx="0" presStyleCnt="6" custScaleX="12753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DBBDFD-9009-4579-957A-D145216A4585}" type="pres">
      <dgm:prSet presAssocID="{81F6CFE5-23BF-4048-91C0-5903FE4B0F02}" presName="parTrans" presStyleLbl="sibTrans2D1" presStyleIdx="1" presStyleCnt="6"/>
      <dgm:spPr/>
      <dgm:t>
        <a:bodyPr/>
        <a:lstStyle/>
        <a:p>
          <a:endParaRPr lang="el-GR"/>
        </a:p>
      </dgm:t>
    </dgm:pt>
    <dgm:pt modelId="{5939F0EB-9B12-4491-AB17-960D2E0F3DCB}" type="pres">
      <dgm:prSet presAssocID="{81F6CFE5-23BF-4048-91C0-5903FE4B0F02}" presName="connectorText" presStyleLbl="sibTrans2D1" presStyleIdx="1" presStyleCnt="6"/>
      <dgm:spPr/>
      <dgm:t>
        <a:bodyPr/>
        <a:lstStyle/>
        <a:p>
          <a:endParaRPr lang="el-GR"/>
        </a:p>
      </dgm:t>
    </dgm:pt>
    <dgm:pt modelId="{A8AD0C5F-1CCC-4124-B4F8-DF993BD59866}" type="pres">
      <dgm:prSet presAssocID="{7D7AB5A0-5B94-47F8-87DA-0245E66C7973}" presName="node" presStyleLbl="node1" presStyleIdx="1" presStyleCnt="6" custScaleX="180845" custRadScaleRad="159079" custRadScaleInc="-488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C4B13D-D179-4F54-BBDA-ADA4F8F74668}" type="pres">
      <dgm:prSet presAssocID="{3E0658AA-16B8-4298-B905-CCA23B4AD627}" presName="parTrans" presStyleLbl="sibTrans2D1" presStyleIdx="2" presStyleCnt="6"/>
      <dgm:spPr/>
      <dgm:t>
        <a:bodyPr/>
        <a:lstStyle/>
        <a:p>
          <a:endParaRPr lang="el-GR"/>
        </a:p>
      </dgm:t>
    </dgm:pt>
    <dgm:pt modelId="{FB994161-BC48-4C12-AFC7-C8571692959E}" type="pres">
      <dgm:prSet presAssocID="{3E0658AA-16B8-4298-B905-CCA23B4AD627}" presName="connectorText" presStyleLbl="sibTrans2D1" presStyleIdx="2" presStyleCnt="6"/>
      <dgm:spPr/>
      <dgm:t>
        <a:bodyPr/>
        <a:lstStyle/>
        <a:p>
          <a:endParaRPr lang="el-GR"/>
        </a:p>
      </dgm:t>
    </dgm:pt>
    <dgm:pt modelId="{0BA17EDA-1109-49F6-ADA7-C07EEA996F6F}" type="pres">
      <dgm:prSet presAssocID="{4154485F-4019-4841-9B9E-427EB8F05A22}" presName="node" presStyleLbl="node1" presStyleIdx="2" presStyleCnt="6" custScaleX="131518" custScaleY="86207" custRadScaleRad="195243" custRadScaleInc="-10377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E84347-54BF-4BFC-86D0-FAA557F343A5}" type="pres">
      <dgm:prSet presAssocID="{132D2899-8A48-4753-9DB9-3DB371FDA5ED}" presName="parTrans" presStyleLbl="sibTrans2D1" presStyleIdx="3" presStyleCnt="6"/>
      <dgm:spPr/>
      <dgm:t>
        <a:bodyPr/>
        <a:lstStyle/>
        <a:p>
          <a:endParaRPr lang="el-GR"/>
        </a:p>
      </dgm:t>
    </dgm:pt>
    <dgm:pt modelId="{A3DD4FB4-413B-4BE0-9A33-AC8086AFEE3F}" type="pres">
      <dgm:prSet presAssocID="{132D2899-8A48-4753-9DB9-3DB371FDA5ED}" presName="connectorText" presStyleLbl="sibTrans2D1" presStyleIdx="3" presStyleCnt="6"/>
      <dgm:spPr/>
      <dgm:t>
        <a:bodyPr/>
        <a:lstStyle/>
        <a:p>
          <a:endParaRPr lang="el-GR"/>
        </a:p>
      </dgm:t>
    </dgm:pt>
    <dgm:pt modelId="{FA936BB4-61E3-486E-92E2-5A8E7A5CD2D4}" type="pres">
      <dgm:prSet presAssocID="{226EE2A7-A427-4694-8104-0C58F7656AB2}" presName="node" presStyleLbl="node1" presStyleIdx="3" presStyleCnt="6" custScaleX="267580" custScaleY="178698" custRadScaleRad="159079" custRadScaleInc="-488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F26A38-2D9F-40B1-AD50-88B0203D7CEB}" type="pres">
      <dgm:prSet presAssocID="{3593583B-07FF-4173-936C-B20F87B0054D}" presName="parTrans" presStyleLbl="sibTrans2D1" presStyleIdx="4" presStyleCnt="6"/>
      <dgm:spPr/>
      <dgm:t>
        <a:bodyPr/>
        <a:lstStyle/>
        <a:p>
          <a:endParaRPr lang="el-GR"/>
        </a:p>
      </dgm:t>
    </dgm:pt>
    <dgm:pt modelId="{9EB3E26E-1CB6-44D3-9BB1-661AF261353C}" type="pres">
      <dgm:prSet presAssocID="{3593583B-07FF-4173-936C-B20F87B0054D}" presName="connectorText" presStyleLbl="sibTrans2D1" presStyleIdx="4" presStyleCnt="6"/>
      <dgm:spPr/>
      <dgm:t>
        <a:bodyPr/>
        <a:lstStyle/>
        <a:p>
          <a:endParaRPr lang="el-GR"/>
        </a:p>
      </dgm:t>
    </dgm:pt>
    <dgm:pt modelId="{8C2B439C-0F07-49CE-B078-AEF99A05C949}" type="pres">
      <dgm:prSet presAssocID="{BF1B0496-3155-4BF5-A3F9-DB19F384A178}" presName="node" presStyleLbl="node1" presStyleIdx="4" presStyleCnt="6" custScaleX="130219" custRadScaleRad="163370" custRadScaleInc="236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774AD3-850B-4F8F-9968-805845E7830E}" type="pres">
      <dgm:prSet presAssocID="{67CE898C-4F65-4F55-9826-F2B8E8D92F36}" presName="parTrans" presStyleLbl="sibTrans2D1" presStyleIdx="5" presStyleCnt="6"/>
      <dgm:spPr/>
      <dgm:t>
        <a:bodyPr/>
        <a:lstStyle/>
        <a:p>
          <a:endParaRPr lang="el-GR"/>
        </a:p>
      </dgm:t>
    </dgm:pt>
    <dgm:pt modelId="{EDFFE38B-5C1E-4590-8DDE-7A4BA1EFA85A}" type="pres">
      <dgm:prSet presAssocID="{67CE898C-4F65-4F55-9826-F2B8E8D92F36}" presName="connectorText" presStyleLbl="sibTrans2D1" presStyleIdx="5" presStyleCnt="6"/>
      <dgm:spPr/>
      <dgm:t>
        <a:bodyPr/>
        <a:lstStyle/>
        <a:p>
          <a:endParaRPr lang="el-GR"/>
        </a:p>
      </dgm:t>
    </dgm:pt>
    <dgm:pt modelId="{D1B88741-B17A-41F1-BF65-112E89D32606}" type="pres">
      <dgm:prSet presAssocID="{4374F96E-8B55-4E7B-BC8F-ECBDFFBF7EB1}" presName="node" presStyleLbl="node1" presStyleIdx="5" presStyleCnt="6" custScaleX="156448" custScaleY="155462" custRadScaleRad="172477" custRadScaleInc="-66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918255D-4EE9-554B-AC30-83BBB2A87707}" type="presOf" srcId="{BF1B0496-3155-4BF5-A3F9-DB19F384A178}" destId="{8C2B439C-0F07-49CE-B078-AEF99A05C949}" srcOrd="0" destOrd="0" presId="urn:microsoft.com/office/officeart/2005/8/layout/radial5"/>
    <dgm:cxn modelId="{9914009A-2676-40B9-BB54-B8DFA50473E4}" srcId="{861801D0-C37A-4AC5-B319-123AB17D5CE0}" destId="{BF1B0496-3155-4BF5-A3F9-DB19F384A178}" srcOrd="4" destOrd="0" parTransId="{3593583B-07FF-4173-936C-B20F87B0054D}" sibTransId="{957122EC-97E3-443A-8CD6-F35103DC7F10}"/>
    <dgm:cxn modelId="{2BE955B6-FD94-0948-A8D1-6844D0FC31CC}" type="presOf" srcId="{84CACAB1-A762-4B34-88DD-A22F57D5EAB7}" destId="{14D61E74-C331-4F09-AAFA-719BF61EE7C3}" srcOrd="0" destOrd="0" presId="urn:microsoft.com/office/officeart/2005/8/layout/radial5"/>
    <dgm:cxn modelId="{81B2EE46-492F-7441-A7C4-83B0DF2D11A8}" type="presOf" srcId="{81F6CFE5-23BF-4048-91C0-5903FE4B0F02}" destId="{CEDBBDFD-9009-4579-957A-D145216A4585}" srcOrd="0" destOrd="0" presId="urn:microsoft.com/office/officeart/2005/8/layout/radial5"/>
    <dgm:cxn modelId="{5366A5D4-26E0-FE40-A6F5-C98C8475F6BF}" type="presOf" srcId="{64D39020-476B-46B2-A713-DE9E48C67AFB}" destId="{B259D689-CEE3-4EB3-86D1-03D219AC9D40}" srcOrd="0" destOrd="0" presId="urn:microsoft.com/office/officeart/2005/8/layout/radial5"/>
    <dgm:cxn modelId="{0A2E4552-3ABD-DA4C-9E8D-7778DA20B030}" type="presOf" srcId="{67CE898C-4F65-4F55-9826-F2B8E8D92F36}" destId="{EDFFE38B-5C1E-4590-8DDE-7A4BA1EFA85A}" srcOrd="1" destOrd="0" presId="urn:microsoft.com/office/officeart/2005/8/layout/radial5"/>
    <dgm:cxn modelId="{5555E137-7417-A542-A763-C69173D0DF87}" type="presOf" srcId="{32AF596D-AAEE-462A-8A7F-2BE8580CAADA}" destId="{A09833AD-02F7-4802-8269-CC661C301672}" srcOrd="0" destOrd="0" presId="urn:microsoft.com/office/officeart/2005/8/layout/radial5"/>
    <dgm:cxn modelId="{171C1AB3-1FA1-B14B-A231-2389C7D0A5EB}" type="presOf" srcId="{3E0658AA-16B8-4298-B905-CCA23B4AD627}" destId="{FB994161-BC48-4C12-AFC7-C8571692959E}" srcOrd="1" destOrd="0" presId="urn:microsoft.com/office/officeart/2005/8/layout/radial5"/>
    <dgm:cxn modelId="{CE642C98-9B84-2843-9302-09C7F6887D3C}" type="presOf" srcId="{3593583B-07FF-4173-936C-B20F87B0054D}" destId="{1BF26A38-2D9F-40B1-AD50-88B0203D7CEB}" srcOrd="0" destOrd="0" presId="urn:microsoft.com/office/officeart/2005/8/layout/radial5"/>
    <dgm:cxn modelId="{B35CEC12-7D32-4ECD-B369-6BE075E22BEC}" srcId="{861801D0-C37A-4AC5-B319-123AB17D5CE0}" destId="{64D39020-476B-46B2-A713-DE9E48C67AFB}" srcOrd="0" destOrd="0" parTransId="{84CACAB1-A762-4B34-88DD-A22F57D5EAB7}" sibTransId="{790493C7-2C4C-48A1-ADD5-4A4DF65E2EF4}"/>
    <dgm:cxn modelId="{B06F05C9-9A36-A545-8D2B-095CFEC0A56D}" type="presOf" srcId="{4154485F-4019-4841-9B9E-427EB8F05A22}" destId="{0BA17EDA-1109-49F6-ADA7-C07EEA996F6F}" srcOrd="0" destOrd="0" presId="urn:microsoft.com/office/officeart/2005/8/layout/radial5"/>
    <dgm:cxn modelId="{3175C04E-6026-B647-AB70-E0D0191317A1}" type="presOf" srcId="{861801D0-C37A-4AC5-B319-123AB17D5CE0}" destId="{60A989FF-77D4-455A-B354-3D24D12AF6DF}" srcOrd="0" destOrd="0" presId="urn:microsoft.com/office/officeart/2005/8/layout/radial5"/>
    <dgm:cxn modelId="{825E3817-153E-9F4A-B737-B75CBFAE447F}" type="presOf" srcId="{132D2899-8A48-4753-9DB9-3DB371FDA5ED}" destId="{29E84347-54BF-4BFC-86D0-FAA557F343A5}" srcOrd="0" destOrd="0" presId="urn:microsoft.com/office/officeart/2005/8/layout/radial5"/>
    <dgm:cxn modelId="{7C1256A2-4A69-4C40-9553-4F8B26889AF1}" srcId="{32AF596D-AAEE-462A-8A7F-2BE8580CAADA}" destId="{861801D0-C37A-4AC5-B319-123AB17D5CE0}" srcOrd="0" destOrd="0" parTransId="{986DC731-B88E-46A1-87A4-ABFAEDB626E8}" sibTransId="{01EEF427-877A-478A-BC07-3F3CAC880D7C}"/>
    <dgm:cxn modelId="{C48CA06E-C3A3-464F-A109-0DD0E5D3BE47}" type="presOf" srcId="{132D2899-8A48-4753-9DB9-3DB371FDA5ED}" destId="{A3DD4FB4-413B-4BE0-9A33-AC8086AFEE3F}" srcOrd="1" destOrd="0" presId="urn:microsoft.com/office/officeart/2005/8/layout/radial5"/>
    <dgm:cxn modelId="{FED92210-764F-D64F-AEED-DFC3C5FA8A94}" type="presOf" srcId="{3E0658AA-16B8-4298-B905-CCA23B4AD627}" destId="{EFC4B13D-D179-4F54-BBDA-ADA4F8F74668}" srcOrd="0" destOrd="0" presId="urn:microsoft.com/office/officeart/2005/8/layout/radial5"/>
    <dgm:cxn modelId="{84DC891E-86C2-5348-824E-D6E58DC0CA1A}" type="presOf" srcId="{84CACAB1-A762-4B34-88DD-A22F57D5EAB7}" destId="{F0E92E13-0542-49EA-8499-56B0C6B8C9C8}" srcOrd="1" destOrd="0" presId="urn:microsoft.com/office/officeart/2005/8/layout/radial5"/>
    <dgm:cxn modelId="{4125A30C-E845-2440-8B58-06D553F909BE}" type="presOf" srcId="{81F6CFE5-23BF-4048-91C0-5903FE4B0F02}" destId="{5939F0EB-9B12-4491-AB17-960D2E0F3DCB}" srcOrd="1" destOrd="0" presId="urn:microsoft.com/office/officeart/2005/8/layout/radial5"/>
    <dgm:cxn modelId="{F4E6C439-7EC9-4F45-A833-61E246CFC530}" type="presOf" srcId="{7D7AB5A0-5B94-47F8-87DA-0245E66C7973}" destId="{A8AD0C5F-1CCC-4124-B4F8-DF993BD59866}" srcOrd="0" destOrd="0" presId="urn:microsoft.com/office/officeart/2005/8/layout/radial5"/>
    <dgm:cxn modelId="{2106FCC2-E582-704D-A8F5-353267FBB960}" type="presOf" srcId="{3593583B-07FF-4173-936C-B20F87B0054D}" destId="{9EB3E26E-1CB6-44D3-9BB1-661AF261353C}" srcOrd="1" destOrd="0" presId="urn:microsoft.com/office/officeart/2005/8/layout/radial5"/>
    <dgm:cxn modelId="{0C740615-4145-4006-B8DB-A172A844A584}" srcId="{861801D0-C37A-4AC5-B319-123AB17D5CE0}" destId="{4154485F-4019-4841-9B9E-427EB8F05A22}" srcOrd="2" destOrd="0" parTransId="{3E0658AA-16B8-4298-B905-CCA23B4AD627}" sibTransId="{31E1EB90-D572-4901-A292-28D3A445A290}"/>
    <dgm:cxn modelId="{138FD936-830E-4321-8712-8CFD63C915A0}" srcId="{861801D0-C37A-4AC5-B319-123AB17D5CE0}" destId="{226EE2A7-A427-4694-8104-0C58F7656AB2}" srcOrd="3" destOrd="0" parTransId="{132D2899-8A48-4753-9DB9-3DB371FDA5ED}" sibTransId="{61F13105-755B-4108-90EB-DF3B6D474AEA}"/>
    <dgm:cxn modelId="{0F895F0D-2D5A-4941-A757-7428928E42BB}" type="presOf" srcId="{226EE2A7-A427-4694-8104-0C58F7656AB2}" destId="{FA936BB4-61E3-486E-92E2-5A8E7A5CD2D4}" srcOrd="0" destOrd="0" presId="urn:microsoft.com/office/officeart/2005/8/layout/radial5"/>
    <dgm:cxn modelId="{F66C7829-0CC5-4C21-ABB5-A76F308F0456}" srcId="{861801D0-C37A-4AC5-B319-123AB17D5CE0}" destId="{7D7AB5A0-5B94-47F8-87DA-0245E66C7973}" srcOrd="1" destOrd="0" parTransId="{81F6CFE5-23BF-4048-91C0-5903FE4B0F02}" sibTransId="{4E8E963D-7E75-4755-9D05-38B0B79A6F6C}"/>
    <dgm:cxn modelId="{376C5964-DEB9-9A4A-AF87-E9AC548CEC71}" type="presOf" srcId="{4374F96E-8B55-4E7B-BC8F-ECBDFFBF7EB1}" destId="{D1B88741-B17A-41F1-BF65-112E89D32606}" srcOrd="0" destOrd="0" presId="urn:microsoft.com/office/officeart/2005/8/layout/radial5"/>
    <dgm:cxn modelId="{9BBBEA6F-7E95-41F9-BBAB-117F66EBC65D}" srcId="{32AF596D-AAEE-462A-8A7F-2BE8580CAADA}" destId="{B9253DC4-1C10-42DB-9DAF-89A783A22379}" srcOrd="1" destOrd="0" parTransId="{0741349B-3CC4-4981-93AC-749A63CA34AF}" sibTransId="{426F888A-F924-4119-8464-5994870FD807}"/>
    <dgm:cxn modelId="{5B2761DE-E7FF-0B43-8D9F-2E9FC33A2DC6}" type="presOf" srcId="{67CE898C-4F65-4F55-9826-F2B8E8D92F36}" destId="{A1774AD3-850B-4F8F-9968-805845E7830E}" srcOrd="0" destOrd="0" presId="urn:microsoft.com/office/officeart/2005/8/layout/radial5"/>
    <dgm:cxn modelId="{39A4305F-7943-41EA-9EEF-32EC430166A2}" srcId="{861801D0-C37A-4AC5-B319-123AB17D5CE0}" destId="{4374F96E-8B55-4E7B-BC8F-ECBDFFBF7EB1}" srcOrd="5" destOrd="0" parTransId="{67CE898C-4F65-4F55-9826-F2B8E8D92F36}" sibTransId="{3AE95A53-ACFC-4BB3-AF0A-5DF777BF558A}"/>
    <dgm:cxn modelId="{24BB4211-BEEA-B94D-A914-F32C455E4A19}" type="presParOf" srcId="{A09833AD-02F7-4802-8269-CC661C301672}" destId="{60A989FF-77D4-455A-B354-3D24D12AF6DF}" srcOrd="0" destOrd="0" presId="urn:microsoft.com/office/officeart/2005/8/layout/radial5"/>
    <dgm:cxn modelId="{BA2572F6-ACC4-4040-BC7F-463664E2C852}" type="presParOf" srcId="{A09833AD-02F7-4802-8269-CC661C301672}" destId="{14D61E74-C331-4F09-AAFA-719BF61EE7C3}" srcOrd="1" destOrd="0" presId="urn:microsoft.com/office/officeart/2005/8/layout/radial5"/>
    <dgm:cxn modelId="{880C2D9F-8F12-5C47-84AB-CD25D0657437}" type="presParOf" srcId="{14D61E74-C331-4F09-AAFA-719BF61EE7C3}" destId="{F0E92E13-0542-49EA-8499-56B0C6B8C9C8}" srcOrd="0" destOrd="0" presId="urn:microsoft.com/office/officeart/2005/8/layout/radial5"/>
    <dgm:cxn modelId="{A161A625-7614-B848-BEBB-6452C31E6575}" type="presParOf" srcId="{A09833AD-02F7-4802-8269-CC661C301672}" destId="{B259D689-CEE3-4EB3-86D1-03D219AC9D40}" srcOrd="2" destOrd="0" presId="urn:microsoft.com/office/officeart/2005/8/layout/radial5"/>
    <dgm:cxn modelId="{82AF9606-2C7C-5548-8E8F-2C42075DD1C0}" type="presParOf" srcId="{A09833AD-02F7-4802-8269-CC661C301672}" destId="{CEDBBDFD-9009-4579-957A-D145216A4585}" srcOrd="3" destOrd="0" presId="urn:microsoft.com/office/officeart/2005/8/layout/radial5"/>
    <dgm:cxn modelId="{9F48290E-952C-3E4B-8B1D-BA30388E818D}" type="presParOf" srcId="{CEDBBDFD-9009-4579-957A-D145216A4585}" destId="{5939F0EB-9B12-4491-AB17-960D2E0F3DCB}" srcOrd="0" destOrd="0" presId="urn:microsoft.com/office/officeart/2005/8/layout/radial5"/>
    <dgm:cxn modelId="{3BAE7037-F533-274D-A79C-6C98496000C9}" type="presParOf" srcId="{A09833AD-02F7-4802-8269-CC661C301672}" destId="{A8AD0C5F-1CCC-4124-B4F8-DF993BD59866}" srcOrd="4" destOrd="0" presId="urn:microsoft.com/office/officeart/2005/8/layout/radial5"/>
    <dgm:cxn modelId="{F6F872BF-3E23-4A40-9904-84E4DA48D11D}" type="presParOf" srcId="{A09833AD-02F7-4802-8269-CC661C301672}" destId="{EFC4B13D-D179-4F54-BBDA-ADA4F8F74668}" srcOrd="5" destOrd="0" presId="urn:microsoft.com/office/officeart/2005/8/layout/radial5"/>
    <dgm:cxn modelId="{6AF12831-C404-6F43-838B-E59885A1BE95}" type="presParOf" srcId="{EFC4B13D-D179-4F54-BBDA-ADA4F8F74668}" destId="{FB994161-BC48-4C12-AFC7-C8571692959E}" srcOrd="0" destOrd="0" presId="urn:microsoft.com/office/officeart/2005/8/layout/radial5"/>
    <dgm:cxn modelId="{5818EA28-1231-ED4E-8CD8-32467100946F}" type="presParOf" srcId="{A09833AD-02F7-4802-8269-CC661C301672}" destId="{0BA17EDA-1109-49F6-ADA7-C07EEA996F6F}" srcOrd="6" destOrd="0" presId="urn:microsoft.com/office/officeart/2005/8/layout/radial5"/>
    <dgm:cxn modelId="{745F8A4E-BA9F-1847-A280-DF546F67259A}" type="presParOf" srcId="{A09833AD-02F7-4802-8269-CC661C301672}" destId="{29E84347-54BF-4BFC-86D0-FAA557F343A5}" srcOrd="7" destOrd="0" presId="urn:microsoft.com/office/officeart/2005/8/layout/radial5"/>
    <dgm:cxn modelId="{168EFD3D-1678-CD46-BA04-E9785AC7917A}" type="presParOf" srcId="{29E84347-54BF-4BFC-86D0-FAA557F343A5}" destId="{A3DD4FB4-413B-4BE0-9A33-AC8086AFEE3F}" srcOrd="0" destOrd="0" presId="urn:microsoft.com/office/officeart/2005/8/layout/radial5"/>
    <dgm:cxn modelId="{1EE98B5F-E3F7-DA46-BFC8-205F0C27134E}" type="presParOf" srcId="{A09833AD-02F7-4802-8269-CC661C301672}" destId="{FA936BB4-61E3-486E-92E2-5A8E7A5CD2D4}" srcOrd="8" destOrd="0" presId="urn:microsoft.com/office/officeart/2005/8/layout/radial5"/>
    <dgm:cxn modelId="{DABF11A4-9D36-A34A-823E-BED4505E215C}" type="presParOf" srcId="{A09833AD-02F7-4802-8269-CC661C301672}" destId="{1BF26A38-2D9F-40B1-AD50-88B0203D7CEB}" srcOrd="9" destOrd="0" presId="urn:microsoft.com/office/officeart/2005/8/layout/radial5"/>
    <dgm:cxn modelId="{E667B62B-72E2-EC42-A9EE-E39A0A2AA8D2}" type="presParOf" srcId="{1BF26A38-2D9F-40B1-AD50-88B0203D7CEB}" destId="{9EB3E26E-1CB6-44D3-9BB1-661AF261353C}" srcOrd="0" destOrd="0" presId="urn:microsoft.com/office/officeart/2005/8/layout/radial5"/>
    <dgm:cxn modelId="{E5806C51-9082-9D41-A9E1-1A72D54E1666}" type="presParOf" srcId="{A09833AD-02F7-4802-8269-CC661C301672}" destId="{8C2B439C-0F07-49CE-B078-AEF99A05C949}" srcOrd="10" destOrd="0" presId="urn:microsoft.com/office/officeart/2005/8/layout/radial5"/>
    <dgm:cxn modelId="{26378F82-F8A3-7C48-9D7E-57A7F130901A}" type="presParOf" srcId="{A09833AD-02F7-4802-8269-CC661C301672}" destId="{A1774AD3-850B-4F8F-9968-805845E7830E}" srcOrd="11" destOrd="0" presId="urn:microsoft.com/office/officeart/2005/8/layout/radial5"/>
    <dgm:cxn modelId="{347570CD-318F-7843-9802-E0016106C03D}" type="presParOf" srcId="{A1774AD3-850B-4F8F-9968-805845E7830E}" destId="{EDFFE38B-5C1E-4590-8DDE-7A4BA1EFA85A}" srcOrd="0" destOrd="0" presId="urn:microsoft.com/office/officeart/2005/8/layout/radial5"/>
    <dgm:cxn modelId="{A4F52DC2-38EC-D546-A81D-C6AAF0B9EF3F}" type="presParOf" srcId="{A09833AD-02F7-4802-8269-CC661C301672}" destId="{D1B88741-B17A-41F1-BF65-112E89D3260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AF596D-AAEE-462A-8A7F-2BE8580CAAD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09833AD-02F7-4802-8269-CC661C301672}" type="pres">
      <dgm:prSet presAssocID="{32AF596D-AAEE-462A-8A7F-2BE8580CAA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</dgm:ptLst>
  <dgm:cxnLst>
    <dgm:cxn modelId="{C822F86F-41CE-3B4F-9722-0DA5369A4EB9}" type="presOf" srcId="{32AF596D-AAEE-462A-8A7F-2BE8580CAADA}" destId="{A09833AD-02F7-4802-8269-CC661C301672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CE220D-3663-48CD-9B3A-9E064E691CF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C241566-9B92-49B2-BA00-B24CC798231F}">
      <dgm:prSet phldrT="[Κείμενο]" custT="1"/>
      <dgm:spPr/>
      <dgm:t>
        <a:bodyPr/>
        <a:lstStyle/>
        <a:p>
          <a:r>
            <a:rPr lang="el-GR" sz="2000" b="1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Μάθηση</a:t>
          </a:r>
          <a:endParaRPr lang="el-GR" sz="2000" b="1" dirty="0">
            <a:solidFill>
              <a:srgbClr val="000000"/>
            </a:solidFill>
            <a:latin typeface="+mn-lt"/>
            <a:cs typeface="Times New Roman" pitchFamily="18" charset="0"/>
          </a:endParaRPr>
        </a:p>
      </dgm:t>
    </dgm:pt>
    <dgm:pt modelId="{EF04F7A7-AFA1-4CB0-95A6-F6B0D225C022}" type="parTrans" cxnId="{166C1BE5-A15A-4376-BDCD-CEBE7AD4C04A}">
      <dgm:prSet/>
      <dgm:spPr/>
      <dgm:t>
        <a:bodyPr/>
        <a:lstStyle/>
        <a:p>
          <a:endParaRPr lang="el-GR" sz="2000" b="1">
            <a:solidFill>
              <a:srgbClr val="000000"/>
            </a:solidFill>
            <a:latin typeface="+mn-lt"/>
          </a:endParaRPr>
        </a:p>
      </dgm:t>
    </dgm:pt>
    <dgm:pt modelId="{51A1648A-DA70-4BB7-B69E-0FDE98559329}" type="sibTrans" cxnId="{166C1BE5-A15A-4376-BDCD-CEBE7AD4C04A}">
      <dgm:prSet/>
      <dgm:spPr/>
      <dgm:t>
        <a:bodyPr/>
        <a:lstStyle/>
        <a:p>
          <a:endParaRPr lang="el-GR" sz="2000" b="1">
            <a:solidFill>
              <a:srgbClr val="000000"/>
            </a:solidFill>
            <a:latin typeface="+mn-lt"/>
          </a:endParaRPr>
        </a:p>
      </dgm:t>
    </dgm:pt>
    <dgm:pt modelId="{DB693943-4604-432C-A080-7CEAFA797B3A}">
      <dgm:prSet phldrT="[Κείμενο]" custT="1"/>
      <dgm:spPr/>
      <dgm:t>
        <a:bodyPr/>
        <a:lstStyle/>
        <a:p>
          <a:r>
            <a:rPr lang="el-GR" sz="2000" b="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Σωρευτική</a:t>
          </a:r>
        </a:p>
        <a:p>
          <a:r>
            <a:rPr lang="el-GR" sz="2000" b="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(αποστήθιση</a:t>
          </a:r>
          <a:r>
            <a:rPr lang="el-GR" sz="2000" b="1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)</a:t>
          </a:r>
        </a:p>
      </dgm:t>
    </dgm:pt>
    <dgm:pt modelId="{7544DE9C-D629-4044-86EB-73A3DE3D0FA3}" type="parTrans" cxnId="{066AE3DA-7122-4621-A0AC-7C4BF6EB8E0A}">
      <dgm:prSet custT="1"/>
      <dgm:spPr/>
      <dgm:t>
        <a:bodyPr/>
        <a:lstStyle/>
        <a:p>
          <a:endParaRPr lang="el-GR" sz="2000" b="1">
            <a:solidFill>
              <a:srgbClr val="000000"/>
            </a:solidFill>
            <a:latin typeface="+mn-lt"/>
          </a:endParaRPr>
        </a:p>
      </dgm:t>
    </dgm:pt>
    <dgm:pt modelId="{BE0CB00B-CF52-4454-89CE-E63751AF51FE}" type="sibTrans" cxnId="{066AE3DA-7122-4621-A0AC-7C4BF6EB8E0A}">
      <dgm:prSet/>
      <dgm:spPr/>
      <dgm:t>
        <a:bodyPr/>
        <a:lstStyle/>
        <a:p>
          <a:endParaRPr lang="el-GR" sz="2000" b="1">
            <a:solidFill>
              <a:srgbClr val="000000"/>
            </a:solidFill>
            <a:latin typeface="+mn-lt"/>
          </a:endParaRPr>
        </a:p>
      </dgm:t>
    </dgm:pt>
    <dgm:pt modelId="{A06AE096-7A45-4FB6-A35E-2F4E0521C37F}">
      <dgm:prSet phldrT="[Κείμενο]" custT="1"/>
      <dgm:spPr/>
      <dgm:t>
        <a:bodyPr/>
        <a:lstStyle/>
        <a:p>
          <a:r>
            <a:rPr lang="el-GR" sz="2000" b="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Αφομοιωτική</a:t>
          </a:r>
        </a:p>
        <a:p>
          <a:r>
            <a:rPr lang="el-GR" sz="2000" b="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(μελέτη, κατανόηση)</a:t>
          </a:r>
        </a:p>
        <a:p>
          <a:endParaRPr lang="el-GR" sz="2000" b="1" dirty="0">
            <a:solidFill>
              <a:srgbClr val="000000"/>
            </a:solidFill>
            <a:latin typeface="+mn-lt"/>
          </a:endParaRPr>
        </a:p>
      </dgm:t>
    </dgm:pt>
    <dgm:pt modelId="{B0E15ED9-636C-4126-BF89-BE4E7CA1080C}" type="parTrans" cxnId="{2FEEFB5B-5510-4496-AD74-957133FD2346}">
      <dgm:prSet custT="1"/>
      <dgm:spPr/>
      <dgm:t>
        <a:bodyPr/>
        <a:lstStyle/>
        <a:p>
          <a:endParaRPr lang="el-GR" sz="2000" b="1">
            <a:solidFill>
              <a:srgbClr val="000000"/>
            </a:solidFill>
            <a:latin typeface="+mn-lt"/>
          </a:endParaRPr>
        </a:p>
      </dgm:t>
    </dgm:pt>
    <dgm:pt modelId="{823B8FD3-F3FC-48CF-AF27-68701EA82F1E}" type="sibTrans" cxnId="{2FEEFB5B-5510-4496-AD74-957133FD2346}">
      <dgm:prSet/>
      <dgm:spPr/>
      <dgm:t>
        <a:bodyPr/>
        <a:lstStyle/>
        <a:p>
          <a:endParaRPr lang="el-GR" sz="2000" b="1">
            <a:solidFill>
              <a:srgbClr val="000000"/>
            </a:solidFill>
            <a:latin typeface="+mn-lt"/>
          </a:endParaRPr>
        </a:p>
      </dgm:t>
    </dgm:pt>
    <dgm:pt modelId="{986FE318-4B9A-4A56-B592-1ECAD5A592AB}">
      <dgm:prSet phldrT="[Κείμενο]" custT="1"/>
      <dgm:spPr/>
      <dgm:t>
        <a:bodyPr/>
        <a:lstStyle/>
        <a:p>
          <a:r>
            <a:rPr lang="el-GR" sz="2000" b="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Προσαρμοστική (δοκιμή και αναθεώρηση)</a:t>
          </a:r>
        </a:p>
      </dgm:t>
    </dgm:pt>
    <dgm:pt modelId="{0CB62747-DE49-4D81-85CB-7D3361D0EF1E}" type="parTrans" cxnId="{420876B6-31E4-4C70-BDCD-1E337E789B68}">
      <dgm:prSet custT="1"/>
      <dgm:spPr/>
      <dgm:t>
        <a:bodyPr/>
        <a:lstStyle/>
        <a:p>
          <a:endParaRPr lang="el-GR" sz="2000" b="1">
            <a:solidFill>
              <a:srgbClr val="000000"/>
            </a:solidFill>
            <a:latin typeface="+mn-lt"/>
          </a:endParaRPr>
        </a:p>
      </dgm:t>
    </dgm:pt>
    <dgm:pt modelId="{3D929600-D3FC-4497-9505-B748DDA2B23D}" type="sibTrans" cxnId="{420876B6-31E4-4C70-BDCD-1E337E789B68}">
      <dgm:prSet/>
      <dgm:spPr/>
      <dgm:t>
        <a:bodyPr/>
        <a:lstStyle/>
        <a:p>
          <a:endParaRPr lang="el-GR" sz="2000" b="1">
            <a:solidFill>
              <a:srgbClr val="000000"/>
            </a:solidFill>
            <a:latin typeface="+mn-lt"/>
          </a:endParaRPr>
        </a:p>
      </dgm:t>
    </dgm:pt>
    <dgm:pt modelId="{1CF675F1-4715-4FD3-BEBD-676735A2FBA7}">
      <dgm:prSet phldrT="[Κείμενο]" custT="1"/>
      <dgm:spPr/>
      <dgm:t>
        <a:bodyPr/>
        <a:lstStyle/>
        <a:p>
          <a:r>
            <a:rPr lang="el-GR" sz="2000" b="0" dirty="0" err="1" smtClean="0">
              <a:solidFill>
                <a:srgbClr val="000000"/>
              </a:solidFill>
              <a:latin typeface="+mn-lt"/>
              <a:cs typeface="Times New Roman" pitchFamily="18" charset="0"/>
            </a:rPr>
            <a:t>Μετασχηματίζουσα</a:t>
          </a:r>
          <a:r>
            <a:rPr lang="el-GR" sz="2000" b="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 (ριζική αναθεώρηση)</a:t>
          </a:r>
        </a:p>
      </dgm:t>
    </dgm:pt>
    <dgm:pt modelId="{878B4D5C-A2FC-4B4C-82AF-B35855344C82}" type="parTrans" cxnId="{4CB3C9C3-DF87-4047-A775-E62B7A4170EF}">
      <dgm:prSet custT="1"/>
      <dgm:spPr/>
      <dgm:t>
        <a:bodyPr/>
        <a:lstStyle/>
        <a:p>
          <a:endParaRPr lang="el-GR" sz="2000" b="1">
            <a:solidFill>
              <a:srgbClr val="000000"/>
            </a:solidFill>
            <a:latin typeface="+mn-lt"/>
          </a:endParaRPr>
        </a:p>
      </dgm:t>
    </dgm:pt>
    <dgm:pt modelId="{4316F8B9-BB00-4B0A-AFCF-6014E4099D69}" type="sibTrans" cxnId="{4CB3C9C3-DF87-4047-A775-E62B7A4170EF}">
      <dgm:prSet/>
      <dgm:spPr/>
      <dgm:t>
        <a:bodyPr/>
        <a:lstStyle/>
        <a:p>
          <a:endParaRPr lang="el-GR" sz="2000" b="1">
            <a:solidFill>
              <a:srgbClr val="000000"/>
            </a:solidFill>
            <a:latin typeface="+mn-lt"/>
          </a:endParaRPr>
        </a:p>
      </dgm:t>
    </dgm:pt>
    <dgm:pt modelId="{F74E1D60-ABED-4B95-840C-39F827D2EEB4}" type="pres">
      <dgm:prSet presAssocID="{E4CE220D-3663-48CD-9B3A-9E064E691C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6FD0097-B901-46E6-AB41-73E4EDAB77AF}" type="pres">
      <dgm:prSet presAssocID="{0C241566-9B92-49B2-BA00-B24CC798231F}" presName="centerShape" presStyleLbl="node0" presStyleIdx="0" presStyleCnt="1" custScaleX="115905"/>
      <dgm:spPr/>
      <dgm:t>
        <a:bodyPr/>
        <a:lstStyle/>
        <a:p>
          <a:endParaRPr lang="el-GR"/>
        </a:p>
      </dgm:t>
    </dgm:pt>
    <dgm:pt modelId="{7E60E081-69A5-472E-AF75-7EDD02DFFBF7}" type="pres">
      <dgm:prSet presAssocID="{7544DE9C-D629-4044-86EB-73A3DE3D0FA3}" presName="Name9" presStyleLbl="parChTrans1D2" presStyleIdx="0" presStyleCnt="4"/>
      <dgm:spPr/>
      <dgm:t>
        <a:bodyPr/>
        <a:lstStyle/>
        <a:p>
          <a:endParaRPr lang="el-GR"/>
        </a:p>
      </dgm:t>
    </dgm:pt>
    <dgm:pt modelId="{9640CCAF-0AD8-430A-BFC0-655E4FB48231}" type="pres">
      <dgm:prSet presAssocID="{7544DE9C-D629-4044-86EB-73A3DE3D0FA3}" presName="connTx" presStyleLbl="parChTrans1D2" presStyleIdx="0" presStyleCnt="4"/>
      <dgm:spPr/>
      <dgm:t>
        <a:bodyPr/>
        <a:lstStyle/>
        <a:p>
          <a:endParaRPr lang="el-GR"/>
        </a:p>
      </dgm:t>
    </dgm:pt>
    <dgm:pt modelId="{DADA54CD-FC78-409C-825B-779BDD388ACF}" type="pres">
      <dgm:prSet presAssocID="{DB693943-4604-432C-A080-7CEAFA797B3A}" presName="node" presStyleLbl="node1" presStyleIdx="0" presStyleCnt="4" custScaleX="173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D199FC-5BCD-4915-BE3B-FDB659F2F8D1}" type="pres">
      <dgm:prSet presAssocID="{B0E15ED9-636C-4126-BF89-BE4E7CA1080C}" presName="Name9" presStyleLbl="parChTrans1D2" presStyleIdx="1" presStyleCnt="4"/>
      <dgm:spPr/>
      <dgm:t>
        <a:bodyPr/>
        <a:lstStyle/>
        <a:p>
          <a:endParaRPr lang="el-GR"/>
        </a:p>
      </dgm:t>
    </dgm:pt>
    <dgm:pt modelId="{4E480D2A-FB74-475C-B76D-D277D7F614CD}" type="pres">
      <dgm:prSet presAssocID="{B0E15ED9-636C-4126-BF89-BE4E7CA1080C}" presName="connTx" presStyleLbl="parChTrans1D2" presStyleIdx="1" presStyleCnt="4"/>
      <dgm:spPr/>
      <dgm:t>
        <a:bodyPr/>
        <a:lstStyle/>
        <a:p>
          <a:endParaRPr lang="el-GR"/>
        </a:p>
      </dgm:t>
    </dgm:pt>
    <dgm:pt modelId="{AAEAC1ED-5E00-4162-9840-37C8CD63AAAA}" type="pres">
      <dgm:prSet presAssocID="{A06AE096-7A45-4FB6-A35E-2F4E0521C37F}" presName="node" presStyleLbl="node1" presStyleIdx="1" presStyleCnt="4" custScaleX="171443" custScaleY="146282" custRadScaleRad="100813" custRadScaleInc="22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497CBE-5E5E-4BE2-89C8-D29F41A2890F}" type="pres">
      <dgm:prSet presAssocID="{0CB62747-DE49-4D81-85CB-7D3361D0EF1E}" presName="Name9" presStyleLbl="parChTrans1D2" presStyleIdx="2" presStyleCnt="4"/>
      <dgm:spPr/>
      <dgm:t>
        <a:bodyPr/>
        <a:lstStyle/>
        <a:p>
          <a:endParaRPr lang="el-GR"/>
        </a:p>
      </dgm:t>
    </dgm:pt>
    <dgm:pt modelId="{D0CEC3D1-303B-487C-BF41-FA5DC9D65CB1}" type="pres">
      <dgm:prSet presAssocID="{0CB62747-DE49-4D81-85CB-7D3361D0EF1E}" presName="connTx" presStyleLbl="parChTrans1D2" presStyleIdx="2" presStyleCnt="4"/>
      <dgm:spPr/>
      <dgm:t>
        <a:bodyPr/>
        <a:lstStyle/>
        <a:p>
          <a:endParaRPr lang="el-GR"/>
        </a:p>
      </dgm:t>
    </dgm:pt>
    <dgm:pt modelId="{D7C816AD-0A8C-4B21-BD60-F24DCD08013B}" type="pres">
      <dgm:prSet presAssocID="{986FE318-4B9A-4A56-B592-1ECAD5A592AB}" presName="node" presStyleLbl="node1" presStyleIdx="2" presStyleCnt="4" custScaleX="205971" custRadScaleRad="175637" custRadScaleInc="-177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EA2942-546A-4A4E-B574-24DB693E7033}" type="pres">
      <dgm:prSet presAssocID="{878B4D5C-A2FC-4B4C-82AF-B35855344C82}" presName="Name9" presStyleLbl="parChTrans1D2" presStyleIdx="3" presStyleCnt="4"/>
      <dgm:spPr/>
      <dgm:t>
        <a:bodyPr/>
        <a:lstStyle/>
        <a:p>
          <a:endParaRPr lang="el-GR"/>
        </a:p>
      </dgm:t>
    </dgm:pt>
    <dgm:pt modelId="{2619F33E-69F2-4DD5-9735-D775B5BB15B0}" type="pres">
      <dgm:prSet presAssocID="{878B4D5C-A2FC-4B4C-82AF-B35855344C82}" presName="connTx" presStyleLbl="parChTrans1D2" presStyleIdx="3" presStyleCnt="4"/>
      <dgm:spPr/>
      <dgm:t>
        <a:bodyPr/>
        <a:lstStyle/>
        <a:p>
          <a:endParaRPr lang="el-GR"/>
        </a:p>
      </dgm:t>
    </dgm:pt>
    <dgm:pt modelId="{2BA5CBC7-94D4-4EA4-A9AC-444CED53F25F}" type="pres">
      <dgm:prSet presAssocID="{1CF675F1-4715-4FD3-BEBD-676735A2FBA7}" presName="node" presStyleLbl="node1" presStyleIdx="3" presStyleCnt="4" custScaleX="194772" custRadScaleRad="162079" custRadScaleInc="865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66C1BE5-A15A-4376-BDCD-CEBE7AD4C04A}" srcId="{E4CE220D-3663-48CD-9B3A-9E064E691CF7}" destId="{0C241566-9B92-49B2-BA00-B24CC798231F}" srcOrd="0" destOrd="0" parTransId="{EF04F7A7-AFA1-4CB0-95A6-F6B0D225C022}" sibTransId="{51A1648A-DA70-4BB7-B69E-0FDE98559329}"/>
    <dgm:cxn modelId="{812FE1DD-5189-6243-A2FA-ACF7CED64921}" type="presOf" srcId="{0CB62747-DE49-4D81-85CB-7D3361D0EF1E}" destId="{D0CEC3D1-303B-487C-BF41-FA5DC9D65CB1}" srcOrd="1" destOrd="0" presId="urn:microsoft.com/office/officeart/2005/8/layout/radial1"/>
    <dgm:cxn modelId="{5B686052-2DA8-B746-AB99-93DA6DACCBC0}" type="presOf" srcId="{7544DE9C-D629-4044-86EB-73A3DE3D0FA3}" destId="{7E60E081-69A5-472E-AF75-7EDD02DFFBF7}" srcOrd="0" destOrd="0" presId="urn:microsoft.com/office/officeart/2005/8/layout/radial1"/>
    <dgm:cxn modelId="{420876B6-31E4-4C70-BDCD-1E337E789B68}" srcId="{0C241566-9B92-49B2-BA00-B24CC798231F}" destId="{986FE318-4B9A-4A56-B592-1ECAD5A592AB}" srcOrd="2" destOrd="0" parTransId="{0CB62747-DE49-4D81-85CB-7D3361D0EF1E}" sibTransId="{3D929600-D3FC-4497-9505-B748DDA2B23D}"/>
    <dgm:cxn modelId="{5DF436BB-F963-794D-B7AA-DB5F801E6D26}" type="presOf" srcId="{878B4D5C-A2FC-4B4C-82AF-B35855344C82}" destId="{2619F33E-69F2-4DD5-9735-D775B5BB15B0}" srcOrd="1" destOrd="0" presId="urn:microsoft.com/office/officeart/2005/8/layout/radial1"/>
    <dgm:cxn modelId="{41E77A42-BE9E-D84A-8DC8-591C3B01EB43}" type="presOf" srcId="{878B4D5C-A2FC-4B4C-82AF-B35855344C82}" destId="{98EA2942-546A-4A4E-B574-24DB693E7033}" srcOrd="0" destOrd="0" presId="urn:microsoft.com/office/officeart/2005/8/layout/radial1"/>
    <dgm:cxn modelId="{066AE3DA-7122-4621-A0AC-7C4BF6EB8E0A}" srcId="{0C241566-9B92-49B2-BA00-B24CC798231F}" destId="{DB693943-4604-432C-A080-7CEAFA797B3A}" srcOrd="0" destOrd="0" parTransId="{7544DE9C-D629-4044-86EB-73A3DE3D0FA3}" sibTransId="{BE0CB00B-CF52-4454-89CE-E63751AF51FE}"/>
    <dgm:cxn modelId="{BD01E889-E147-B447-91DD-23A9936E51BA}" type="presOf" srcId="{A06AE096-7A45-4FB6-A35E-2F4E0521C37F}" destId="{AAEAC1ED-5E00-4162-9840-37C8CD63AAAA}" srcOrd="0" destOrd="0" presId="urn:microsoft.com/office/officeart/2005/8/layout/radial1"/>
    <dgm:cxn modelId="{044D6012-C861-904E-A061-1EC46A4C790E}" type="presOf" srcId="{DB693943-4604-432C-A080-7CEAFA797B3A}" destId="{DADA54CD-FC78-409C-825B-779BDD388ACF}" srcOrd="0" destOrd="0" presId="urn:microsoft.com/office/officeart/2005/8/layout/radial1"/>
    <dgm:cxn modelId="{0158AF99-535A-D84D-94E7-85F274AEF00E}" type="presOf" srcId="{E4CE220D-3663-48CD-9B3A-9E064E691CF7}" destId="{F74E1D60-ABED-4B95-840C-39F827D2EEB4}" srcOrd="0" destOrd="0" presId="urn:microsoft.com/office/officeart/2005/8/layout/radial1"/>
    <dgm:cxn modelId="{7C6303EA-2376-D04E-B49A-EE7DD3FA6839}" type="presOf" srcId="{0CB62747-DE49-4D81-85CB-7D3361D0EF1E}" destId="{74497CBE-5E5E-4BE2-89C8-D29F41A2890F}" srcOrd="0" destOrd="0" presId="urn:microsoft.com/office/officeart/2005/8/layout/radial1"/>
    <dgm:cxn modelId="{BB9C4706-CC37-6F4E-8D61-E82CE9B3B511}" type="presOf" srcId="{986FE318-4B9A-4A56-B592-1ECAD5A592AB}" destId="{D7C816AD-0A8C-4B21-BD60-F24DCD08013B}" srcOrd="0" destOrd="0" presId="urn:microsoft.com/office/officeart/2005/8/layout/radial1"/>
    <dgm:cxn modelId="{0897FE7E-FF55-1E4A-B107-10582F896EB3}" type="presOf" srcId="{B0E15ED9-636C-4126-BF89-BE4E7CA1080C}" destId="{4E480D2A-FB74-475C-B76D-D277D7F614CD}" srcOrd="1" destOrd="0" presId="urn:microsoft.com/office/officeart/2005/8/layout/radial1"/>
    <dgm:cxn modelId="{4CB3C9C3-DF87-4047-A775-E62B7A4170EF}" srcId="{0C241566-9B92-49B2-BA00-B24CC798231F}" destId="{1CF675F1-4715-4FD3-BEBD-676735A2FBA7}" srcOrd="3" destOrd="0" parTransId="{878B4D5C-A2FC-4B4C-82AF-B35855344C82}" sibTransId="{4316F8B9-BB00-4B0A-AFCF-6014E4099D69}"/>
    <dgm:cxn modelId="{9CC0F8E9-7B14-C149-B16C-6AC328BE29DB}" type="presOf" srcId="{1CF675F1-4715-4FD3-BEBD-676735A2FBA7}" destId="{2BA5CBC7-94D4-4EA4-A9AC-444CED53F25F}" srcOrd="0" destOrd="0" presId="urn:microsoft.com/office/officeart/2005/8/layout/radial1"/>
    <dgm:cxn modelId="{1CE871CA-8C01-8F46-86FC-8FCACE5D7291}" type="presOf" srcId="{0C241566-9B92-49B2-BA00-B24CC798231F}" destId="{A6FD0097-B901-46E6-AB41-73E4EDAB77AF}" srcOrd="0" destOrd="0" presId="urn:microsoft.com/office/officeart/2005/8/layout/radial1"/>
    <dgm:cxn modelId="{2FEEFB5B-5510-4496-AD74-957133FD2346}" srcId="{0C241566-9B92-49B2-BA00-B24CC798231F}" destId="{A06AE096-7A45-4FB6-A35E-2F4E0521C37F}" srcOrd="1" destOrd="0" parTransId="{B0E15ED9-636C-4126-BF89-BE4E7CA1080C}" sibTransId="{823B8FD3-F3FC-48CF-AF27-68701EA82F1E}"/>
    <dgm:cxn modelId="{C81263B0-66DE-3844-8403-8445DFB51A04}" type="presOf" srcId="{7544DE9C-D629-4044-86EB-73A3DE3D0FA3}" destId="{9640CCAF-0AD8-430A-BFC0-655E4FB48231}" srcOrd="1" destOrd="0" presId="urn:microsoft.com/office/officeart/2005/8/layout/radial1"/>
    <dgm:cxn modelId="{E3C8908E-7E11-A242-AB99-A3733350AD32}" type="presOf" srcId="{B0E15ED9-636C-4126-BF89-BE4E7CA1080C}" destId="{A6D199FC-5BCD-4915-BE3B-FDB659F2F8D1}" srcOrd="0" destOrd="0" presId="urn:microsoft.com/office/officeart/2005/8/layout/radial1"/>
    <dgm:cxn modelId="{6774B277-6B40-9F40-B26B-17B44558D4D9}" type="presParOf" srcId="{F74E1D60-ABED-4B95-840C-39F827D2EEB4}" destId="{A6FD0097-B901-46E6-AB41-73E4EDAB77AF}" srcOrd="0" destOrd="0" presId="urn:microsoft.com/office/officeart/2005/8/layout/radial1"/>
    <dgm:cxn modelId="{E51E5C75-4BD6-FD4D-B5C1-B5CFB3C6E1D6}" type="presParOf" srcId="{F74E1D60-ABED-4B95-840C-39F827D2EEB4}" destId="{7E60E081-69A5-472E-AF75-7EDD02DFFBF7}" srcOrd="1" destOrd="0" presId="urn:microsoft.com/office/officeart/2005/8/layout/radial1"/>
    <dgm:cxn modelId="{D4CCDC67-E6F6-5F49-B3CF-544C46450F3B}" type="presParOf" srcId="{7E60E081-69A5-472E-AF75-7EDD02DFFBF7}" destId="{9640CCAF-0AD8-430A-BFC0-655E4FB48231}" srcOrd="0" destOrd="0" presId="urn:microsoft.com/office/officeart/2005/8/layout/radial1"/>
    <dgm:cxn modelId="{2B820347-BFAC-A14B-A1CF-7AD3C9EEDD77}" type="presParOf" srcId="{F74E1D60-ABED-4B95-840C-39F827D2EEB4}" destId="{DADA54CD-FC78-409C-825B-779BDD388ACF}" srcOrd="2" destOrd="0" presId="urn:microsoft.com/office/officeart/2005/8/layout/radial1"/>
    <dgm:cxn modelId="{1AA9A8BF-F009-C144-B049-7CC992EBED54}" type="presParOf" srcId="{F74E1D60-ABED-4B95-840C-39F827D2EEB4}" destId="{A6D199FC-5BCD-4915-BE3B-FDB659F2F8D1}" srcOrd="3" destOrd="0" presId="urn:microsoft.com/office/officeart/2005/8/layout/radial1"/>
    <dgm:cxn modelId="{7EB1A716-0BE2-0C43-8FB5-43784595450C}" type="presParOf" srcId="{A6D199FC-5BCD-4915-BE3B-FDB659F2F8D1}" destId="{4E480D2A-FB74-475C-B76D-D277D7F614CD}" srcOrd="0" destOrd="0" presId="urn:microsoft.com/office/officeart/2005/8/layout/radial1"/>
    <dgm:cxn modelId="{4C026B15-52F9-5B44-A009-39826CA8E0BA}" type="presParOf" srcId="{F74E1D60-ABED-4B95-840C-39F827D2EEB4}" destId="{AAEAC1ED-5E00-4162-9840-37C8CD63AAAA}" srcOrd="4" destOrd="0" presId="urn:microsoft.com/office/officeart/2005/8/layout/radial1"/>
    <dgm:cxn modelId="{64D1773D-39EC-F545-B29D-3785A8380D92}" type="presParOf" srcId="{F74E1D60-ABED-4B95-840C-39F827D2EEB4}" destId="{74497CBE-5E5E-4BE2-89C8-D29F41A2890F}" srcOrd="5" destOrd="0" presId="urn:microsoft.com/office/officeart/2005/8/layout/radial1"/>
    <dgm:cxn modelId="{5E5538C3-C4C8-DA4B-BC25-ECB51A254721}" type="presParOf" srcId="{74497CBE-5E5E-4BE2-89C8-D29F41A2890F}" destId="{D0CEC3D1-303B-487C-BF41-FA5DC9D65CB1}" srcOrd="0" destOrd="0" presId="urn:microsoft.com/office/officeart/2005/8/layout/radial1"/>
    <dgm:cxn modelId="{C376A7F0-3D76-1D41-AFFC-A82212ABF0F7}" type="presParOf" srcId="{F74E1D60-ABED-4B95-840C-39F827D2EEB4}" destId="{D7C816AD-0A8C-4B21-BD60-F24DCD08013B}" srcOrd="6" destOrd="0" presId="urn:microsoft.com/office/officeart/2005/8/layout/radial1"/>
    <dgm:cxn modelId="{74ABE8A0-65F6-B140-A135-C5B3C6CDD4B2}" type="presParOf" srcId="{F74E1D60-ABED-4B95-840C-39F827D2EEB4}" destId="{98EA2942-546A-4A4E-B574-24DB693E7033}" srcOrd="7" destOrd="0" presId="urn:microsoft.com/office/officeart/2005/8/layout/radial1"/>
    <dgm:cxn modelId="{9C758BD8-A09F-F546-A7E3-BB39124CD6E9}" type="presParOf" srcId="{98EA2942-546A-4A4E-B574-24DB693E7033}" destId="{2619F33E-69F2-4DD5-9735-D775B5BB15B0}" srcOrd="0" destOrd="0" presId="urn:microsoft.com/office/officeart/2005/8/layout/radial1"/>
    <dgm:cxn modelId="{9CDFA9FB-8CC6-F349-B714-E535DCAA54B3}" type="presParOf" srcId="{F74E1D60-ABED-4B95-840C-39F827D2EEB4}" destId="{2BA5CBC7-94D4-4EA4-A9AC-444CED53F25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901E28-284B-4A8A-B653-1A29127CBAF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7F4CD6C-0CBC-4B97-B66B-5648AE30B2BD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Μερικές ιδιαίτερες τεχνικές</a:t>
          </a:r>
          <a:endParaRPr lang="el-GR" sz="16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E104E8-8FA5-4A7B-A0E4-C1F7D600AF8E}" type="parTrans" cxnId="{E0648A98-AA68-47B5-9DE2-355E835DCF46}">
      <dgm:prSet/>
      <dgm:spPr/>
      <dgm:t>
        <a:bodyPr/>
        <a:lstStyle/>
        <a:p>
          <a:endParaRPr lang="el-GR" sz="1600">
            <a:solidFill>
              <a:srgbClr val="000000"/>
            </a:solidFill>
          </a:endParaRPr>
        </a:p>
      </dgm:t>
    </dgm:pt>
    <dgm:pt modelId="{1BAAD9FB-E89E-4CAE-A2F4-D4A9B3CA63CA}" type="sibTrans" cxnId="{E0648A98-AA68-47B5-9DE2-355E835DCF46}">
      <dgm:prSet/>
      <dgm:spPr/>
      <dgm:t>
        <a:bodyPr/>
        <a:lstStyle/>
        <a:p>
          <a:endParaRPr lang="el-GR" sz="1600">
            <a:solidFill>
              <a:srgbClr val="000000"/>
            </a:solidFill>
          </a:endParaRPr>
        </a:p>
      </dgm:t>
    </dgm:pt>
    <dgm:pt modelId="{5531A4C6-6BC3-4126-87E5-6E4795F8EE85}">
      <dgm:prSet phldrT="[Κείμενο]" custT="1"/>
      <dgm:spPr/>
      <dgm:t>
        <a:bodyPr/>
        <a:lstStyle/>
        <a:p>
          <a:r>
            <a:rPr lang="el-GR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Πειραματισμός (πχ δοκιμή με διαφορετικούς τρόπους και σύγκριση αποτελεσμάτων)</a:t>
          </a:r>
        </a:p>
      </dgm:t>
    </dgm:pt>
    <dgm:pt modelId="{2E938C5B-6E35-42D0-83A9-2D16796FBABB}" type="parTrans" cxnId="{4E5E4A7A-6608-43D1-8B85-190ABF5B50CA}">
      <dgm:prSet custT="1"/>
      <dgm:spPr/>
      <dgm:t>
        <a:bodyPr/>
        <a:lstStyle/>
        <a:p>
          <a:endParaRPr lang="el-GR" sz="1600">
            <a:solidFill>
              <a:srgbClr val="000000"/>
            </a:solidFill>
          </a:endParaRPr>
        </a:p>
      </dgm:t>
    </dgm:pt>
    <dgm:pt modelId="{45EE7367-7630-4562-97AE-443A9E02DFAD}" type="sibTrans" cxnId="{4E5E4A7A-6608-43D1-8B85-190ABF5B50CA}">
      <dgm:prSet/>
      <dgm:spPr/>
      <dgm:t>
        <a:bodyPr/>
        <a:lstStyle/>
        <a:p>
          <a:endParaRPr lang="el-GR" sz="1600">
            <a:solidFill>
              <a:srgbClr val="000000"/>
            </a:solidFill>
          </a:endParaRPr>
        </a:p>
      </dgm:t>
    </dgm:pt>
    <dgm:pt modelId="{ACAA8436-D571-4AA2-B3AF-730FCD8EF7A7}">
      <dgm:prSet phldrT="[Κείμενο]" custT="1"/>
      <dgm:spPr/>
      <dgm:t>
        <a:bodyPr/>
        <a:lstStyle/>
        <a:p>
          <a:r>
            <a:rPr lang="el-GR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Προγραμματισμένη εκπαίδευση (κυρίως μέσω ΗΥ): προχωράμε στο επόμενο βήμα μόνο αν το προηγούμενο έγινε σωστά</a:t>
          </a:r>
          <a:endParaRPr lang="el-GR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CE8C31-0823-4671-80BD-CA01433C6052}" type="parTrans" cxnId="{BBE05EF0-FAF9-4EF8-8DBF-A12034EEC2F9}">
      <dgm:prSet custT="1"/>
      <dgm:spPr/>
      <dgm:t>
        <a:bodyPr/>
        <a:lstStyle/>
        <a:p>
          <a:endParaRPr lang="el-GR" sz="1600">
            <a:solidFill>
              <a:srgbClr val="000000"/>
            </a:solidFill>
          </a:endParaRPr>
        </a:p>
      </dgm:t>
    </dgm:pt>
    <dgm:pt modelId="{4322A852-5FF4-47ED-9243-A880C61AF9FE}" type="sibTrans" cxnId="{BBE05EF0-FAF9-4EF8-8DBF-A12034EEC2F9}">
      <dgm:prSet/>
      <dgm:spPr/>
      <dgm:t>
        <a:bodyPr/>
        <a:lstStyle/>
        <a:p>
          <a:endParaRPr lang="el-GR" sz="1600">
            <a:solidFill>
              <a:srgbClr val="000000"/>
            </a:solidFill>
          </a:endParaRPr>
        </a:p>
      </dgm:t>
    </dgm:pt>
    <dgm:pt modelId="{4738DD2E-1329-47E7-9A48-F6B80C1144B8}">
      <dgm:prSet phldrT="[Κείμενο]" custT="1"/>
      <dgm:spPr/>
      <dgm:t>
        <a:bodyPr/>
        <a:lstStyle/>
        <a:p>
          <a:r>
            <a:rPr lang="el-GR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Παιχνίδι ρόλων προσωπικοτήτων</a:t>
          </a:r>
          <a:endParaRPr lang="el-GR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4A5991-EF09-43AC-A916-B0BD6AE13045}" type="parTrans" cxnId="{3DBB58AA-8666-4204-ADE9-9A496C1EBC98}">
      <dgm:prSet custT="1"/>
      <dgm:spPr/>
      <dgm:t>
        <a:bodyPr/>
        <a:lstStyle/>
        <a:p>
          <a:endParaRPr lang="el-GR" sz="1600">
            <a:solidFill>
              <a:srgbClr val="000000"/>
            </a:solidFill>
          </a:endParaRPr>
        </a:p>
      </dgm:t>
    </dgm:pt>
    <dgm:pt modelId="{623069A0-B649-49FB-8ED5-DB9BA4584F9F}" type="sibTrans" cxnId="{3DBB58AA-8666-4204-ADE9-9A496C1EBC98}">
      <dgm:prSet/>
      <dgm:spPr/>
      <dgm:t>
        <a:bodyPr/>
        <a:lstStyle/>
        <a:p>
          <a:endParaRPr lang="el-GR" sz="1600">
            <a:solidFill>
              <a:srgbClr val="000000"/>
            </a:solidFill>
          </a:endParaRPr>
        </a:p>
      </dgm:t>
    </dgm:pt>
    <dgm:pt modelId="{C0913A3B-7706-457A-8AA2-552631819D08}">
      <dgm:prSet phldrT="[Κείμενο]" custT="1"/>
      <dgm:spPr/>
      <dgm:t>
        <a:bodyPr/>
        <a:lstStyle/>
        <a:p>
          <a:r>
            <a:rPr lang="el-GR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Μελέτη περίπτωσης (λχ μέσω ιστορικών κειμένων ή προσεγμένων ταινιών ή ντοκυμαντέρ)</a:t>
          </a:r>
          <a:endParaRPr lang="el-GR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C0442E-7515-45E3-9816-83CA0C624D9B}" type="parTrans" cxnId="{32B5E72A-BB4C-4A89-9B81-E05924437F5C}">
      <dgm:prSet/>
      <dgm:spPr/>
      <dgm:t>
        <a:bodyPr/>
        <a:lstStyle/>
        <a:p>
          <a:endParaRPr lang="el-GR">
            <a:solidFill>
              <a:srgbClr val="000000"/>
            </a:solidFill>
          </a:endParaRPr>
        </a:p>
      </dgm:t>
    </dgm:pt>
    <dgm:pt modelId="{8F8321C6-BA63-4FF6-9853-C2538B367880}" type="sibTrans" cxnId="{32B5E72A-BB4C-4A89-9B81-E05924437F5C}">
      <dgm:prSet/>
      <dgm:spPr/>
      <dgm:t>
        <a:bodyPr/>
        <a:lstStyle/>
        <a:p>
          <a:endParaRPr lang="el-GR">
            <a:solidFill>
              <a:srgbClr val="000000"/>
            </a:solidFill>
          </a:endParaRPr>
        </a:p>
      </dgm:t>
    </dgm:pt>
    <dgm:pt modelId="{B7893879-ACD1-43C4-9086-BDE48917D7CD}">
      <dgm:prSet phldrT="[Κείμενο]" custT="1"/>
      <dgm:spPr/>
      <dgm:t>
        <a:bodyPr/>
        <a:lstStyle/>
        <a:p>
          <a:r>
            <a:rPr lang="el-GR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Πρωτογενής έρευνα (πχ από αρχεία, παρατηρήσεις,-μετρήσεις)</a:t>
          </a:r>
          <a:endParaRPr lang="el-GR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FDFA77-04A7-48E7-BEAF-FE413EB42D7D}" type="parTrans" cxnId="{DBF4FD50-99A4-46D6-B077-2E7E1E103979}">
      <dgm:prSet/>
      <dgm:spPr/>
      <dgm:t>
        <a:bodyPr/>
        <a:lstStyle/>
        <a:p>
          <a:endParaRPr lang="el-GR">
            <a:solidFill>
              <a:srgbClr val="000000"/>
            </a:solidFill>
          </a:endParaRPr>
        </a:p>
      </dgm:t>
    </dgm:pt>
    <dgm:pt modelId="{FC2D476F-CD78-40FB-AB72-721179382484}" type="sibTrans" cxnId="{DBF4FD50-99A4-46D6-B077-2E7E1E103979}">
      <dgm:prSet/>
      <dgm:spPr/>
      <dgm:t>
        <a:bodyPr/>
        <a:lstStyle/>
        <a:p>
          <a:endParaRPr lang="el-GR">
            <a:solidFill>
              <a:srgbClr val="000000"/>
            </a:solidFill>
          </a:endParaRPr>
        </a:p>
      </dgm:t>
    </dgm:pt>
    <dgm:pt modelId="{8741FB7F-1B52-418B-9EBC-4006EF572B61}">
      <dgm:prSet phldrT="[Κείμενο]" custT="1"/>
      <dgm:spPr/>
      <dgm:t>
        <a:bodyPr/>
        <a:lstStyle/>
        <a:p>
          <a:r>
            <a:rPr lang="el-GR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Αυτοπαρατήρηση (καταγραφή άσκησης με κάμερα και μετέπειτα κριτική εξέταση)</a:t>
          </a:r>
          <a:endParaRPr lang="el-GR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8F011A-CEC6-4A54-857A-BF021F3D4213}" type="parTrans" cxnId="{61AEA313-87E7-4E03-A470-E9D9FEB02282}">
      <dgm:prSet/>
      <dgm:spPr/>
      <dgm:t>
        <a:bodyPr/>
        <a:lstStyle/>
        <a:p>
          <a:endParaRPr lang="el-GR">
            <a:solidFill>
              <a:srgbClr val="000000"/>
            </a:solidFill>
          </a:endParaRPr>
        </a:p>
      </dgm:t>
    </dgm:pt>
    <dgm:pt modelId="{AD29838B-A9E8-4E14-B24D-A7A979B222DF}" type="sibTrans" cxnId="{61AEA313-87E7-4E03-A470-E9D9FEB02282}">
      <dgm:prSet/>
      <dgm:spPr/>
      <dgm:t>
        <a:bodyPr/>
        <a:lstStyle/>
        <a:p>
          <a:endParaRPr lang="el-GR">
            <a:solidFill>
              <a:srgbClr val="000000"/>
            </a:solidFill>
          </a:endParaRPr>
        </a:p>
      </dgm:t>
    </dgm:pt>
    <dgm:pt modelId="{35F0FC57-185C-4297-87B1-11B4CD89BE88}">
      <dgm:prSet phldrT="[Κείμενο]" custT="1"/>
      <dgm:spPr/>
      <dgm:t>
        <a:bodyPr/>
        <a:lstStyle/>
        <a:p>
          <a:r>
            <a:rPr lang="el-GR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Αμοιβαίες συμβουλές- ομάδες κριτικής συζήτησης</a:t>
          </a:r>
          <a:endParaRPr lang="el-GR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2237F0-B80B-4DF6-94D4-CFCB72AD6203}" type="parTrans" cxnId="{7DC79353-4566-41A1-A006-1A5A82323B73}">
      <dgm:prSet/>
      <dgm:spPr/>
      <dgm:t>
        <a:bodyPr/>
        <a:lstStyle/>
        <a:p>
          <a:endParaRPr lang="el-GR">
            <a:solidFill>
              <a:srgbClr val="000000"/>
            </a:solidFill>
          </a:endParaRPr>
        </a:p>
      </dgm:t>
    </dgm:pt>
    <dgm:pt modelId="{9333D8F3-991A-4733-99E9-4EC646816FC9}" type="sibTrans" cxnId="{7DC79353-4566-41A1-A006-1A5A82323B73}">
      <dgm:prSet/>
      <dgm:spPr/>
      <dgm:t>
        <a:bodyPr/>
        <a:lstStyle/>
        <a:p>
          <a:endParaRPr lang="el-GR">
            <a:solidFill>
              <a:srgbClr val="000000"/>
            </a:solidFill>
          </a:endParaRPr>
        </a:p>
      </dgm:t>
    </dgm:pt>
    <dgm:pt modelId="{126E2612-DD35-4CB6-9156-FC87C141EF4A}">
      <dgm:prSet phldrT="[Κείμενο]" custT="1"/>
      <dgm:spPr/>
      <dgm:t>
        <a:bodyPr/>
        <a:lstStyle/>
        <a:p>
          <a:r>
            <a:rPr lang="el-GR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Ακραία ντοκιμαντέρ- ντοκουμέντα</a:t>
          </a:r>
          <a:endParaRPr lang="el-GR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CB2040-152A-4C56-9A66-D43B5E030D12}" type="parTrans" cxnId="{6B3DC7D6-732E-4FE1-A3BD-ADA0E89B252C}">
      <dgm:prSet/>
      <dgm:spPr/>
      <dgm:t>
        <a:bodyPr/>
        <a:lstStyle/>
        <a:p>
          <a:endParaRPr lang="el-GR">
            <a:solidFill>
              <a:srgbClr val="000000"/>
            </a:solidFill>
          </a:endParaRPr>
        </a:p>
      </dgm:t>
    </dgm:pt>
    <dgm:pt modelId="{E0C9A582-8540-498F-92E8-43E2846FB3E2}" type="sibTrans" cxnId="{6B3DC7D6-732E-4FE1-A3BD-ADA0E89B252C}">
      <dgm:prSet/>
      <dgm:spPr/>
      <dgm:t>
        <a:bodyPr/>
        <a:lstStyle/>
        <a:p>
          <a:endParaRPr lang="el-GR">
            <a:solidFill>
              <a:srgbClr val="000000"/>
            </a:solidFill>
          </a:endParaRPr>
        </a:p>
      </dgm:t>
    </dgm:pt>
    <dgm:pt modelId="{CCB93448-890E-433D-8C6F-898FC4EDEB6B}" type="pres">
      <dgm:prSet presAssocID="{77901E28-284B-4A8A-B653-1A29127CBA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67264A9-7E66-4AE8-8564-47F7ED518779}" type="pres">
      <dgm:prSet presAssocID="{17F4CD6C-0CBC-4B97-B66B-5648AE30B2BD}" presName="centerShape" presStyleLbl="node0" presStyleIdx="0" presStyleCnt="1" custScaleX="138945" custScaleY="157184"/>
      <dgm:spPr/>
      <dgm:t>
        <a:bodyPr/>
        <a:lstStyle/>
        <a:p>
          <a:endParaRPr lang="el-GR"/>
        </a:p>
      </dgm:t>
    </dgm:pt>
    <dgm:pt modelId="{FCAE7B9C-671A-4164-9E32-649B7E06C9BC}" type="pres">
      <dgm:prSet presAssocID="{2E938C5B-6E35-42D0-83A9-2D16796FBABB}" presName="Name9" presStyleLbl="parChTrans1D2" presStyleIdx="0" presStyleCnt="8"/>
      <dgm:spPr/>
      <dgm:t>
        <a:bodyPr/>
        <a:lstStyle/>
        <a:p>
          <a:endParaRPr lang="el-GR"/>
        </a:p>
      </dgm:t>
    </dgm:pt>
    <dgm:pt modelId="{5C873169-4BDD-45F3-921D-965BFC50D022}" type="pres">
      <dgm:prSet presAssocID="{2E938C5B-6E35-42D0-83A9-2D16796FBABB}" presName="connTx" presStyleLbl="parChTrans1D2" presStyleIdx="0" presStyleCnt="8"/>
      <dgm:spPr/>
      <dgm:t>
        <a:bodyPr/>
        <a:lstStyle/>
        <a:p>
          <a:endParaRPr lang="el-GR"/>
        </a:p>
      </dgm:t>
    </dgm:pt>
    <dgm:pt modelId="{1BC60337-CA2A-479D-8037-905907F49CF8}" type="pres">
      <dgm:prSet presAssocID="{5531A4C6-6BC3-4126-87E5-6E4795F8EE85}" presName="node" presStyleLbl="node1" presStyleIdx="0" presStyleCnt="8" custScaleX="312521" custScaleY="210878" custRadScaleRad="101589" custRadScaleInc="-5506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A82EE6C-1DFA-4296-B543-65A5C4A56F5C}" type="pres">
      <dgm:prSet presAssocID="{31CE8C31-0823-4671-80BD-CA01433C6052}" presName="Name9" presStyleLbl="parChTrans1D2" presStyleIdx="1" presStyleCnt="8"/>
      <dgm:spPr/>
      <dgm:t>
        <a:bodyPr/>
        <a:lstStyle/>
        <a:p>
          <a:endParaRPr lang="el-GR"/>
        </a:p>
      </dgm:t>
    </dgm:pt>
    <dgm:pt modelId="{0D1BB8BE-CE62-4791-82BD-63007880813F}" type="pres">
      <dgm:prSet presAssocID="{31CE8C31-0823-4671-80BD-CA01433C6052}" presName="connTx" presStyleLbl="parChTrans1D2" presStyleIdx="1" presStyleCnt="8"/>
      <dgm:spPr/>
      <dgm:t>
        <a:bodyPr/>
        <a:lstStyle/>
        <a:p>
          <a:endParaRPr lang="el-GR"/>
        </a:p>
      </dgm:t>
    </dgm:pt>
    <dgm:pt modelId="{7B8BC218-89F2-4975-ADE0-C28B390ED221}" type="pres">
      <dgm:prSet presAssocID="{ACAA8436-D571-4AA2-B3AF-730FCD8EF7A7}" presName="node" presStyleLbl="node1" presStyleIdx="1" presStyleCnt="8" custScaleX="353955" custScaleY="217255" custRadScaleRad="168317" custRadScaleInc="6102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E8A8B5-7C63-4CF9-8FD5-EE03545C5B52}" type="pres">
      <dgm:prSet presAssocID="{BA4A5991-EF09-43AC-A916-B0BD6AE13045}" presName="Name9" presStyleLbl="parChTrans1D2" presStyleIdx="2" presStyleCnt="8"/>
      <dgm:spPr/>
      <dgm:t>
        <a:bodyPr/>
        <a:lstStyle/>
        <a:p>
          <a:endParaRPr lang="el-GR"/>
        </a:p>
      </dgm:t>
    </dgm:pt>
    <dgm:pt modelId="{2C24C7A8-3CC1-4C71-94BD-3E8DE31808E2}" type="pres">
      <dgm:prSet presAssocID="{BA4A5991-EF09-43AC-A916-B0BD6AE13045}" presName="connTx" presStyleLbl="parChTrans1D2" presStyleIdx="2" presStyleCnt="8"/>
      <dgm:spPr/>
      <dgm:t>
        <a:bodyPr/>
        <a:lstStyle/>
        <a:p>
          <a:endParaRPr lang="el-GR"/>
        </a:p>
      </dgm:t>
    </dgm:pt>
    <dgm:pt modelId="{DB4FD826-A418-470D-B081-4A4C81177412}" type="pres">
      <dgm:prSet presAssocID="{4738DD2E-1329-47E7-9A48-F6B80C1144B8}" presName="node" presStyleLbl="node1" presStyleIdx="2" presStyleCnt="8" custScaleX="255587" custScaleY="77142" custRadScaleRad="188402" custRadScaleInc="-2260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6767BB-EAE4-4B8C-8D90-D58493B44520}" type="pres">
      <dgm:prSet presAssocID="{DCC0442E-7515-45E3-9816-83CA0C624D9B}" presName="Name9" presStyleLbl="parChTrans1D2" presStyleIdx="3" presStyleCnt="8"/>
      <dgm:spPr/>
      <dgm:t>
        <a:bodyPr/>
        <a:lstStyle/>
        <a:p>
          <a:endParaRPr lang="el-GR"/>
        </a:p>
      </dgm:t>
    </dgm:pt>
    <dgm:pt modelId="{8DE04720-AFEA-4410-BAF8-C363FA737202}" type="pres">
      <dgm:prSet presAssocID="{DCC0442E-7515-45E3-9816-83CA0C624D9B}" presName="connTx" presStyleLbl="parChTrans1D2" presStyleIdx="3" presStyleCnt="8"/>
      <dgm:spPr/>
      <dgm:t>
        <a:bodyPr/>
        <a:lstStyle/>
        <a:p>
          <a:endParaRPr lang="el-GR"/>
        </a:p>
      </dgm:t>
    </dgm:pt>
    <dgm:pt modelId="{690D415B-B6FE-4902-A3AE-2C91A0C0A114}" type="pres">
      <dgm:prSet presAssocID="{C0913A3B-7706-457A-8AA2-552631819D08}" presName="node" presStyleLbl="node1" presStyleIdx="3" presStyleCnt="8" custScaleX="199486" custScaleY="173646" custRadScaleRad="167983" custRadScaleInc="-9016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F08EC5-98B5-451C-895F-74DB9ED18116}" type="pres">
      <dgm:prSet presAssocID="{CEFDFA77-04A7-48E7-BEAF-FE413EB42D7D}" presName="Name9" presStyleLbl="parChTrans1D2" presStyleIdx="4" presStyleCnt="8"/>
      <dgm:spPr/>
      <dgm:t>
        <a:bodyPr/>
        <a:lstStyle/>
        <a:p>
          <a:endParaRPr lang="el-GR"/>
        </a:p>
      </dgm:t>
    </dgm:pt>
    <dgm:pt modelId="{43D86EF6-8887-4663-ACD3-92DC4EC3128B}" type="pres">
      <dgm:prSet presAssocID="{CEFDFA77-04A7-48E7-BEAF-FE413EB42D7D}" presName="connTx" presStyleLbl="parChTrans1D2" presStyleIdx="4" presStyleCnt="8"/>
      <dgm:spPr/>
      <dgm:t>
        <a:bodyPr/>
        <a:lstStyle/>
        <a:p>
          <a:endParaRPr lang="el-GR"/>
        </a:p>
      </dgm:t>
    </dgm:pt>
    <dgm:pt modelId="{2CC3F1D6-A658-4476-8604-B9D19285E3E7}" type="pres">
      <dgm:prSet presAssocID="{B7893879-ACD1-43C4-9086-BDE48917D7CD}" presName="node" presStyleLbl="node1" presStyleIdx="4" presStyleCnt="8" custScaleX="177891" custScaleY="148290" custRadScaleRad="95117" custRadScaleInc="-847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C5B629-DCD6-4B3B-8ED2-3961D29C40B0}" type="pres">
      <dgm:prSet presAssocID="{9F8F011A-CEC6-4A54-857A-BF021F3D4213}" presName="Name9" presStyleLbl="parChTrans1D2" presStyleIdx="5" presStyleCnt="8"/>
      <dgm:spPr/>
      <dgm:t>
        <a:bodyPr/>
        <a:lstStyle/>
        <a:p>
          <a:endParaRPr lang="el-GR"/>
        </a:p>
      </dgm:t>
    </dgm:pt>
    <dgm:pt modelId="{4FEE654A-64BB-41EA-9339-5BDC591A6D93}" type="pres">
      <dgm:prSet presAssocID="{9F8F011A-CEC6-4A54-857A-BF021F3D4213}" presName="connTx" presStyleLbl="parChTrans1D2" presStyleIdx="5" presStyleCnt="8"/>
      <dgm:spPr/>
      <dgm:t>
        <a:bodyPr/>
        <a:lstStyle/>
        <a:p>
          <a:endParaRPr lang="el-GR"/>
        </a:p>
      </dgm:t>
    </dgm:pt>
    <dgm:pt modelId="{24B10283-AE76-437B-BCB3-0B325FC244BA}" type="pres">
      <dgm:prSet presAssocID="{8741FB7F-1B52-418B-9EBC-4006EF572B61}" presName="node" presStyleLbl="node1" presStyleIdx="5" presStyleCnt="8" custScaleX="223483" custScaleY="200742" custRadScaleRad="138183" custRadScaleInc="5529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3F74A18-9786-4413-8C92-88489C980E79}" type="pres">
      <dgm:prSet presAssocID="{572237F0-B80B-4DF6-94D4-CFCB72AD6203}" presName="Name9" presStyleLbl="parChTrans1D2" presStyleIdx="6" presStyleCnt="8"/>
      <dgm:spPr/>
      <dgm:t>
        <a:bodyPr/>
        <a:lstStyle/>
        <a:p>
          <a:endParaRPr lang="el-GR"/>
        </a:p>
      </dgm:t>
    </dgm:pt>
    <dgm:pt modelId="{E06D10FF-2064-4C8F-8261-EA5913D67018}" type="pres">
      <dgm:prSet presAssocID="{572237F0-B80B-4DF6-94D4-CFCB72AD6203}" presName="connTx" presStyleLbl="parChTrans1D2" presStyleIdx="6" presStyleCnt="8"/>
      <dgm:spPr/>
      <dgm:t>
        <a:bodyPr/>
        <a:lstStyle/>
        <a:p>
          <a:endParaRPr lang="el-GR"/>
        </a:p>
      </dgm:t>
    </dgm:pt>
    <dgm:pt modelId="{B87C0861-3E5A-4030-AAB4-59B48BEE957B}" type="pres">
      <dgm:prSet presAssocID="{35F0FC57-185C-4297-87B1-11B4CD89BE88}" presName="node" presStyleLbl="node1" presStyleIdx="6" presStyleCnt="8" custScaleX="177891" custScaleY="127549" custRadScaleRad="198275" custRadScaleInc="2093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18435CF-89F4-44F4-A35C-21C2B47CFFFB}" type="pres">
      <dgm:prSet presAssocID="{E5CB2040-152A-4C56-9A66-D43B5E030D12}" presName="Name9" presStyleLbl="parChTrans1D2" presStyleIdx="7" presStyleCnt="8"/>
      <dgm:spPr/>
      <dgm:t>
        <a:bodyPr/>
        <a:lstStyle/>
        <a:p>
          <a:endParaRPr lang="el-GR"/>
        </a:p>
      </dgm:t>
    </dgm:pt>
    <dgm:pt modelId="{29670667-CE62-4C5C-9660-F6D1149A2504}" type="pres">
      <dgm:prSet presAssocID="{E5CB2040-152A-4C56-9A66-D43B5E030D12}" presName="connTx" presStyleLbl="parChTrans1D2" presStyleIdx="7" presStyleCnt="8"/>
      <dgm:spPr/>
      <dgm:t>
        <a:bodyPr/>
        <a:lstStyle/>
        <a:p>
          <a:endParaRPr lang="el-GR"/>
        </a:p>
      </dgm:t>
    </dgm:pt>
    <dgm:pt modelId="{F8D9824A-E3D9-4894-BA29-3C4839D28DB2}" type="pres">
      <dgm:prSet presAssocID="{126E2612-DD35-4CB6-9156-FC87C141EF4A}" presName="node" presStyleLbl="node1" presStyleIdx="7" presStyleCnt="8" custScaleX="177891" custScaleY="139702" custRadScaleRad="187573" custRadScaleInc="-7707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DBB58AA-8666-4204-ADE9-9A496C1EBC98}" srcId="{17F4CD6C-0CBC-4B97-B66B-5648AE30B2BD}" destId="{4738DD2E-1329-47E7-9A48-F6B80C1144B8}" srcOrd="2" destOrd="0" parTransId="{BA4A5991-EF09-43AC-A916-B0BD6AE13045}" sibTransId="{623069A0-B649-49FB-8ED5-DB9BA4584F9F}"/>
    <dgm:cxn modelId="{DBF4FD50-99A4-46D6-B077-2E7E1E103979}" srcId="{17F4CD6C-0CBC-4B97-B66B-5648AE30B2BD}" destId="{B7893879-ACD1-43C4-9086-BDE48917D7CD}" srcOrd="4" destOrd="0" parTransId="{CEFDFA77-04A7-48E7-BEAF-FE413EB42D7D}" sibTransId="{FC2D476F-CD78-40FB-AB72-721179382484}"/>
    <dgm:cxn modelId="{9B80CE54-B758-1C4C-A275-26C4F0179A10}" type="presOf" srcId="{9F8F011A-CEC6-4A54-857A-BF021F3D4213}" destId="{4FEE654A-64BB-41EA-9339-5BDC591A6D93}" srcOrd="1" destOrd="0" presId="urn:microsoft.com/office/officeart/2005/8/layout/radial1"/>
    <dgm:cxn modelId="{4E5E4A7A-6608-43D1-8B85-190ABF5B50CA}" srcId="{17F4CD6C-0CBC-4B97-B66B-5648AE30B2BD}" destId="{5531A4C6-6BC3-4126-87E5-6E4795F8EE85}" srcOrd="0" destOrd="0" parTransId="{2E938C5B-6E35-42D0-83A9-2D16796FBABB}" sibTransId="{45EE7367-7630-4562-97AE-443A9E02DFAD}"/>
    <dgm:cxn modelId="{C2E515EB-AC5F-DA4D-B09A-B3CC1E538A7D}" type="presOf" srcId="{C0913A3B-7706-457A-8AA2-552631819D08}" destId="{690D415B-B6FE-4902-A3AE-2C91A0C0A114}" srcOrd="0" destOrd="0" presId="urn:microsoft.com/office/officeart/2005/8/layout/radial1"/>
    <dgm:cxn modelId="{858140DD-82A7-1343-8F0C-0AE8648A3FAA}" type="presOf" srcId="{9F8F011A-CEC6-4A54-857A-BF021F3D4213}" destId="{16C5B629-DCD6-4B3B-8ED2-3961D29C40B0}" srcOrd="0" destOrd="0" presId="urn:microsoft.com/office/officeart/2005/8/layout/radial1"/>
    <dgm:cxn modelId="{BBE05EF0-FAF9-4EF8-8DBF-A12034EEC2F9}" srcId="{17F4CD6C-0CBC-4B97-B66B-5648AE30B2BD}" destId="{ACAA8436-D571-4AA2-B3AF-730FCD8EF7A7}" srcOrd="1" destOrd="0" parTransId="{31CE8C31-0823-4671-80BD-CA01433C6052}" sibTransId="{4322A852-5FF4-47ED-9243-A880C61AF9FE}"/>
    <dgm:cxn modelId="{27DE2F64-22AE-0540-8CF8-39712FC0D236}" type="presOf" srcId="{E5CB2040-152A-4C56-9A66-D43B5E030D12}" destId="{29670667-CE62-4C5C-9660-F6D1149A2504}" srcOrd="1" destOrd="0" presId="urn:microsoft.com/office/officeart/2005/8/layout/radial1"/>
    <dgm:cxn modelId="{556C835C-3694-2E43-92C5-9F7373434EBA}" type="presOf" srcId="{E5CB2040-152A-4C56-9A66-D43B5E030D12}" destId="{E18435CF-89F4-44F4-A35C-21C2B47CFFFB}" srcOrd="0" destOrd="0" presId="urn:microsoft.com/office/officeart/2005/8/layout/radial1"/>
    <dgm:cxn modelId="{F3C34304-42C8-B046-BB6E-7BDDD5BE5DA4}" type="presOf" srcId="{31CE8C31-0823-4671-80BD-CA01433C6052}" destId="{9A82EE6C-1DFA-4296-B543-65A5C4A56F5C}" srcOrd="0" destOrd="0" presId="urn:microsoft.com/office/officeart/2005/8/layout/radial1"/>
    <dgm:cxn modelId="{218C5630-F6AC-9346-B9D8-68F20774E594}" type="presOf" srcId="{8741FB7F-1B52-418B-9EBC-4006EF572B61}" destId="{24B10283-AE76-437B-BCB3-0B325FC244BA}" srcOrd="0" destOrd="0" presId="urn:microsoft.com/office/officeart/2005/8/layout/radial1"/>
    <dgm:cxn modelId="{BB518E03-EA7D-594E-BE92-524CB2828C38}" type="presOf" srcId="{77901E28-284B-4A8A-B653-1A29127CBAF9}" destId="{CCB93448-890E-433D-8C6F-898FC4EDEB6B}" srcOrd="0" destOrd="0" presId="urn:microsoft.com/office/officeart/2005/8/layout/radial1"/>
    <dgm:cxn modelId="{252C8B65-1FF6-D444-ABC5-2C9A05E28610}" type="presOf" srcId="{BA4A5991-EF09-43AC-A916-B0BD6AE13045}" destId="{75E8A8B5-7C63-4CF9-8FD5-EE03545C5B52}" srcOrd="0" destOrd="0" presId="urn:microsoft.com/office/officeart/2005/8/layout/radial1"/>
    <dgm:cxn modelId="{FFFCAD19-040D-DA49-AC29-8300F7546364}" type="presOf" srcId="{31CE8C31-0823-4671-80BD-CA01433C6052}" destId="{0D1BB8BE-CE62-4791-82BD-63007880813F}" srcOrd="1" destOrd="0" presId="urn:microsoft.com/office/officeart/2005/8/layout/radial1"/>
    <dgm:cxn modelId="{E6EE9E26-06F8-114D-AAFE-384FA8DFA351}" type="presOf" srcId="{4738DD2E-1329-47E7-9A48-F6B80C1144B8}" destId="{DB4FD826-A418-470D-B081-4A4C81177412}" srcOrd="0" destOrd="0" presId="urn:microsoft.com/office/officeart/2005/8/layout/radial1"/>
    <dgm:cxn modelId="{92C5A919-201B-A743-AA25-387C5B8FCA43}" type="presOf" srcId="{CEFDFA77-04A7-48E7-BEAF-FE413EB42D7D}" destId="{43D86EF6-8887-4663-ACD3-92DC4EC3128B}" srcOrd="1" destOrd="0" presId="urn:microsoft.com/office/officeart/2005/8/layout/radial1"/>
    <dgm:cxn modelId="{6A95A88F-26A9-C44F-A003-D0D6791FA8F2}" type="presOf" srcId="{35F0FC57-185C-4297-87B1-11B4CD89BE88}" destId="{B87C0861-3E5A-4030-AAB4-59B48BEE957B}" srcOrd="0" destOrd="0" presId="urn:microsoft.com/office/officeart/2005/8/layout/radial1"/>
    <dgm:cxn modelId="{32B5E72A-BB4C-4A89-9B81-E05924437F5C}" srcId="{17F4CD6C-0CBC-4B97-B66B-5648AE30B2BD}" destId="{C0913A3B-7706-457A-8AA2-552631819D08}" srcOrd="3" destOrd="0" parTransId="{DCC0442E-7515-45E3-9816-83CA0C624D9B}" sibTransId="{8F8321C6-BA63-4FF6-9853-C2538B367880}"/>
    <dgm:cxn modelId="{6B3DC7D6-732E-4FE1-A3BD-ADA0E89B252C}" srcId="{17F4CD6C-0CBC-4B97-B66B-5648AE30B2BD}" destId="{126E2612-DD35-4CB6-9156-FC87C141EF4A}" srcOrd="7" destOrd="0" parTransId="{E5CB2040-152A-4C56-9A66-D43B5E030D12}" sibTransId="{E0C9A582-8540-498F-92E8-43E2846FB3E2}"/>
    <dgm:cxn modelId="{61AEA313-87E7-4E03-A470-E9D9FEB02282}" srcId="{17F4CD6C-0CBC-4B97-B66B-5648AE30B2BD}" destId="{8741FB7F-1B52-418B-9EBC-4006EF572B61}" srcOrd="5" destOrd="0" parTransId="{9F8F011A-CEC6-4A54-857A-BF021F3D4213}" sibTransId="{AD29838B-A9E8-4E14-B24D-A7A979B222DF}"/>
    <dgm:cxn modelId="{E0648A98-AA68-47B5-9DE2-355E835DCF46}" srcId="{77901E28-284B-4A8A-B653-1A29127CBAF9}" destId="{17F4CD6C-0CBC-4B97-B66B-5648AE30B2BD}" srcOrd="0" destOrd="0" parTransId="{73E104E8-8FA5-4A7B-A0E4-C1F7D600AF8E}" sibTransId="{1BAAD9FB-E89E-4CAE-A2F4-D4A9B3CA63CA}"/>
    <dgm:cxn modelId="{72CA11C4-6C9E-CA48-B10D-E678B0B011FE}" type="presOf" srcId="{126E2612-DD35-4CB6-9156-FC87C141EF4A}" destId="{F8D9824A-E3D9-4894-BA29-3C4839D28DB2}" srcOrd="0" destOrd="0" presId="urn:microsoft.com/office/officeart/2005/8/layout/radial1"/>
    <dgm:cxn modelId="{9535DBA0-ACBB-3540-B8E4-FD84D8D76782}" type="presOf" srcId="{17F4CD6C-0CBC-4B97-B66B-5648AE30B2BD}" destId="{967264A9-7E66-4AE8-8564-47F7ED518779}" srcOrd="0" destOrd="0" presId="urn:microsoft.com/office/officeart/2005/8/layout/radial1"/>
    <dgm:cxn modelId="{32B8F5D1-F266-D145-B8F6-5CD78A1EB621}" type="presOf" srcId="{BA4A5991-EF09-43AC-A916-B0BD6AE13045}" destId="{2C24C7A8-3CC1-4C71-94BD-3E8DE31808E2}" srcOrd="1" destOrd="0" presId="urn:microsoft.com/office/officeart/2005/8/layout/radial1"/>
    <dgm:cxn modelId="{BFAA8CE5-1987-944F-A0EB-3AF92E44F614}" type="presOf" srcId="{572237F0-B80B-4DF6-94D4-CFCB72AD6203}" destId="{E06D10FF-2064-4C8F-8261-EA5913D67018}" srcOrd="1" destOrd="0" presId="urn:microsoft.com/office/officeart/2005/8/layout/radial1"/>
    <dgm:cxn modelId="{E882FA76-001B-A940-B507-C8C83656C0AD}" type="presOf" srcId="{ACAA8436-D571-4AA2-B3AF-730FCD8EF7A7}" destId="{7B8BC218-89F2-4975-ADE0-C28B390ED221}" srcOrd="0" destOrd="0" presId="urn:microsoft.com/office/officeart/2005/8/layout/radial1"/>
    <dgm:cxn modelId="{BAFA137B-D649-B241-8FEB-064160FD9FA6}" type="presOf" srcId="{2E938C5B-6E35-42D0-83A9-2D16796FBABB}" destId="{5C873169-4BDD-45F3-921D-965BFC50D022}" srcOrd="1" destOrd="0" presId="urn:microsoft.com/office/officeart/2005/8/layout/radial1"/>
    <dgm:cxn modelId="{7DC79353-4566-41A1-A006-1A5A82323B73}" srcId="{17F4CD6C-0CBC-4B97-B66B-5648AE30B2BD}" destId="{35F0FC57-185C-4297-87B1-11B4CD89BE88}" srcOrd="6" destOrd="0" parTransId="{572237F0-B80B-4DF6-94D4-CFCB72AD6203}" sibTransId="{9333D8F3-991A-4733-99E9-4EC646816FC9}"/>
    <dgm:cxn modelId="{3260F054-1CCC-C545-9883-597BB45C8580}" type="presOf" srcId="{B7893879-ACD1-43C4-9086-BDE48917D7CD}" destId="{2CC3F1D6-A658-4476-8604-B9D19285E3E7}" srcOrd="0" destOrd="0" presId="urn:microsoft.com/office/officeart/2005/8/layout/radial1"/>
    <dgm:cxn modelId="{A3C638B4-B929-3E4C-9BB2-FA9393514AA1}" type="presOf" srcId="{572237F0-B80B-4DF6-94D4-CFCB72AD6203}" destId="{E3F74A18-9786-4413-8C92-88489C980E79}" srcOrd="0" destOrd="0" presId="urn:microsoft.com/office/officeart/2005/8/layout/radial1"/>
    <dgm:cxn modelId="{7E7FF1D4-96DC-1145-8376-715EFA0E023E}" type="presOf" srcId="{5531A4C6-6BC3-4126-87E5-6E4795F8EE85}" destId="{1BC60337-CA2A-479D-8037-905907F49CF8}" srcOrd="0" destOrd="0" presId="urn:microsoft.com/office/officeart/2005/8/layout/radial1"/>
    <dgm:cxn modelId="{BC2AD76C-8E38-FD47-83D8-73B97A222DB5}" type="presOf" srcId="{2E938C5B-6E35-42D0-83A9-2D16796FBABB}" destId="{FCAE7B9C-671A-4164-9E32-649B7E06C9BC}" srcOrd="0" destOrd="0" presId="urn:microsoft.com/office/officeart/2005/8/layout/radial1"/>
    <dgm:cxn modelId="{820914DD-498E-AE4F-AB58-C149A5D59225}" type="presOf" srcId="{CEFDFA77-04A7-48E7-BEAF-FE413EB42D7D}" destId="{A5F08EC5-98B5-451C-895F-74DB9ED18116}" srcOrd="0" destOrd="0" presId="urn:microsoft.com/office/officeart/2005/8/layout/radial1"/>
    <dgm:cxn modelId="{87D4C2B7-63DD-7946-A600-60FFB065AAD6}" type="presOf" srcId="{DCC0442E-7515-45E3-9816-83CA0C624D9B}" destId="{8DE04720-AFEA-4410-BAF8-C363FA737202}" srcOrd="1" destOrd="0" presId="urn:microsoft.com/office/officeart/2005/8/layout/radial1"/>
    <dgm:cxn modelId="{3D5D78E5-3565-3945-8A7C-937891B7D010}" type="presOf" srcId="{DCC0442E-7515-45E3-9816-83CA0C624D9B}" destId="{D36767BB-EAE4-4B8C-8D90-D58493B44520}" srcOrd="0" destOrd="0" presId="urn:microsoft.com/office/officeart/2005/8/layout/radial1"/>
    <dgm:cxn modelId="{0888671B-A38A-FA45-8114-B1FC84FA1E36}" type="presParOf" srcId="{CCB93448-890E-433D-8C6F-898FC4EDEB6B}" destId="{967264A9-7E66-4AE8-8564-47F7ED518779}" srcOrd="0" destOrd="0" presId="urn:microsoft.com/office/officeart/2005/8/layout/radial1"/>
    <dgm:cxn modelId="{A9A55186-2DEF-CB46-8F9E-7849FCC8474E}" type="presParOf" srcId="{CCB93448-890E-433D-8C6F-898FC4EDEB6B}" destId="{FCAE7B9C-671A-4164-9E32-649B7E06C9BC}" srcOrd="1" destOrd="0" presId="urn:microsoft.com/office/officeart/2005/8/layout/radial1"/>
    <dgm:cxn modelId="{7EBC489F-D29F-5943-91F2-ED63A8696ECB}" type="presParOf" srcId="{FCAE7B9C-671A-4164-9E32-649B7E06C9BC}" destId="{5C873169-4BDD-45F3-921D-965BFC50D022}" srcOrd="0" destOrd="0" presId="urn:microsoft.com/office/officeart/2005/8/layout/radial1"/>
    <dgm:cxn modelId="{951E8869-4188-BA4A-AA7C-277B2C025B95}" type="presParOf" srcId="{CCB93448-890E-433D-8C6F-898FC4EDEB6B}" destId="{1BC60337-CA2A-479D-8037-905907F49CF8}" srcOrd="2" destOrd="0" presId="urn:microsoft.com/office/officeart/2005/8/layout/radial1"/>
    <dgm:cxn modelId="{D3B70894-4C80-044C-8AEC-1FF2F40F7343}" type="presParOf" srcId="{CCB93448-890E-433D-8C6F-898FC4EDEB6B}" destId="{9A82EE6C-1DFA-4296-B543-65A5C4A56F5C}" srcOrd="3" destOrd="0" presId="urn:microsoft.com/office/officeart/2005/8/layout/radial1"/>
    <dgm:cxn modelId="{4F272031-3111-8E46-A290-19B46D23638C}" type="presParOf" srcId="{9A82EE6C-1DFA-4296-B543-65A5C4A56F5C}" destId="{0D1BB8BE-CE62-4791-82BD-63007880813F}" srcOrd="0" destOrd="0" presId="urn:microsoft.com/office/officeart/2005/8/layout/radial1"/>
    <dgm:cxn modelId="{C5868175-82BB-594C-93C8-F877529F2A21}" type="presParOf" srcId="{CCB93448-890E-433D-8C6F-898FC4EDEB6B}" destId="{7B8BC218-89F2-4975-ADE0-C28B390ED221}" srcOrd="4" destOrd="0" presId="urn:microsoft.com/office/officeart/2005/8/layout/radial1"/>
    <dgm:cxn modelId="{560D7B29-0051-F54C-91F6-6059679B0F65}" type="presParOf" srcId="{CCB93448-890E-433D-8C6F-898FC4EDEB6B}" destId="{75E8A8B5-7C63-4CF9-8FD5-EE03545C5B52}" srcOrd="5" destOrd="0" presId="urn:microsoft.com/office/officeart/2005/8/layout/radial1"/>
    <dgm:cxn modelId="{429BB7D0-702D-3E47-8EBB-8D9659F32F21}" type="presParOf" srcId="{75E8A8B5-7C63-4CF9-8FD5-EE03545C5B52}" destId="{2C24C7A8-3CC1-4C71-94BD-3E8DE31808E2}" srcOrd="0" destOrd="0" presId="urn:microsoft.com/office/officeart/2005/8/layout/radial1"/>
    <dgm:cxn modelId="{AC9276A8-006E-D441-829E-4AD8F34E4717}" type="presParOf" srcId="{CCB93448-890E-433D-8C6F-898FC4EDEB6B}" destId="{DB4FD826-A418-470D-B081-4A4C81177412}" srcOrd="6" destOrd="0" presId="urn:microsoft.com/office/officeart/2005/8/layout/radial1"/>
    <dgm:cxn modelId="{547DC1B1-FB98-6C43-8C72-6581A1A25C24}" type="presParOf" srcId="{CCB93448-890E-433D-8C6F-898FC4EDEB6B}" destId="{D36767BB-EAE4-4B8C-8D90-D58493B44520}" srcOrd="7" destOrd="0" presId="urn:microsoft.com/office/officeart/2005/8/layout/radial1"/>
    <dgm:cxn modelId="{C793169C-FB34-7E49-A825-C57A1728AEA0}" type="presParOf" srcId="{D36767BB-EAE4-4B8C-8D90-D58493B44520}" destId="{8DE04720-AFEA-4410-BAF8-C363FA737202}" srcOrd="0" destOrd="0" presId="urn:microsoft.com/office/officeart/2005/8/layout/radial1"/>
    <dgm:cxn modelId="{12F26800-D087-E64A-875D-40004CE10FAB}" type="presParOf" srcId="{CCB93448-890E-433D-8C6F-898FC4EDEB6B}" destId="{690D415B-B6FE-4902-A3AE-2C91A0C0A114}" srcOrd="8" destOrd="0" presId="urn:microsoft.com/office/officeart/2005/8/layout/radial1"/>
    <dgm:cxn modelId="{96A13810-6B00-6F42-A6AF-9105C1C5A207}" type="presParOf" srcId="{CCB93448-890E-433D-8C6F-898FC4EDEB6B}" destId="{A5F08EC5-98B5-451C-895F-74DB9ED18116}" srcOrd="9" destOrd="0" presId="urn:microsoft.com/office/officeart/2005/8/layout/radial1"/>
    <dgm:cxn modelId="{451792D7-696E-E743-B3A9-10B198F9DA56}" type="presParOf" srcId="{A5F08EC5-98B5-451C-895F-74DB9ED18116}" destId="{43D86EF6-8887-4663-ACD3-92DC4EC3128B}" srcOrd="0" destOrd="0" presId="urn:microsoft.com/office/officeart/2005/8/layout/radial1"/>
    <dgm:cxn modelId="{C0FF63EC-EF66-B94D-93AA-05D7A38539FA}" type="presParOf" srcId="{CCB93448-890E-433D-8C6F-898FC4EDEB6B}" destId="{2CC3F1D6-A658-4476-8604-B9D19285E3E7}" srcOrd="10" destOrd="0" presId="urn:microsoft.com/office/officeart/2005/8/layout/radial1"/>
    <dgm:cxn modelId="{02A4E143-10AB-0045-A4F0-A2FD7017E7F0}" type="presParOf" srcId="{CCB93448-890E-433D-8C6F-898FC4EDEB6B}" destId="{16C5B629-DCD6-4B3B-8ED2-3961D29C40B0}" srcOrd="11" destOrd="0" presId="urn:microsoft.com/office/officeart/2005/8/layout/radial1"/>
    <dgm:cxn modelId="{9768936C-9ABE-BC45-BF64-60D18E761235}" type="presParOf" srcId="{16C5B629-DCD6-4B3B-8ED2-3961D29C40B0}" destId="{4FEE654A-64BB-41EA-9339-5BDC591A6D93}" srcOrd="0" destOrd="0" presId="urn:microsoft.com/office/officeart/2005/8/layout/radial1"/>
    <dgm:cxn modelId="{ACD0FF6A-03A5-B444-8835-4A3150139BC5}" type="presParOf" srcId="{CCB93448-890E-433D-8C6F-898FC4EDEB6B}" destId="{24B10283-AE76-437B-BCB3-0B325FC244BA}" srcOrd="12" destOrd="0" presId="urn:microsoft.com/office/officeart/2005/8/layout/radial1"/>
    <dgm:cxn modelId="{18CF254E-B2C1-8F46-9849-B63EBEFABD15}" type="presParOf" srcId="{CCB93448-890E-433D-8C6F-898FC4EDEB6B}" destId="{E3F74A18-9786-4413-8C92-88489C980E79}" srcOrd="13" destOrd="0" presId="urn:microsoft.com/office/officeart/2005/8/layout/radial1"/>
    <dgm:cxn modelId="{01332E08-0E71-9A4E-B597-060863CAC1F1}" type="presParOf" srcId="{E3F74A18-9786-4413-8C92-88489C980E79}" destId="{E06D10FF-2064-4C8F-8261-EA5913D67018}" srcOrd="0" destOrd="0" presId="urn:microsoft.com/office/officeart/2005/8/layout/radial1"/>
    <dgm:cxn modelId="{A99DAA17-F4E6-A040-8A20-855875AFD405}" type="presParOf" srcId="{CCB93448-890E-433D-8C6F-898FC4EDEB6B}" destId="{B87C0861-3E5A-4030-AAB4-59B48BEE957B}" srcOrd="14" destOrd="0" presId="urn:microsoft.com/office/officeart/2005/8/layout/radial1"/>
    <dgm:cxn modelId="{486E8FBA-F05D-D043-AB58-10F930A59566}" type="presParOf" srcId="{CCB93448-890E-433D-8C6F-898FC4EDEB6B}" destId="{E18435CF-89F4-44F4-A35C-21C2B47CFFFB}" srcOrd="15" destOrd="0" presId="urn:microsoft.com/office/officeart/2005/8/layout/radial1"/>
    <dgm:cxn modelId="{3681A367-8145-E943-BF2D-5C828DE9FB9F}" type="presParOf" srcId="{E18435CF-89F4-44F4-A35C-21C2B47CFFFB}" destId="{29670667-CE62-4C5C-9660-F6D1149A2504}" srcOrd="0" destOrd="0" presId="urn:microsoft.com/office/officeart/2005/8/layout/radial1"/>
    <dgm:cxn modelId="{F4417275-F679-184F-BC71-0797FDE8155A}" type="presParOf" srcId="{CCB93448-890E-433D-8C6F-898FC4EDEB6B}" destId="{F8D9824A-E3D9-4894-BA29-3C4839D28DB2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989FF-77D4-455A-B354-3D24D12AF6DF}">
      <dsp:nvSpPr>
        <dsp:cNvPr id="0" name=""/>
        <dsp:cNvSpPr/>
      </dsp:nvSpPr>
      <dsp:spPr>
        <a:xfrm>
          <a:off x="401666" y="1535370"/>
          <a:ext cx="3506280" cy="1446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rgbClr val="000000"/>
              </a:solidFill>
              <a:latin typeface="Calibri"/>
              <a:cs typeface="Calibri"/>
            </a:rPr>
            <a:t>«Ενήλικος </a:t>
          </a:r>
          <a:r>
            <a:rPr lang="el-GR" sz="1800" b="1" kern="1200" dirty="0" smtClean="0">
              <a:solidFill>
                <a:srgbClr val="000000"/>
              </a:solidFill>
              <a:latin typeface="Calibri"/>
              <a:cs typeface="Calibri"/>
            </a:rPr>
            <a:t>εκπαιδευόμενος»</a:t>
          </a:r>
          <a:endParaRPr lang="el-GR" sz="1800" b="1" kern="1200" dirty="0">
            <a:solidFill>
              <a:srgbClr val="000000"/>
            </a:solidFill>
            <a:latin typeface="Calibri"/>
            <a:cs typeface="Calibri"/>
          </a:endParaRPr>
        </a:p>
      </dsp:txBody>
      <dsp:txXfrm>
        <a:off x="915149" y="1747209"/>
        <a:ext cx="2479314" cy="1022850"/>
      </dsp:txXfrm>
    </dsp:sp>
    <dsp:sp modelId="{14D61E74-C331-4F09-AAFA-719BF61EE7C3}">
      <dsp:nvSpPr>
        <dsp:cNvPr id="0" name=""/>
        <dsp:cNvSpPr/>
      </dsp:nvSpPr>
      <dsp:spPr>
        <a:xfrm rot="17259595">
          <a:off x="2320973" y="1074566"/>
          <a:ext cx="279410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0170" y="1203832"/>
        <a:ext cx="195587" cy="267989"/>
      </dsp:txXfrm>
    </dsp:sp>
    <dsp:sp modelId="{B259D689-CEE3-4EB3-86D1-03D219AC9D40}">
      <dsp:nvSpPr>
        <dsp:cNvPr id="0" name=""/>
        <dsp:cNvSpPr/>
      </dsp:nvSpPr>
      <dsp:spPr>
        <a:xfrm>
          <a:off x="1908210" y="-254936"/>
          <a:ext cx="1675449" cy="1313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Αποκρυσταλλωμένη άποψη («στερεότυπο»)</a:t>
          </a:r>
          <a:endParaRPr lang="el-GR" sz="18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53574" y="-62553"/>
        <a:ext cx="1184721" cy="928910"/>
      </dsp:txXfrm>
    </dsp:sp>
    <dsp:sp modelId="{CEDBBDFD-9009-4579-957A-D145216A4585}">
      <dsp:nvSpPr>
        <dsp:cNvPr id="0" name=""/>
        <dsp:cNvSpPr/>
      </dsp:nvSpPr>
      <dsp:spPr>
        <a:xfrm rot="19515330">
          <a:off x="3160357" y="1187400"/>
          <a:ext cx="433912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1962" y="1313824"/>
        <a:ext cx="303738" cy="267989"/>
      </dsp:txXfrm>
    </dsp:sp>
    <dsp:sp modelId="{A8AD0C5F-1CCC-4124-B4F8-DF993BD59866}">
      <dsp:nvSpPr>
        <dsp:cNvPr id="0" name=""/>
        <dsp:cNvSpPr/>
      </dsp:nvSpPr>
      <dsp:spPr>
        <a:xfrm>
          <a:off x="3276402" y="0"/>
          <a:ext cx="2375717" cy="1313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Αυξημένο φόβο δημόσιας έκθεσης- αποτυχίας- </a:t>
          </a:r>
          <a:r>
            <a:rPr lang="el-GR" sz="1800" kern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στοχοποίησης</a:t>
          </a:r>
          <a:endParaRPr lang="el-GR" sz="18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4318" y="192383"/>
        <a:ext cx="1679885" cy="928910"/>
      </dsp:txXfrm>
    </dsp:sp>
    <dsp:sp modelId="{EFC4B13D-D179-4F54-BBDA-ADA4F8F74668}">
      <dsp:nvSpPr>
        <dsp:cNvPr id="0" name=""/>
        <dsp:cNvSpPr/>
      </dsp:nvSpPr>
      <dsp:spPr>
        <a:xfrm rot="21484424">
          <a:off x="3907291" y="1976160"/>
          <a:ext cx="12399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07292" y="2065553"/>
        <a:ext cx="8679" cy="267989"/>
      </dsp:txXfrm>
    </dsp:sp>
    <dsp:sp modelId="{0BA17EDA-1109-49F6-ADA7-C07EEA996F6F}">
      <dsp:nvSpPr>
        <dsp:cNvPr id="0" name=""/>
        <dsp:cNvSpPr/>
      </dsp:nvSpPr>
      <dsp:spPr>
        <a:xfrm>
          <a:off x="3924399" y="1603824"/>
          <a:ext cx="1727720" cy="1132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Έλλειψη χρόνου </a:t>
          </a:r>
        </a:p>
      </dsp:txBody>
      <dsp:txXfrm>
        <a:off x="4177418" y="1769672"/>
        <a:ext cx="1221682" cy="800784"/>
      </dsp:txXfrm>
    </dsp:sp>
    <dsp:sp modelId="{29E84347-54BF-4BFC-86D0-FAA557F343A5}">
      <dsp:nvSpPr>
        <dsp:cNvPr id="0" name=""/>
        <dsp:cNvSpPr/>
      </dsp:nvSpPr>
      <dsp:spPr>
        <a:xfrm rot="3230678">
          <a:off x="2662742" y="2763755"/>
          <a:ext cx="48671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65735" y="2847190"/>
        <a:ext cx="34070" cy="267989"/>
      </dsp:txXfrm>
    </dsp:sp>
    <dsp:sp modelId="{FA936BB4-61E3-486E-92E2-5A8E7A5CD2D4}">
      <dsp:nvSpPr>
        <dsp:cNvPr id="0" name=""/>
        <dsp:cNvSpPr/>
      </dsp:nvSpPr>
      <dsp:spPr>
        <a:xfrm>
          <a:off x="1728195" y="2906373"/>
          <a:ext cx="3515135" cy="2347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Αυτοδιαχείριση/ </a:t>
          </a:r>
          <a:r>
            <a:rPr lang="el-GR" sz="1800" kern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αυτπροσδιορισμός</a:t>
          </a:r>
          <a:r>
            <a:rPr lang="el-GR" sz="18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της μάθησης (άποψη για το τι είναι σημαντικό να μάθουν)</a:t>
          </a:r>
          <a:endParaRPr lang="el-GR" sz="18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2975" y="3250158"/>
        <a:ext cx="2485575" cy="1659943"/>
      </dsp:txXfrm>
    </dsp:sp>
    <dsp:sp modelId="{1BF26A38-2D9F-40B1-AD50-88B0203D7CEB}">
      <dsp:nvSpPr>
        <dsp:cNvPr id="0" name=""/>
        <dsp:cNvSpPr/>
      </dsp:nvSpPr>
      <dsp:spPr>
        <a:xfrm rot="8305982">
          <a:off x="1415259" y="2691122"/>
          <a:ext cx="61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15275" y="2780446"/>
        <a:ext cx="43" cy="267989"/>
      </dsp:txXfrm>
    </dsp:sp>
    <dsp:sp modelId="{8C2B439C-0F07-49CE-B078-AEF99A05C949}">
      <dsp:nvSpPr>
        <dsp:cNvPr id="0" name=""/>
        <dsp:cNvSpPr/>
      </dsp:nvSpPr>
      <dsp:spPr>
        <a:xfrm>
          <a:off x="0" y="2754189"/>
          <a:ext cx="1710656" cy="1313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Ετερογένεια στον τρόπο μάθησης</a:t>
          </a:r>
          <a:endParaRPr lang="el-GR" sz="18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520" y="2946572"/>
        <a:ext cx="1209616" cy="928910"/>
      </dsp:txXfrm>
    </dsp:sp>
    <dsp:sp modelId="{A1774AD3-850B-4F8F-9968-805845E7830E}">
      <dsp:nvSpPr>
        <dsp:cNvPr id="0" name=""/>
        <dsp:cNvSpPr/>
      </dsp:nvSpPr>
      <dsp:spPr>
        <a:xfrm rot="2860241">
          <a:off x="1554496" y="1453625"/>
          <a:ext cx="140950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61401" y="1527325"/>
        <a:ext cx="98665" cy="267989"/>
      </dsp:txXfrm>
    </dsp:sp>
    <dsp:sp modelId="{D1B88741-B17A-41F1-BF65-112E89D32606}">
      <dsp:nvSpPr>
        <dsp:cNvPr id="0" name=""/>
        <dsp:cNvSpPr/>
      </dsp:nvSpPr>
      <dsp:spPr>
        <a:xfrm>
          <a:off x="0" y="0"/>
          <a:ext cx="2055220" cy="20422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Ετερογένεια βιογραφικών/ υποβάθρων</a:t>
          </a:r>
          <a:endParaRPr lang="el-GR" sz="18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980" y="299083"/>
        <a:ext cx="1453260" cy="1444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D0097-B901-46E6-AB41-73E4EDAB77AF}">
      <dsp:nvSpPr>
        <dsp:cNvPr id="0" name=""/>
        <dsp:cNvSpPr/>
      </dsp:nvSpPr>
      <dsp:spPr>
        <a:xfrm>
          <a:off x="1855313" y="1638510"/>
          <a:ext cx="1442625" cy="124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Μάθηση</a:t>
          </a:r>
          <a:endParaRPr lang="el-GR" sz="2000" b="1" kern="1200" dirty="0">
            <a:solidFill>
              <a:srgbClr val="000000"/>
            </a:solidFill>
            <a:latin typeface="+mn-lt"/>
            <a:cs typeface="Times New Roman" pitchFamily="18" charset="0"/>
          </a:endParaRPr>
        </a:p>
      </dsp:txBody>
      <dsp:txXfrm>
        <a:off x="2066581" y="1820787"/>
        <a:ext cx="1020089" cy="880108"/>
      </dsp:txXfrm>
    </dsp:sp>
    <dsp:sp modelId="{7E60E081-69A5-472E-AF75-7EDD02DFFBF7}">
      <dsp:nvSpPr>
        <dsp:cNvPr id="0" name=""/>
        <dsp:cNvSpPr/>
      </dsp:nvSpPr>
      <dsp:spPr>
        <a:xfrm rot="16200000">
          <a:off x="2388412" y="1427928"/>
          <a:ext cx="376428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376428" y="22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b="1" kern="1200">
            <a:solidFill>
              <a:srgbClr val="000000"/>
            </a:solidFill>
            <a:latin typeface="+mn-lt"/>
          </a:endParaRPr>
        </a:p>
      </dsp:txBody>
      <dsp:txXfrm>
        <a:off x="2567216" y="1440885"/>
        <a:ext cx="18821" cy="18821"/>
      </dsp:txXfrm>
    </dsp:sp>
    <dsp:sp modelId="{DADA54CD-FC78-409C-825B-779BDD388ACF}">
      <dsp:nvSpPr>
        <dsp:cNvPr id="0" name=""/>
        <dsp:cNvSpPr/>
      </dsp:nvSpPr>
      <dsp:spPr>
        <a:xfrm>
          <a:off x="1494990" y="17419"/>
          <a:ext cx="2163272" cy="124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Σωρευτική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(αποστήθιση</a:t>
          </a:r>
          <a:r>
            <a:rPr lang="el-GR" sz="2000" b="1" kern="120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)</a:t>
          </a:r>
        </a:p>
      </dsp:txBody>
      <dsp:txXfrm>
        <a:off x="1811794" y="199696"/>
        <a:ext cx="1529664" cy="880108"/>
      </dsp:txXfrm>
    </dsp:sp>
    <dsp:sp modelId="{A6D199FC-5BCD-4915-BE3B-FDB659F2F8D1}">
      <dsp:nvSpPr>
        <dsp:cNvPr id="0" name=""/>
        <dsp:cNvSpPr/>
      </dsp:nvSpPr>
      <dsp:spPr>
        <a:xfrm rot="10806043">
          <a:off x="3130776" y="2239595"/>
          <a:ext cx="167161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167161" y="22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b="1" kern="1200">
            <a:solidFill>
              <a:srgbClr val="000000"/>
            </a:solidFill>
            <a:latin typeface="+mn-lt"/>
          </a:endParaRPr>
        </a:p>
      </dsp:txBody>
      <dsp:txXfrm rot="10800000">
        <a:off x="3210178" y="2257783"/>
        <a:ext cx="8358" cy="8358"/>
      </dsp:txXfrm>
    </dsp:sp>
    <dsp:sp modelId="{AAEAC1ED-5E00-4162-9840-37C8CD63AAAA}">
      <dsp:nvSpPr>
        <dsp:cNvPr id="0" name=""/>
        <dsp:cNvSpPr/>
      </dsp:nvSpPr>
      <dsp:spPr>
        <a:xfrm>
          <a:off x="3130774" y="1353332"/>
          <a:ext cx="2133886" cy="18207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Αφομοιωτική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(μελέτη, κατανόηση)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b="1" kern="1200" dirty="0">
            <a:solidFill>
              <a:srgbClr val="000000"/>
            </a:solidFill>
            <a:latin typeface="+mn-lt"/>
          </a:endParaRPr>
        </a:p>
      </dsp:txBody>
      <dsp:txXfrm>
        <a:off x="3443274" y="1619970"/>
        <a:ext cx="1508886" cy="1287440"/>
      </dsp:txXfrm>
    </dsp:sp>
    <dsp:sp modelId="{74497CBE-5E5E-4BE2-89C8-D29F41A2890F}">
      <dsp:nvSpPr>
        <dsp:cNvPr id="0" name=""/>
        <dsp:cNvSpPr/>
      </dsp:nvSpPr>
      <dsp:spPr>
        <a:xfrm rot="5316974">
          <a:off x="2399344" y="3057683"/>
          <a:ext cx="394141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394141" y="22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b="1" kern="1200">
            <a:solidFill>
              <a:srgbClr val="000000"/>
            </a:solidFill>
            <a:latin typeface="+mn-lt"/>
          </a:endParaRPr>
        </a:p>
      </dsp:txBody>
      <dsp:txXfrm>
        <a:off x="2586562" y="3070197"/>
        <a:ext cx="19707" cy="19707"/>
      </dsp:txXfrm>
    </dsp:sp>
    <dsp:sp modelId="{D7C816AD-0A8C-4B21-BD60-F24DCD08013B}">
      <dsp:nvSpPr>
        <dsp:cNvPr id="0" name=""/>
        <dsp:cNvSpPr/>
      </dsp:nvSpPr>
      <dsp:spPr>
        <a:xfrm>
          <a:off x="1334384" y="3277021"/>
          <a:ext cx="2563643" cy="124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Προσαρμοστική (δοκιμή και αναθεώρηση)</a:t>
          </a:r>
        </a:p>
      </dsp:txBody>
      <dsp:txXfrm>
        <a:off x="1709821" y="3459298"/>
        <a:ext cx="1812769" cy="880108"/>
      </dsp:txXfrm>
    </dsp:sp>
    <dsp:sp modelId="{98EA2942-546A-4A4E-B574-24DB693E7033}">
      <dsp:nvSpPr>
        <dsp:cNvPr id="0" name=""/>
        <dsp:cNvSpPr/>
      </dsp:nvSpPr>
      <dsp:spPr>
        <a:xfrm rot="376815">
          <a:off x="1860267" y="2175117"/>
          <a:ext cx="281317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281317" y="22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b="1" kern="1200">
            <a:solidFill>
              <a:srgbClr val="000000"/>
            </a:solidFill>
            <a:latin typeface="+mn-lt"/>
          </a:endParaRPr>
        </a:p>
      </dsp:txBody>
      <dsp:txXfrm>
        <a:off x="1993892" y="2190451"/>
        <a:ext cx="14065" cy="14065"/>
      </dsp:txXfrm>
    </dsp:sp>
    <dsp:sp modelId="{2BA5CBC7-94D4-4EA4-A9AC-444CED53F25F}">
      <dsp:nvSpPr>
        <dsp:cNvPr id="0" name=""/>
        <dsp:cNvSpPr/>
      </dsp:nvSpPr>
      <dsp:spPr>
        <a:xfrm>
          <a:off x="-256591" y="1460106"/>
          <a:ext cx="2424253" cy="124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err="1" smtClean="0">
              <a:solidFill>
                <a:srgbClr val="000000"/>
              </a:solidFill>
              <a:latin typeface="+mn-lt"/>
              <a:cs typeface="Times New Roman" pitchFamily="18" charset="0"/>
            </a:rPr>
            <a:t>Μετασχηματίζουσα</a:t>
          </a:r>
          <a:r>
            <a:rPr lang="el-GR" sz="2000" b="0" kern="120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 (ριζική αναθεώρηση)</a:t>
          </a:r>
        </a:p>
      </dsp:txBody>
      <dsp:txXfrm>
        <a:off x="98433" y="1642383"/>
        <a:ext cx="1714205" cy="880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264A9-7E66-4AE8-8564-47F7ED518779}">
      <dsp:nvSpPr>
        <dsp:cNvPr id="0" name=""/>
        <dsp:cNvSpPr/>
      </dsp:nvSpPr>
      <dsp:spPr>
        <a:xfrm>
          <a:off x="3098156" y="1284205"/>
          <a:ext cx="1122651" cy="1270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Μερικές ιδιαίτερες τεχνικές</a:t>
          </a:r>
          <a:endParaRPr lang="el-GR" sz="16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2564" y="1470195"/>
        <a:ext cx="793835" cy="898038"/>
      </dsp:txXfrm>
    </dsp:sp>
    <dsp:sp modelId="{FCAE7B9C-671A-4164-9E32-649B7E06C9BC}">
      <dsp:nvSpPr>
        <dsp:cNvPr id="0" name=""/>
        <dsp:cNvSpPr/>
      </dsp:nvSpPr>
      <dsp:spPr>
        <a:xfrm rot="4656622">
          <a:off x="3485602" y="1341299"/>
          <a:ext cx="98037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98037" y="9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rgbClr val="000000"/>
            </a:solidFill>
          </a:endParaRPr>
        </a:p>
      </dsp:txBody>
      <dsp:txXfrm>
        <a:off x="3532170" y="1348375"/>
        <a:ext cx="4901" cy="4901"/>
      </dsp:txXfrm>
    </dsp:sp>
    <dsp:sp modelId="{1BC60337-CA2A-479D-8037-905907F49CF8}">
      <dsp:nvSpPr>
        <dsp:cNvPr id="0" name=""/>
        <dsp:cNvSpPr/>
      </dsp:nvSpPr>
      <dsp:spPr>
        <a:xfrm>
          <a:off x="2097457" y="-295945"/>
          <a:ext cx="2525114" cy="17038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Πειραματισμός (πχ δοκιμή με διαφορετικούς τρόπους και σύγκριση αποτελεσμάτων)</a:t>
          </a:r>
        </a:p>
      </dsp:txBody>
      <dsp:txXfrm>
        <a:off x="2467251" y="-46421"/>
        <a:ext cx="1785526" cy="1204808"/>
      </dsp:txXfrm>
    </dsp:sp>
    <dsp:sp modelId="{9A82EE6C-1DFA-4296-B543-65A5C4A56F5C}">
      <dsp:nvSpPr>
        <dsp:cNvPr id="0" name=""/>
        <dsp:cNvSpPr/>
      </dsp:nvSpPr>
      <dsp:spPr>
        <a:xfrm rot="19932827">
          <a:off x="4143371" y="1540719"/>
          <a:ext cx="432655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432655" y="9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rgbClr val="000000"/>
            </a:solidFill>
          </a:endParaRPr>
        </a:p>
      </dsp:txBody>
      <dsp:txXfrm>
        <a:off x="4348883" y="1539430"/>
        <a:ext cx="21632" cy="21632"/>
      </dsp:txXfrm>
    </dsp:sp>
    <dsp:sp modelId="{7B8BC218-89F2-4975-ADE0-C28B390ED221}">
      <dsp:nvSpPr>
        <dsp:cNvPr id="0" name=""/>
        <dsp:cNvSpPr/>
      </dsp:nvSpPr>
      <dsp:spPr>
        <a:xfrm>
          <a:off x="4206112" y="0"/>
          <a:ext cx="2859893" cy="1755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Προγραμματισμένη εκπαίδευση (κυρίως μέσω ΗΥ): προχωράμε στο επόμενο βήμα μόνο αν το προηγούμενο έγινε σωστά</a:t>
          </a:r>
          <a:endParaRPr lang="el-GR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24934" y="257070"/>
        <a:ext cx="2022249" cy="1241241"/>
      </dsp:txXfrm>
    </dsp:sp>
    <dsp:sp modelId="{75E8A8B5-7C63-4CF9-8FD5-EE03545C5B52}">
      <dsp:nvSpPr>
        <dsp:cNvPr id="0" name=""/>
        <dsp:cNvSpPr/>
      </dsp:nvSpPr>
      <dsp:spPr>
        <a:xfrm rot="21294859">
          <a:off x="4217046" y="1814129"/>
          <a:ext cx="1032350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1032350" y="9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rgbClr val="000000"/>
            </a:solidFill>
          </a:endParaRPr>
        </a:p>
      </dsp:txBody>
      <dsp:txXfrm>
        <a:off x="4707412" y="1797848"/>
        <a:ext cx="51617" cy="51617"/>
      </dsp:txXfrm>
    </dsp:sp>
    <dsp:sp modelId="{DB4FD826-A418-470D-B081-4A4C81177412}">
      <dsp:nvSpPr>
        <dsp:cNvPr id="0" name=""/>
        <dsp:cNvSpPr/>
      </dsp:nvSpPr>
      <dsp:spPr>
        <a:xfrm>
          <a:off x="5205208" y="1378112"/>
          <a:ext cx="2065097" cy="623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Παιχνίδι ρόλων προσωπικοτήτων</a:t>
          </a:r>
          <a:endParaRPr lang="el-GR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07634" y="1469391"/>
        <a:ext cx="1460245" cy="440735"/>
      </dsp:txXfrm>
    </dsp:sp>
    <dsp:sp modelId="{D36767BB-EAE4-4B8C-8D90-D58493B44520}">
      <dsp:nvSpPr>
        <dsp:cNvPr id="0" name=""/>
        <dsp:cNvSpPr/>
      </dsp:nvSpPr>
      <dsp:spPr>
        <a:xfrm rot="1482732">
          <a:off x="4135870" y="2347816"/>
          <a:ext cx="951273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951273" y="9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>
            <a:solidFill>
              <a:srgbClr val="000000"/>
            </a:solidFill>
          </a:endParaRPr>
        </a:p>
      </dsp:txBody>
      <dsp:txXfrm>
        <a:off x="4587725" y="2333561"/>
        <a:ext cx="47563" cy="47563"/>
      </dsp:txXfrm>
    </dsp:sp>
    <dsp:sp modelId="{690D415B-B6FE-4902-A3AE-2C91A0C0A114}">
      <dsp:nvSpPr>
        <dsp:cNvPr id="0" name=""/>
        <dsp:cNvSpPr/>
      </dsp:nvSpPr>
      <dsp:spPr>
        <a:xfrm>
          <a:off x="4950141" y="2182554"/>
          <a:ext cx="1611811" cy="1403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Μελέτη περίπτωσης (λχ μέσω ιστορικών κειμένων ή προσεγμένων ταινιών ή ντοκυμαντέρ)</a:t>
          </a:r>
          <a:endParaRPr lang="el-GR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86185" y="2388023"/>
        <a:ext cx="1139723" cy="992090"/>
      </dsp:txXfrm>
    </dsp:sp>
    <dsp:sp modelId="{A5F08EC5-98B5-451C-895F-74DB9ED18116}">
      <dsp:nvSpPr>
        <dsp:cNvPr id="0" name=""/>
        <dsp:cNvSpPr/>
      </dsp:nvSpPr>
      <dsp:spPr>
        <a:xfrm rot="5285534">
          <a:off x="3645465" y="2580590"/>
          <a:ext cx="72726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72726" y="9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>
            <a:solidFill>
              <a:srgbClr val="000000"/>
            </a:solidFill>
          </a:endParaRPr>
        </a:p>
      </dsp:txBody>
      <dsp:txXfrm>
        <a:off x="3680010" y="2588299"/>
        <a:ext cx="3636" cy="3636"/>
      </dsp:txXfrm>
    </dsp:sp>
    <dsp:sp modelId="{2CC3F1D6-A658-4476-8604-B9D19285E3E7}">
      <dsp:nvSpPr>
        <dsp:cNvPr id="0" name=""/>
        <dsp:cNvSpPr/>
      </dsp:nvSpPr>
      <dsp:spPr>
        <a:xfrm>
          <a:off x="2984322" y="2626229"/>
          <a:ext cx="1437327" cy="1198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Πρωτογενής έρευνα (πχ από αρχεία, παρατηρήσεις,-μετρήσεις)</a:t>
          </a:r>
          <a:endParaRPr lang="el-GR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94814" y="2801695"/>
        <a:ext cx="1016343" cy="847224"/>
      </dsp:txXfrm>
    </dsp:sp>
    <dsp:sp modelId="{16C5B629-DCD6-4B3B-8ED2-3961D29C40B0}">
      <dsp:nvSpPr>
        <dsp:cNvPr id="0" name=""/>
        <dsp:cNvSpPr/>
      </dsp:nvSpPr>
      <dsp:spPr>
        <a:xfrm rot="8924183">
          <a:off x="2777000" y="2318508"/>
          <a:ext cx="418252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418252" y="9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>
            <a:solidFill>
              <a:srgbClr val="000000"/>
            </a:solidFill>
          </a:endParaRPr>
        </a:p>
      </dsp:txBody>
      <dsp:txXfrm rot="10800000">
        <a:off x="2975670" y="2317579"/>
        <a:ext cx="20912" cy="20912"/>
      </dsp:txXfrm>
    </dsp:sp>
    <dsp:sp modelId="{24B10283-AE76-437B-BCB3-0B325FC244BA}">
      <dsp:nvSpPr>
        <dsp:cNvPr id="0" name=""/>
        <dsp:cNvSpPr/>
      </dsp:nvSpPr>
      <dsp:spPr>
        <a:xfrm>
          <a:off x="1156508" y="2079733"/>
          <a:ext cx="1805703" cy="1621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Αυτοπαρατήρηση (καταγραφή άσκησης με κάμερα και μετέπειτα κριτική εξέταση)</a:t>
          </a:r>
          <a:endParaRPr lang="el-GR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20947" y="2317263"/>
        <a:ext cx="1276825" cy="1146899"/>
      </dsp:txXfrm>
    </dsp:sp>
    <dsp:sp modelId="{E3F74A18-9786-4413-8C92-88489C980E79}">
      <dsp:nvSpPr>
        <dsp:cNvPr id="0" name=""/>
        <dsp:cNvSpPr/>
      </dsp:nvSpPr>
      <dsp:spPr>
        <a:xfrm rot="11082582">
          <a:off x="1656093" y="1804202"/>
          <a:ext cx="1445986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1445986" y="9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>
            <a:solidFill>
              <a:srgbClr val="000000"/>
            </a:solidFill>
          </a:endParaRPr>
        </a:p>
      </dsp:txBody>
      <dsp:txXfrm rot="10800000">
        <a:off x="2342936" y="1777579"/>
        <a:ext cx="72299" cy="72299"/>
      </dsp:txXfrm>
    </dsp:sp>
    <dsp:sp modelId="{B87C0861-3E5A-4030-AAB4-59B48BEE957B}">
      <dsp:nvSpPr>
        <dsp:cNvPr id="0" name=""/>
        <dsp:cNvSpPr/>
      </dsp:nvSpPr>
      <dsp:spPr>
        <a:xfrm>
          <a:off x="225904" y="1180259"/>
          <a:ext cx="1437327" cy="1030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Αμοιβαίες συμβουλές- ομάδες κριτικής συζήτησης</a:t>
          </a:r>
          <a:endParaRPr lang="el-GR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6396" y="1331183"/>
        <a:ext cx="1016343" cy="728725"/>
      </dsp:txXfrm>
    </dsp:sp>
    <dsp:sp modelId="{E18435CF-89F4-44F4-A35C-21C2B47CFFFB}">
      <dsp:nvSpPr>
        <dsp:cNvPr id="0" name=""/>
        <dsp:cNvSpPr/>
      </dsp:nvSpPr>
      <dsp:spPr>
        <a:xfrm rot="12459515">
          <a:off x="1898836" y="1334724"/>
          <a:ext cx="1327148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1327148" y="9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>
            <a:solidFill>
              <a:srgbClr val="000000"/>
            </a:solidFill>
          </a:endParaRPr>
        </a:p>
      </dsp:txBody>
      <dsp:txXfrm rot="10800000">
        <a:off x="2529232" y="1311072"/>
        <a:ext cx="66357" cy="66357"/>
      </dsp:txXfrm>
    </dsp:sp>
    <dsp:sp modelId="{F8D9824A-E3D9-4894-BA29-3C4839D28DB2}">
      <dsp:nvSpPr>
        <dsp:cNvPr id="0" name=""/>
        <dsp:cNvSpPr/>
      </dsp:nvSpPr>
      <dsp:spPr>
        <a:xfrm>
          <a:off x="658225" y="158547"/>
          <a:ext cx="1437327" cy="1128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Ακραία ντοκιμαντέρ- ντοκουμέντα</a:t>
          </a:r>
          <a:endParaRPr lang="el-GR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8717" y="323851"/>
        <a:ext cx="1016343" cy="798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28/02/15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>
                <a:latin typeface="Calibri" charset="0"/>
              </a:rPr>
              <a:t>  </a:t>
            </a:r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5BC965-D6D4-6947-873D-5C4907E2C1DC}" type="slidenum">
              <a:rPr lang="el-GR">
                <a:latin typeface="Calibri" charset="0"/>
              </a:rPr>
              <a:pPr eaLnBrk="1" hangingPunct="1"/>
              <a:t>7</a:t>
            </a:fld>
            <a:endParaRPr lang="el-G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3.xml"/><Relationship Id="rId12" Type="http://schemas.openxmlformats.org/officeDocument/2006/relationships/diagramColors" Target="../diagrams/colors3.xml"/><Relationship Id="rId13" Type="http://schemas.microsoft.com/office/2007/relationships/diagramDrawing" Target="../diagrams/drawing3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diagramData" Target="../diagrams/data3.xml"/><Relationship Id="rId10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6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6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Θέματα Παιδαγωγικής και Κοινωνιολογίας της Εκπαίδευσης</a:t>
            </a:r>
            <a:endParaRPr lang="el-GR" sz="3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/>
              <a:t>Ενότητα </a:t>
            </a:r>
            <a:r>
              <a:rPr lang="el-GR" sz="2800" b="1" smtClean="0"/>
              <a:t>11:</a:t>
            </a:r>
            <a:r>
              <a:rPr lang="en-US" sz="2800" dirty="0" smtClean="0"/>
              <a:t> </a:t>
            </a:r>
            <a:r>
              <a:rPr lang="el-GR" sz="2800" dirty="0" smtClean="0"/>
              <a:t>Θεωρία Εκπαίδευσης Ενηλίκων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Μπεκιάρη Αλεξάνδρα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..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44688"/>
            <a:ext cx="5111750" cy="383381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3008313" cy="460851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Ένα πιο γενικευμένο μοντέλο (ένα από τα πολλά):</a:t>
            </a:r>
            <a:endParaRPr lang="el-GR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ΜΟΝΤΕΛΟ ΜΑΘΗΣΗΣ</a:t>
            </a:r>
            <a:endParaRPr lang="el-GR" dirty="0"/>
          </a:p>
        </p:txBody>
      </p:sp>
      <p:graphicFrame>
        <p:nvGraphicFramePr>
          <p:cNvPr id="7" name="4 - Διάγραμμα"/>
          <p:cNvGraphicFramePr/>
          <p:nvPr>
            <p:extLst>
              <p:ext uri="{D42A27DB-BD31-4B8C-83A1-F6EECF244321}">
                <p14:modId xmlns:p14="http://schemas.microsoft.com/office/powerpoint/2010/main" val="3755106822"/>
              </p:ext>
            </p:extLst>
          </p:nvPr>
        </p:nvGraphicFramePr>
        <p:xfrm>
          <a:off x="3491880" y="1412776"/>
          <a:ext cx="5652120" cy="499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3 - Διάγραμμα"/>
          <p:cNvGraphicFramePr/>
          <p:nvPr>
            <p:extLst>
              <p:ext uri="{D42A27DB-BD31-4B8C-83A1-F6EECF244321}">
                <p14:modId xmlns:p14="http://schemas.microsoft.com/office/powerpoint/2010/main" val="3804521497"/>
              </p:ext>
            </p:extLst>
          </p:nvPr>
        </p:nvGraphicFramePr>
        <p:xfrm>
          <a:off x="3635896" y="1571612"/>
          <a:ext cx="5008070" cy="452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1844824"/>
            <a:ext cx="2736304" cy="40324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55576" y="1844824"/>
            <a:ext cx="2736304" cy="3960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954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ΜΟΡΦΕΣ ΕΚΠΑΙΔΕΥΣΗΣ ΕΝΗΛΙΚΩΝ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cs typeface="Times New Roman" charset="0"/>
              </a:rPr>
              <a:t>1. Δια βίου εκπαίδευση (συνεχής ενημέρωση, μετεκπαιδεύσεις κ.α.)</a:t>
            </a:r>
          </a:p>
          <a:p>
            <a:r>
              <a:rPr lang="el-GR" sz="2400" dirty="0">
                <a:cs typeface="Times New Roman" charset="0"/>
              </a:rPr>
              <a:t>2. Κοινοτική εκπαίδευση (επιμορφωτικές ομιλίες, βιβλιοπαρουσιάσεις σε τοπικά πλαίσια και χώρους μη τυπική εκπαίδευσης όπως πολιτιστικά κέντρα, βιβλιοθήκες κ.α.)</a:t>
            </a:r>
          </a:p>
          <a:p>
            <a:r>
              <a:rPr lang="el-GR" sz="2400" dirty="0">
                <a:cs typeface="Times New Roman" charset="0"/>
              </a:rPr>
              <a:t>3. Λαϊκή εκπαίδευση (μέσω συμμετοχής στα κοινά για προώθηση κοινωνικο-πολιτικών αλλαγών κ.α.)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10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3203848" y="1052736"/>
            <a:ext cx="5338936" cy="5328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dirty="0" smtClean="0">
                <a:solidFill>
                  <a:srgbClr val="000000"/>
                </a:solidFill>
                <a:latin typeface="Calibri"/>
                <a:cs typeface="Calibri"/>
              </a:rPr>
              <a:t>Κρίσιμο 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Calibri"/>
              </a:rPr>
              <a:t>δίλλημα (πρακτικό- ηθικό- πολιτικό)</a:t>
            </a:r>
            <a:r>
              <a:rPr lang="el-GR" sz="2800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algn="ctr"/>
            <a:endParaRPr lang="el-G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el-GR" sz="2800" dirty="0">
                <a:solidFill>
                  <a:srgbClr val="000000"/>
                </a:solidFill>
                <a:latin typeface="Calibri"/>
                <a:cs typeface="Calibri"/>
              </a:rPr>
              <a:t>- Ποιος καθορίζει τι πρέπει να μάθουν οι εκπαιδευόμενοι</a:t>
            </a:r>
            <a:r>
              <a:rPr lang="el-GR" sz="2800" dirty="0" smtClean="0">
                <a:solidFill>
                  <a:srgbClr val="000000"/>
                </a:solidFill>
                <a:latin typeface="Calibri"/>
                <a:cs typeface="Calibri"/>
              </a:rPr>
              <a:t>;</a:t>
            </a:r>
            <a:endParaRPr lang="el-G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el-GR" sz="2800" dirty="0">
                <a:solidFill>
                  <a:srgbClr val="000000"/>
                </a:solidFill>
                <a:latin typeface="Calibri"/>
                <a:cs typeface="Calibri"/>
              </a:rPr>
              <a:t>- Ποιος κρίνει τι είναι σημαντικό να μάθουν και τι όχι;</a:t>
            </a:r>
          </a:p>
          <a:p>
            <a:pPr marL="0" indent="0" algn="ctr">
              <a:buNone/>
            </a:pPr>
            <a:endParaRPr lang="el-G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el-GR" sz="2800" dirty="0">
                <a:solidFill>
                  <a:srgbClr val="000000"/>
                </a:solidFill>
                <a:latin typeface="Calibri"/>
                <a:cs typeface="Calibri"/>
              </a:rPr>
              <a:t>Τελικώς υπάρχει «σωστό» και «λάθος» ή όλα παραμένουν ανοιχτά;</a:t>
            </a:r>
          </a:p>
          <a:p>
            <a:pPr>
              <a:lnSpc>
                <a:spcPct val="90000"/>
              </a:lnSpc>
            </a:pPr>
            <a:endParaRPr lang="el-GR" sz="28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l-GR" sz="2800" dirty="0">
                <a:latin typeface="Calibri"/>
                <a:cs typeface="Calibri"/>
              </a:rPr>
              <a:t/>
            </a:r>
            <a:br>
              <a:rPr lang="el-GR" sz="2800" dirty="0">
                <a:latin typeface="Calibri"/>
                <a:cs typeface="Calibri"/>
              </a:rPr>
            </a:br>
            <a:endParaRPr lang="el-GR" sz="2800" dirty="0" smtClean="0">
              <a:latin typeface="Calibri"/>
              <a:cs typeface="Calibri"/>
            </a:endParaRPr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467544" y="1556792"/>
            <a:ext cx="3008313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dirty="0">
                <a:solidFill>
                  <a:srgbClr val="000000"/>
                </a:solidFill>
                <a:cs typeface="Times New Roman" charset="0"/>
              </a:rPr>
              <a:t>Στόχοι καθορίζονται από </a:t>
            </a:r>
            <a:r>
              <a:rPr lang="el-GR" sz="2800" dirty="0" smtClean="0">
                <a:solidFill>
                  <a:srgbClr val="000000"/>
                </a:solidFill>
                <a:cs typeface="Times New Roman" charset="0"/>
              </a:rPr>
              <a:t>ανάγκες</a:t>
            </a:r>
            <a:r>
              <a:rPr lang="el-GR" sz="2800" dirty="0" smtClean="0"/>
              <a:t>: 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4800"/>
          </a:xfrm>
        </p:spPr>
        <p:txBody>
          <a:bodyPr>
            <a:normAutofit/>
          </a:bodyPr>
          <a:lstStyle/>
          <a:p>
            <a:r>
              <a:rPr lang="el-GR" dirty="0" smtClean="0"/>
              <a:t>ΣΤΟΧΟΔΕΣΙΑ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329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....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44688"/>
            <a:ext cx="5111750" cy="383381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3008313" cy="460851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endParaRPr lang="el-GR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ΣΤΟΧΟΙ</a:t>
            </a:r>
            <a:r>
              <a:rPr lang="el-GR" dirty="0">
                <a:latin typeface="Times New Roman" charset="0"/>
                <a:cs typeface="Times New Roman" charset="0"/>
              </a:rPr>
              <a:t>≠</a:t>
            </a:r>
            <a:r>
              <a:rPr lang="el-GR" dirty="0" smtClean="0"/>
              <a:t>ΠΡΟΣΔΟΚΙΕΣ</a:t>
            </a:r>
            <a:endParaRPr lang="el-GR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637367"/>
              </p:ext>
            </p:extLst>
          </p:nvPr>
        </p:nvGraphicFramePr>
        <p:xfrm>
          <a:off x="899593" y="1700808"/>
          <a:ext cx="7541524" cy="206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Image" r:id="rId5" imgW="3230066" imgH="2437786" progId="Photoshop.Image.9">
                  <p:embed/>
                </p:oleObj>
              </mc:Choice>
              <mc:Fallback>
                <p:oleObj name="Image" r:id="rId5" imgW="3230066" imgH="2437786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3" y="1700808"/>
                        <a:ext cx="7541524" cy="2063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188707"/>
              </p:ext>
            </p:extLst>
          </p:nvPr>
        </p:nvGraphicFramePr>
        <p:xfrm>
          <a:off x="1115616" y="4005064"/>
          <a:ext cx="7597775" cy="2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Image" r:id="rId7" imgW="3949881" imgH="2072118" progId="Photoshop.Image.9">
                  <p:embed/>
                </p:oleObj>
              </mc:Choice>
              <mc:Fallback>
                <p:oleObj name="Image" r:id="rId7" imgW="3949881" imgH="2072118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005064"/>
                        <a:ext cx="7597775" cy="202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91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cs typeface="Times New Roman" charset="0"/>
              </a:rPr>
              <a:t>ΔΙΕΥΡΥΝΣΗ ΣΤΟΧΩΝ: ΕΝΑ ΑΠΛΟ ΠΑΡΑΔΕΙΓΜΑ ΑΠΟ ΕΠΙΒΙΩΣΗ ΣΤΗΝ ΥΠΑΙΘΡΟ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Στενή στοχοθεσία: </a:t>
            </a:r>
          </a:p>
          <a:p>
            <a:pPr marL="0" indent="0">
              <a:buNone/>
            </a:pPr>
            <a:r>
              <a:rPr lang="el-GR" dirty="0" smtClean="0"/>
              <a:t>Επιλογή συγκεκριμένου εδώδιμου φυτικού υλικού</a:t>
            </a:r>
          </a:p>
          <a:p>
            <a:r>
              <a:rPr lang="el-GR" dirty="0" smtClean="0"/>
              <a:t>Διευρυμένη στοχοθεσία: </a:t>
            </a:r>
          </a:p>
          <a:p>
            <a:pPr marL="0" indent="0">
              <a:buNone/>
            </a:pPr>
            <a:r>
              <a:rPr lang="el-GR" dirty="0" smtClean="0"/>
              <a:t>Επιλογή </a:t>
            </a:r>
            <a:r>
              <a:rPr lang="el-GR" dirty="0"/>
              <a:t>συγκεκριμένου εδώδιμου φυτικού </a:t>
            </a:r>
            <a:r>
              <a:rPr lang="el-GR" dirty="0" smtClean="0"/>
              <a:t>υλικού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374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cs typeface="Times New Roman" charset="0"/>
              </a:rPr>
              <a:t>ΑΡΙΣΤΟ ΜΕΤΡΟ ΑΥΣΤΗΡΟΤΗΤΑΣ ΚΑΙ ΔΥΣΚΟΛΙΑΣ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l-GR" dirty="0">
                <a:solidFill>
                  <a:srgbClr val="000000"/>
                </a:solidFill>
                <a:cs typeface="Times New Roman" charset="0"/>
              </a:rPr>
              <a:t>Αδικαιολόγητη αυστηρότητα και δυσκολία = μείωση του κύρους της </a:t>
            </a:r>
            <a:r>
              <a:rPr lang="el-GR" dirty="0" smtClean="0">
                <a:solidFill>
                  <a:srgbClr val="000000"/>
                </a:solidFill>
                <a:cs typeface="Times New Roman" charset="0"/>
              </a:rPr>
              <a:t>εκπαίδευσης</a:t>
            </a:r>
            <a:endParaRPr lang="el-GR" dirty="0">
              <a:solidFill>
                <a:srgbClr val="000000"/>
              </a:solidFill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l-GR" dirty="0">
              <a:solidFill>
                <a:srgbClr val="000000"/>
              </a:solidFill>
              <a:cs typeface="Times New Roman" charset="0"/>
            </a:endParaRPr>
          </a:p>
          <a:p>
            <a:pPr algn="ctr">
              <a:lnSpc>
                <a:spcPct val="90000"/>
              </a:lnSpc>
            </a:pPr>
            <a:r>
              <a:rPr lang="el-GR" dirty="0">
                <a:solidFill>
                  <a:srgbClr val="000000"/>
                </a:solidFill>
                <a:cs typeface="Times New Roman" charset="0"/>
              </a:rPr>
              <a:t>Υπερβολική αυστηρότητα και δυσκολία = </a:t>
            </a:r>
            <a:r>
              <a:rPr lang="el-GR" dirty="0" smtClean="0">
                <a:solidFill>
                  <a:srgbClr val="000000"/>
                </a:solidFill>
                <a:cs typeface="Times New Roman" charset="0"/>
              </a:rPr>
              <a:t>απογοήτευση</a:t>
            </a:r>
            <a:endParaRPr lang="el-GR" dirty="0">
              <a:solidFill>
                <a:srgbClr val="000000"/>
              </a:solidFill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l-GR" dirty="0">
              <a:solidFill>
                <a:srgbClr val="000000"/>
              </a:solidFill>
              <a:cs typeface="Times New Roman" charset="0"/>
            </a:endParaRPr>
          </a:p>
          <a:p>
            <a:pPr algn="ctr">
              <a:lnSpc>
                <a:spcPct val="90000"/>
              </a:lnSpc>
            </a:pPr>
            <a:r>
              <a:rPr lang="el-GR" dirty="0">
                <a:solidFill>
                  <a:srgbClr val="000000"/>
                </a:solidFill>
                <a:cs typeface="Times New Roman" charset="0"/>
              </a:rPr>
              <a:t>Ανύπαρκτη αυστηρότητα και δυσκολία = μονοτονία και στασιμότητα</a:t>
            </a:r>
          </a:p>
          <a:p>
            <a:pPr>
              <a:lnSpc>
                <a:spcPct val="90000"/>
              </a:lnSpc>
            </a:pPr>
            <a:endParaRPr lang="el-GR" b="1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55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..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44688"/>
            <a:ext cx="5111750" cy="383381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3152329" cy="475252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endParaRPr lang="el-GR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+mn-lt"/>
              </a:rPr>
              <a:t>ΑΠΟΔΟΧΗ ΑΥΣΤΗΡΟΤΗΤΑΣ ΚΑΙ ΔΥΣΚΟΛΙΑΣ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26876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pic>
        <p:nvPicPr>
          <p:cNvPr id="8" name="9 - 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12776"/>
            <a:ext cx="8104187" cy="484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77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εικόνας 10" descr="Εικόνα....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b="8005"/>
          <a:stretch>
            <a:fillRect/>
          </a:stretch>
        </p:blipFill>
        <p:spPr/>
      </p:pic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611560" y="5373216"/>
            <a:ext cx="8208912" cy="1152128"/>
          </a:xfrm>
        </p:spPr>
        <p:txBody>
          <a:bodyPr>
            <a:normAutofit fontScale="92500"/>
          </a:bodyPr>
          <a:lstStyle/>
          <a:p>
            <a:r>
              <a:rPr lang="el-GR" sz="2400" b="1" dirty="0">
                <a:latin typeface="Times New Roman" charset="0"/>
                <a:cs typeface="Times New Roman" charset="0"/>
              </a:rPr>
              <a:t>ΠΕΡΑ ΑΠΟ ΤΙΣ ΚΛΑΣΙΚΕΣ ΤΕΧΝΙΚΕΣ ΕΚΠΑΙΔΕΥΣΗΣ (ΠΑΡΟΥΣΙΑΣΗ, ΕΠΙΔΕΙΞΗ ΚΑΙ ΕΦΑΡΜΟΓΗ, ΕΞΟΜΟΙΩΤΗΣ ΗΥ…) ΜΠΟΡΟΥΝ ΝΑ ΔΟΚΙΜΑΣΘΟΥΝ ΚΑΙ ΑΛΛΕΣ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ΤΕΧΝΙΚΕΣ ΕΚΠΑΙΔΕΥΣΗΣ ΕΝΗΛΙΚΩΝ</a:t>
            </a:r>
            <a:endParaRPr lang="el-GR" dirty="0"/>
          </a:p>
        </p:txBody>
      </p:sp>
      <p:graphicFrame>
        <p:nvGraphicFramePr>
          <p:cNvPr id="7" name="4 - Διάγραμμα"/>
          <p:cNvGraphicFramePr/>
          <p:nvPr>
            <p:extLst>
              <p:ext uri="{D42A27DB-BD31-4B8C-83A1-F6EECF244321}">
                <p14:modId xmlns:p14="http://schemas.microsoft.com/office/powerpoint/2010/main" val="789406207"/>
              </p:ext>
            </p:extLst>
          </p:nvPr>
        </p:nvGraphicFramePr>
        <p:xfrm>
          <a:off x="827584" y="1571612"/>
          <a:ext cx="7632848" cy="358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877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ΙΔΙΑΙΤΕΡΕΣ ΤΕΧΝΙΚΕΣ </a:t>
            </a:r>
            <a:r>
              <a:rPr lang="el-GR" sz="3600" dirty="0"/>
              <a:t>ΕΚΠΑΙΔΕΥΣΗΣ ΕΝΗΛΙΚΩΝ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pPr lvl="0"/>
            <a:r>
              <a:rPr lang="el-GR" sz="2200" dirty="0">
                <a:solidFill>
                  <a:srgbClr val="000000"/>
                </a:solidFill>
                <a:latin typeface="Calibri"/>
                <a:cs typeface="Calibri"/>
              </a:rPr>
              <a:t>Πειραματισμός (πχ δοκιμή με διαφορετικούς τρόπους και σύγκριση αποτελεσμάτων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r>
              <a:rPr lang="el-GR" sz="2200" dirty="0">
                <a:solidFill>
                  <a:srgbClr val="000000"/>
                </a:solidFill>
                <a:latin typeface="Calibri"/>
                <a:cs typeface="Calibri"/>
              </a:rPr>
              <a:t>Προγραμματισμένη εκπαίδευση (κυρίως μέσω ΗΥ): προχωράμε στο επόμενο βήμα μόνο αν το προηγούμενο έγινε σωστά</a:t>
            </a:r>
          </a:p>
          <a:p>
            <a:r>
              <a:rPr lang="el-GR" sz="2200" dirty="0">
                <a:solidFill>
                  <a:srgbClr val="000000"/>
                </a:solidFill>
                <a:latin typeface="Calibri"/>
                <a:cs typeface="Calibri"/>
              </a:rPr>
              <a:t>Παιχνίδι ρόλων προσωπικοτήτων</a:t>
            </a:r>
          </a:p>
          <a:p>
            <a:r>
              <a:rPr lang="el-GR" sz="2200" dirty="0">
                <a:solidFill>
                  <a:srgbClr val="000000"/>
                </a:solidFill>
                <a:latin typeface="Calibri"/>
                <a:cs typeface="Calibri"/>
              </a:rPr>
              <a:t>Μελέτη περίπτωσης (λχ μέσω ιστορικών κειμένων ή προσεγμένων ταινιών ή ντοκυμαντέρ)</a:t>
            </a:r>
          </a:p>
          <a:p>
            <a:r>
              <a:rPr lang="el-GR" sz="2200" dirty="0">
                <a:solidFill>
                  <a:srgbClr val="000000"/>
                </a:solidFill>
                <a:latin typeface="Calibri"/>
                <a:cs typeface="Calibri"/>
              </a:rPr>
              <a:t>Πρωτογενής έρευνα (πχ από αρχεία, παρατηρήσεις,-μετρήσεις)</a:t>
            </a:r>
          </a:p>
          <a:p>
            <a:r>
              <a:rPr lang="el-GR" sz="2200" dirty="0">
                <a:solidFill>
                  <a:srgbClr val="000000"/>
                </a:solidFill>
                <a:latin typeface="Calibri"/>
                <a:cs typeface="Calibri"/>
              </a:rPr>
              <a:t>Αυτοπαρατήρηση (καταγραφή άσκησης με κάμερα και μετέπειτα κριτική εξέταση)</a:t>
            </a:r>
          </a:p>
          <a:p>
            <a:r>
              <a:rPr lang="el-GR" sz="2200" dirty="0">
                <a:solidFill>
                  <a:srgbClr val="000000"/>
                </a:solidFill>
                <a:latin typeface="Calibri"/>
                <a:cs typeface="Calibri"/>
              </a:rPr>
              <a:t>Αμοιβαίες συμβουλές- ομάδες κριτικής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Calibri"/>
              </a:rPr>
              <a:t>συζήτησης</a:t>
            </a:r>
          </a:p>
          <a:p>
            <a:pPr lvl="0"/>
            <a:r>
              <a:rPr lang="el-GR" sz="2200" dirty="0">
                <a:solidFill>
                  <a:srgbClr val="000000"/>
                </a:solidFill>
                <a:latin typeface="Calibri"/>
                <a:cs typeface="Calibri"/>
              </a:rPr>
              <a:t>Ακραία ντοκιμαντέρ- ντοκουμέντα</a:t>
            </a:r>
          </a:p>
          <a:p>
            <a:endParaRPr lang="el-GR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0"/>
            <a:endParaRPr lang="el-GR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54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latin typeface="+mn-lt"/>
              </a:rPr>
              <a:t>ΤΥΠΟΛΟΓΙΑ ΕΚΠΑΙΔΕΥΤΩΝ </a:t>
            </a:r>
            <a:br>
              <a:rPr lang="el-GR" sz="3200" dirty="0">
                <a:latin typeface="+mn-lt"/>
              </a:rPr>
            </a:br>
            <a:r>
              <a:rPr lang="el-GR" sz="3200" dirty="0">
                <a:latin typeface="+mn-lt"/>
              </a:rPr>
              <a:t>ΣΥΜΦΩΝΑ ΜΕ ΒΑΘΜΟ ΑΦΟΣΙΩΣΗΣ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el-GR" sz="2000" b="1" dirty="0">
                <a:solidFill>
                  <a:srgbClr val="000000"/>
                </a:solidFill>
                <a:cs typeface="Times New Roman" charset="0"/>
              </a:rPr>
              <a:t>Εκπαιδεύω: </a:t>
            </a:r>
          </a:p>
          <a:p>
            <a:pPr algn="ctr"/>
            <a:r>
              <a:rPr lang="el-GR" sz="2000" dirty="0" smtClean="0">
                <a:solidFill>
                  <a:srgbClr val="000000"/>
                </a:solidFill>
                <a:cs typeface="Times New Roman" charset="0"/>
              </a:rPr>
              <a:t>γιατί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μου το ζήτησαν</a:t>
            </a:r>
          </a:p>
          <a:p>
            <a:pPr marL="0" indent="0" algn="ctr">
              <a:buNone/>
            </a:pP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(περιστασιακός εκπαιδευτής: «όπως τυχαίνει»</a:t>
            </a:r>
            <a:r>
              <a:rPr lang="el-GR" sz="2000" dirty="0" smtClean="0">
                <a:solidFill>
                  <a:srgbClr val="000000"/>
                </a:solidFill>
                <a:cs typeface="Times New Roman" charset="0"/>
              </a:rPr>
              <a:t>)</a:t>
            </a:r>
            <a:endParaRPr lang="el-GR" sz="2000" dirty="0">
              <a:solidFill>
                <a:srgbClr val="000000"/>
              </a:solidFill>
              <a:cs typeface="Times New Roman" charset="0"/>
            </a:endParaRPr>
          </a:p>
          <a:p>
            <a:pPr algn="ctr"/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γιατί το θέλω και έχω αυτή την κλίση</a:t>
            </a:r>
          </a:p>
          <a:p>
            <a:pPr algn="ctr"/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(εκπαιδευτής συνεχώς: «έχω ανάγκη να με έχουν ανάγκη»</a:t>
            </a:r>
            <a:r>
              <a:rPr lang="el-GR" sz="2000" dirty="0" smtClean="0">
                <a:solidFill>
                  <a:srgbClr val="000000"/>
                </a:solidFill>
                <a:cs typeface="Times New Roman" charset="0"/>
              </a:rPr>
              <a:t>)</a:t>
            </a:r>
            <a:endParaRPr lang="el-GR" sz="2000" dirty="0">
              <a:solidFill>
                <a:srgbClr val="000000"/>
              </a:solidFill>
              <a:cs typeface="Times New Roman" charset="0"/>
            </a:endParaRPr>
          </a:p>
          <a:p>
            <a:pPr algn="ctr"/>
            <a:r>
              <a:rPr lang="el-GR" sz="2000" b="1" i="1" dirty="0">
                <a:solidFill>
                  <a:srgbClr val="000000"/>
                </a:solidFill>
                <a:cs typeface="Times New Roman" charset="0"/>
              </a:rPr>
              <a:t>Προβληματισμός:</a:t>
            </a:r>
          </a:p>
          <a:p>
            <a:pPr algn="ctr"/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Εκπαιδεύω περιστασιακώς = όχι κόμπλεξ αλλά ερασιτεχνισμός</a:t>
            </a:r>
          </a:p>
          <a:p>
            <a:pPr marL="0" indent="0" algn="ctr">
              <a:buNone/>
            </a:pP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(πιθανή βλάβη εκπαιδευτικού αποτελέσματος λόγω ανευθυνότητας-μειωμένη ποιότητα</a:t>
            </a:r>
            <a:r>
              <a:rPr lang="el-GR" sz="2000" i="1" dirty="0" smtClean="0">
                <a:solidFill>
                  <a:srgbClr val="000000"/>
                </a:solidFill>
                <a:cs typeface="Times New Roman" charset="0"/>
              </a:rPr>
              <a:t>)</a:t>
            </a:r>
            <a:endParaRPr lang="el-GR" sz="2000" i="1" dirty="0">
              <a:solidFill>
                <a:srgbClr val="000000"/>
              </a:solidFill>
              <a:cs typeface="Times New Roman" charset="0"/>
            </a:endParaRPr>
          </a:p>
          <a:p>
            <a:pPr algn="ctr"/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Εκπαιδεύω  συνεχώς = αρχομανία και κόμπλεξ</a:t>
            </a:r>
          </a:p>
          <a:p>
            <a:pPr marL="0" indent="0" algn="ctr">
              <a:buNone/>
            </a:pP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(πιθανή βλάβη εκπαιδευτικού αποτελέσματος λόγω κακής συμπεριφοράς)</a:t>
            </a:r>
            <a:endParaRPr lang="el-GR" sz="2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04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εικόνας 10" descr="Εικόνα....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b="8005"/>
          <a:stretch>
            <a:fillRect/>
          </a:stretch>
        </p:blipFill>
        <p:spPr/>
      </p:pic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611560" y="5373216"/>
            <a:ext cx="8208912" cy="1152128"/>
          </a:xfrm>
        </p:spPr>
        <p:txBody>
          <a:bodyPr>
            <a:normAutofit/>
          </a:bodyPr>
          <a:lstStyle/>
          <a:p>
            <a:r>
              <a:rPr lang="el-GR" sz="2400" dirty="0" smtClean="0">
                <a:cs typeface="Times New Roman" charset="0"/>
              </a:rPr>
              <a:t>Τυπολογία εκπαιδευτών σύμφωνα με βαθμό καθοδήγησης και αντικειμενικότητας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ΤΥΠΟΛΟΓΙΑ </a:t>
            </a:r>
            <a:r>
              <a:rPr lang="el-GR" sz="4000" dirty="0" smtClean="0"/>
              <a:t>ΕΚΠΑΙΔΕΥΤΩΝ (1) </a:t>
            </a:r>
            <a:r>
              <a:rPr lang="el-GR" sz="3600" dirty="0"/>
              <a:t/>
            </a:r>
            <a:br>
              <a:rPr lang="el-GR" sz="3600" dirty="0"/>
            </a:br>
            <a:endParaRPr lang="el-G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12777"/>
            <a:ext cx="8032750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5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εικόνας 10" descr="Εικόνα....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b="8005"/>
          <a:stretch>
            <a:fillRect/>
          </a:stretch>
        </p:blipFill>
        <p:spPr/>
      </p:pic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611560" y="5373216"/>
            <a:ext cx="8208912" cy="1152128"/>
          </a:xfrm>
        </p:spPr>
        <p:txBody>
          <a:bodyPr>
            <a:normAutofit/>
          </a:bodyPr>
          <a:lstStyle/>
          <a:p>
            <a:r>
              <a:rPr lang="el-GR" sz="2400" dirty="0" smtClean="0">
                <a:cs typeface="Times New Roman" charset="0"/>
              </a:rPr>
              <a:t>Τυπολογία εκπαιδευτών σύμφωνα με βαθμό προτεραιότητας σε στόχους ή σχέσεις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ΤΥΠΟΛΟΓΙΑ </a:t>
            </a:r>
            <a:r>
              <a:rPr lang="el-GR" sz="4000" dirty="0" smtClean="0"/>
              <a:t>ΕΚΠΑΙΔΕΥΤΩΝ (2) </a:t>
            </a:r>
            <a:r>
              <a:rPr lang="el-GR" sz="3600" dirty="0"/>
              <a:t/>
            </a:r>
            <a:br>
              <a:rPr lang="el-GR" sz="3600" dirty="0"/>
            </a:br>
            <a:endParaRPr lang="el-GR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53290"/>
              </p:ext>
            </p:extLst>
          </p:nvPr>
        </p:nvGraphicFramePr>
        <p:xfrm>
          <a:off x="1331640" y="980728"/>
          <a:ext cx="5976664" cy="4406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Image" r:id="rId5" imgW="3223972" imgH="2377243" progId="Photoshop.Image.9">
                  <p:embed/>
                </p:oleObj>
              </mc:Choice>
              <mc:Fallback>
                <p:oleObj name="Image" r:id="rId5" imgW="3223972" imgH="2377243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80728"/>
                        <a:ext cx="5976664" cy="4406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63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latin typeface="Times New Roman" charset="0"/>
              </a:rPr>
              <a:t>ΤΥΠΟΛΟΓΙΑ ΕΚΠΑΙΔΕΥΤΩΝ </a:t>
            </a:r>
            <a:br>
              <a:rPr lang="el-GR" sz="3200" dirty="0">
                <a:latin typeface="Times New Roman" charset="0"/>
              </a:rPr>
            </a:br>
            <a:r>
              <a:rPr lang="el-GR" sz="3200" dirty="0">
                <a:latin typeface="Times New Roman" charset="0"/>
              </a:rPr>
              <a:t>«</a:t>
            </a:r>
            <a:r>
              <a:rPr lang="el-GR" sz="3200" dirty="0">
                <a:latin typeface="Times New Roman" charset="0"/>
                <a:cs typeface="Times New Roman" charset="0"/>
              </a:rPr>
              <a:t>ΧΑΡΙΣΜΑΤΙΚΟΥ ≠ ΤΕΧΝΟΚΡΑΤΗ» </a:t>
            </a:r>
            <a:endParaRPr lang="el-G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algn="ctr"/>
            <a:r>
              <a:rPr lang="el-GR" sz="2400" i="1" dirty="0">
                <a:cs typeface="Times New Roman" charset="0"/>
              </a:rPr>
              <a:t>Χαρισματικός:</a:t>
            </a:r>
            <a:r>
              <a:rPr lang="el-GR" sz="2400" dirty="0">
                <a:cs typeface="Times New Roman" charset="0"/>
              </a:rPr>
              <a:t> Εμπνέει αλλά βασίζεται υπερβολικά στο θαυμασμό και την πίστη εις βάρος της κριτικής σκέψης</a:t>
            </a:r>
          </a:p>
          <a:p>
            <a:pPr algn="ctr"/>
            <a:endParaRPr lang="el-GR" sz="2400" dirty="0">
              <a:cs typeface="Times New Roman" charset="0"/>
            </a:endParaRPr>
          </a:p>
          <a:p>
            <a:pPr algn="ctr"/>
            <a:r>
              <a:rPr lang="el-GR" sz="2400" i="1" dirty="0">
                <a:cs typeface="Times New Roman" charset="0"/>
              </a:rPr>
              <a:t>Τεχνοκράτης:</a:t>
            </a:r>
            <a:r>
              <a:rPr lang="el-GR" sz="2400" dirty="0">
                <a:cs typeface="Times New Roman" charset="0"/>
              </a:rPr>
              <a:t> Μεταδίδει αντικειμενική γνώση  και ενδεχομένως δίνει καλύτερο παράδειγμα κριτικής σκέψης αλλά δεν εμπνέει</a:t>
            </a:r>
          </a:p>
          <a:p>
            <a:pPr algn="ctr"/>
            <a:endParaRPr lang="el-GR" sz="2400" dirty="0">
              <a:cs typeface="Times New Roman" charset="0"/>
            </a:endParaRPr>
          </a:p>
          <a:p>
            <a:pPr algn="ctr"/>
            <a:r>
              <a:rPr lang="el-GR" sz="2400" dirty="0">
                <a:cs typeface="Times New Roman" charset="0"/>
              </a:rPr>
              <a:t>Μήπως κάποιοι άκρως «ενηλικιωμένοι» δεν συγκινούνται και δεν παρασέρνονται από χαρισματικούς;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187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>
                <a:latin typeface="+mn-lt"/>
              </a:rPr>
              <a:t>ΤΥΠΟΛΟΓΙΑ ΕΚΠΑΙΔΕΥΟΜΕΝΩΝ ΑΝΑΛΟΓΑ ΜΕ ΤΟ ΑΝ ΤΕΙΝΟΥΝ ΝΑ ΕΊΝΑΙ…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000000"/>
                </a:solidFill>
                <a:cs typeface="Times New Roman" charset="0"/>
              </a:rPr>
              <a:t>… </a:t>
            </a:r>
            <a:r>
              <a:rPr lang="el-GR" i="1" dirty="0">
                <a:solidFill>
                  <a:srgbClr val="000000"/>
                </a:solidFill>
                <a:cs typeface="Times New Roman" charset="0"/>
              </a:rPr>
              <a:t>εξαρτημένοι </a:t>
            </a:r>
            <a:r>
              <a:rPr lang="el-GR" dirty="0" smtClean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el-GR" dirty="0">
                <a:solidFill>
                  <a:srgbClr val="000000"/>
                </a:solidFill>
                <a:cs typeface="Times New Roman" charset="0"/>
              </a:rPr>
              <a:t>περιμένουν «μασημένη τροφή»</a:t>
            </a:r>
            <a:r>
              <a:rPr lang="el-GR" dirty="0" smtClean="0">
                <a:solidFill>
                  <a:srgbClr val="000000"/>
                </a:solidFill>
                <a:cs typeface="Times New Roman" charset="0"/>
              </a:rPr>
              <a:t>)</a:t>
            </a:r>
          </a:p>
          <a:p>
            <a:r>
              <a:rPr lang="el-GR" dirty="0">
                <a:solidFill>
                  <a:srgbClr val="000000"/>
                </a:solidFill>
                <a:cs typeface="Times New Roman" charset="0"/>
              </a:rPr>
              <a:t>… </a:t>
            </a:r>
            <a:r>
              <a:rPr lang="el-GR" i="1" dirty="0" smtClean="0">
                <a:solidFill>
                  <a:srgbClr val="000000"/>
                </a:solidFill>
                <a:cs typeface="Times New Roman" charset="0"/>
              </a:rPr>
              <a:t>συνεργάσιμοι </a:t>
            </a:r>
            <a:r>
              <a:rPr lang="el-GR" dirty="0" smtClean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el-GR" dirty="0">
                <a:solidFill>
                  <a:srgbClr val="000000"/>
                </a:solidFill>
                <a:cs typeface="Times New Roman" charset="0"/>
              </a:rPr>
              <a:t>αρέσκονται σε </a:t>
            </a:r>
            <a:r>
              <a:rPr lang="el-GR" dirty="0" smtClean="0">
                <a:solidFill>
                  <a:srgbClr val="000000"/>
                </a:solidFill>
                <a:cs typeface="Times New Roman" charset="0"/>
              </a:rPr>
              <a:t>ομαδική </a:t>
            </a:r>
            <a:r>
              <a:rPr lang="el-GR" dirty="0">
                <a:solidFill>
                  <a:srgbClr val="000000"/>
                </a:solidFill>
                <a:cs typeface="Times New Roman" charset="0"/>
              </a:rPr>
              <a:t>εργασία και διάλογο</a:t>
            </a:r>
            <a:r>
              <a:rPr lang="el-GR" dirty="0" smtClean="0">
                <a:solidFill>
                  <a:srgbClr val="000000"/>
                </a:solidFill>
                <a:cs typeface="Times New Roman" charset="0"/>
              </a:rPr>
              <a:t>)</a:t>
            </a:r>
          </a:p>
          <a:p>
            <a:r>
              <a:rPr lang="el-GR" dirty="0">
                <a:solidFill>
                  <a:srgbClr val="000000"/>
                </a:solidFill>
                <a:cs typeface="Times New Roman" charset="0"/>
              </a:rPr>
              <a:t>… </a:t>
            </a:r>
            <a:r>
              <a:rPr lang="el-GR" i="1" dirty="0" smtClean="0">
                <a:solidFill>
                  <a:srgbClr val="000000"/>
                </a:solidFill>
                <a:cs typeface="Times New Roman" charset="0"/>
              </a:rPr>
              <a:t>ανεξάρτητοι</a:t>
            </a:r>
            <a:r>
              <a:rPr lang="el-GR" dirty="0" smtClean="0">
                <a:solidFill>
                  <a:srgbClr val="000000"/>
                </a:solidFill>
                <a:cs typeface="Times New Roman" charset="0"/>
              </a:rPr>
              <a:t> (</a:t>
            </a:r>
            <a:r>
              <a:rPr lang="el-GR" dirty="0">
                <a:solidFill>
                  <a:srgbClr val="000000"/>
                </a:solidFill>
                <a:cs typeface="Times New Roman" charset="0"/>
              </a:rPr>
              <a:t>αρέσκονται να εργάζονται </a:t>
            </a:r>
            <a:r>
              <a:rPr lang="el-GR" dirty="0" smtClean="0">
                <a:solidFill>
                  <a:srgbClr val="000000"/>
                </a:solidFill>
                <a:cs typeface="Times New Roman" charset="0"/>
              </a:rPr>
              <a:t>μόνοι </a:t>
            </a:r>
            <a:r>
              <a:rPr lang="el-GR" dirty="0">
                <a:solidFill>
                  <a:srgbClr val="000000"/>
                </a:solidFill>
                <a:cs typeface="Times New Roman" charset="0"/>
              </a:rPr>
              <a:t>τους και να αυτοπροσδιορίζονται</a:t>
            </a:r>
          </a:p>
          <a:p>
            <a:endParaRPr lang="el-GR" dirty="0">
              <a:solidFill>
                <a:srgbClr val="66FF33"/>
              </a:solidFill>
              <a:latin typeface="Times New Roman" charset="0"/>
              <a:cs typeface="Times New Roman" charset="0"/>
            </a:endParaRPr>
          </a:p>
          <a:p>
            <a:endParaRPr lang="el-GR" dirty="0">
              <a:solidFill>
                <a:srgbClr val="FF66CC"/>
              </a:solidFill>
              <a:latin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2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>
                <a:latin typeface="+mn-lt"/>
              </a:rPr>
              <a:t>Η ΘΕΩΡΙΑ ΩΣ ΚΙΝΗΤΡΟ ΓΙΑ ΕΝΔΙΑΦΕΡΟΝ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el-GR" sz="2400" dirty="0">
                <a:solidFill>
                  <a:srgbClr val="000000"/>
                </a:solidFill>
                <a:latin typeface="Calibri"/>
                <a:cs typeface="Calibri"/>
              </a:rPr>
              <a:t> Οι ενήλικοι έχουν «εμπειρία» 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Calibri"/>
              </a:rPr>
              <a:t>ή συνήθεια που έχουν βαφτίσει εμπειρία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l-G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buFontTx/>
              <a:buChar char="-"/>
            </a:pPr>
            <a:r>
              <a:rPr lang="el-GR" sz="2400" dirty="0">
                <a:solidFill>
                  <a:srgbClr val="000000"/>
                </a:solidFill>
                <a:latin typeface="Calibri"/>
                <a:cs typeface="Calibri"/>
              </a:rPr>
              <a:t>Το καινούργιο γι</a:t>
            </a:r>
            <a:r>
              <a:rPr lang="ja-JP" altLang="el-GR" sz="240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Calibri"/>
              </a:rPr>
              <a:t> αυτούς θα είναι ένα 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Calibri"/>
              </a:rPr>
              <a:t>νέο</a:t>
            </a:r>
          </a:p>
          <a:p>
            <a:pPr algn="ctr">
              <a:buFontTx/>
              <a:buChar char="-"/>
            </a:pPr>
            <a:endParaRPr lang="el-G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el-GR" sz="2400" dirty="0">
                <a:solidFill>
                  <a:srgbClr val="000000"/>
                </a:solidFill>
                <a:latin typeface="Calibri"/>
                <a:cs typeface="Calibri"/>
              </a:rPr>
              <a:t>Θεωρητικό μοντέλο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lang="el-G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buFontTx/>
              <a:buChar char="-"/>
            </a:pPr>
            <a:r>
              <a:rPr lang="el-GR" sz="2400" dirty="0">
                <a:solidFill>
                  <a:srgbClr val="000000"/>
                </a:solidFill>
                <a:latin typeface="Calibri"/>
                <a:cs typeface="Calibri"/>
              </a:rPr>
              <a:t> Για να αποκτήσουν εποπτεία</a:t>
            </a:r>
          </a:p>
          <a:p>
            <a:pPr algn="ctr">
              <a:buFontTx/>
              <a:buChar char="-"/>
            </a:pPr>
            <a:r>
              <a:rPr lang="el-GR" sz="2400" dirty="0">
                <a:solidFill>
                  <a:srgbClr val="000000"/>
                </a:solidFill>
                <a:latin typeface="Calibri"/>
                <a:cs typeface="Calibri"/>
              </a:rPr>
              <a:t>Για να μάθουν απ</a:t>
            </a:r>
            <a:r>
              <a:rPr lang="ja-JP" altLang="el-GR" sz="240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Calibri"/>
              </a:rPr>
              <a:t> την «πείρα» τους</a:t>
            </a:r>
          </a:p>
          <a:p>
            <a:pPr algn="ctr">
              <a:buFontTx/>
              <a:buChar char="-"/>
            </a:pPr>
            <a:r>
              <a:rPr lang="el-GR" sz="2400" dirty="0">
                <a:solidFill>
                  <a:srgbClr val="000000"/>
                </a:solidFill>
                <a:latin typeface="Calibri"/>
                <a:cs typeface="Calibri"/>
              </a:rPr>
              <a:t> Για να τη διαχωρίσουν απ</a:t>
            </a:r>
            <a:r>
              <a:rPr lang="ja-JP" altLang="el-GR" sz="240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Calibri"/>
              </a:rPr>
              <a:t> την προκατάληψη</a:t>
            </a:r>
          </a:p>
          <a:p>
            <a:pPr algn="ctr">
              <a:buFontTx/>
              <a:buChar char="-"/>
            </a:pPr>
            <a:endParaRPr lang="el-G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buFontTx/>
              <a:buChar char="-"/>
            </a:pPr>
            <a:r>
              <a:rPr lang="el-GR" sz="2400" dirty="0">
                <a:solidFill>
                  <a:srgbClr val="000000"/>
                </a:solidFill>
                <a:latin typeface="Calibri"/>
                <a:cs typeface="Calibri"/>
              </a:rPr>
              <a:t> Αφήστε τους εκπαιδευόμενους να γενικεύσουν την «πείρα» 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Calibri"/>
              </a:rPr>
              <a:t>τους και 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Calibri"/>
              </a:rPr>
              <a:t>να βγάλουν θεωρίες 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Calibri"/>
              </a:rPr>
              <a:t>κατ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Calibri"/>
              </a:rPr>
              <a:t>’ 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Calibri"/>
              </a:rPr>
              <a:t>ομάδες</a:t>
            </a:r>
            <a:endParaRPr lang="el-G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l-G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l-GR" sz="2400" dirty="0">
              <a:solidFill>
                <a:srgbClr val="FF66CC"/>
              </a:solidFill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28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εικόνας 10" descr="Εικόνα....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b="8005"/>
          <a:stretch>
            <a:fillRect/>
          </a:stretch>
        </p:blipFill>
        <p:spPr/>
      </p:pic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323528" y="6453336"/>
            <a:ext cx="8496944" cy="288032"/>
          </a:xfrm>
        </p:spPr>
        <p:txBody>
          <a:bodyPr>
            <a:noAutofit/>
          </a:bodyPr>
          <a:lstStyle/>
          <a:p>
            <a:pPr algn="ctr"/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+mn-lt"/>
              </a:rPr>
              <a:t>ΜΙΑ ΤΥΠΟΛΟΓΙΑ ΣΧΕΣΕΩΝ ΕΚΠΑΙΔΕΥΤΗ-ΕΚΠΑΙΔΕΥΟΜΕΝΟΥ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886825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30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>
                <a:latin typeface="+mn-lt"/>
              </a:rPr>
              <a:t>ΣΗΜΕΙΑ ΑΞΙΟΛΟΓΗΣΗΣ</a:t>
            </a:r>
            <a:endParaRPr lang="el-GR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FontTx/>
              <a:buAutoNum type="arabicPeriod"/>
            </a:pPr>
            <a:r>
              <a:rPr lang="el-GR" dirty="0" smtClean="0">
                <a:solidFill>
                  <a:srgbClr val="000000"/>
                </a:solidFill>
                <a:cs typeface="Times New Roman" charset="0"/>
              </a:rPr>
              <a:t> Βαθμός </a:t>
            </a:r>
            <a:r>
              <a:rPr lang="el-GR" dirty="0">
                <a:solidFill>
                  <a:srgbClr val="000000"/>
                </a:solidFill>
                <a:cs typeface="Times New Roman" charset="0"/>
              </a:rPr>
              <a:t>ικανοποίησης των εκπαιδευόμενων</a:t>
            </a:r>
          </a:p>
          <a:p>
            <a:pPr algn="ctr">
              <a:buFontTx/>
              <a:buAutoNum type="arabicPeriod"/>
            </a:pPr>
            <a:endParaRPr lang="el-GR" dirty="0">
              <a:solidFill>
                <a:srgbClr val="000000"/>
              </a:solidFill>
              <a:cs typeface="Times New Roman" charset="0"/>
            </a:endParaRPr>
          </a:p>
          <a:p>
            <a:pPr marL="0" indent="0" algn="ctr">
              <a:buNone/>
            </a:pPr>
            <a:r>
              <a:rPr lang="el-GR" dirty="0">
                <a:solidFill>
                  <a:srgbClr val="000000"/>
                </a:solidFill>
                <a:cs typeface="Times New Roman" charset="0"/>
              </a:rPr>
              <a:t>2. Μαθησιακό αποτέλεσμα</a:t>
            </a:r>
          </a:p>
          <a:p>
            <a:pPr algn="ctr"/>
            <a:endParaRPr lang="el-GR" dirty="0">
              <a:solidFill>
                <a:srgbClr val="000000"/>
              </a:solidFill>
              <a:cs typeface="Times New Roman" charset="0"/>
            </a:endParaRPr>
          </a:p>
          <a:p>
            <a:pPr marL="0" indent="0" algn="ctr">
              <a:buNone/>
            </a:pPr>
            <a:r>
              <a:rPr lang="el-GR" dirty="0">
                <a:solidFill>
                  <a:srgbClr val="000000"/>
                </a:solidFill>
                <a:cs typeface="Times New Roman" charset="0"/>
              </a:rPr>
              <a:t>3. Χρησιμοποίηση μαθησιακού αποτελέσματος</a:t>
            </a:r>
          </a:p>
          <a:p>
            <a:pPr algn="ctr"/>
            <a:endParaRPr lang="el-GR" dirty="0">
              <a:solidFill>
                <a:srgbClr val="000000"/>
              </a:solidFill>
              <a:cs typeface="Times New Roman" charset="0"/>
            </a:endParaRPr>
          </a:p>
          <a:p>
            <a:pPr marL="0" indent="0" algn="ctr">
              <a:buNone/>
            </a:pPr>
            <a:r>
              <a:rPr lang="el-GR" dirty="0">
                <a:solidFill>
                  <a:srgbClr val="000000"/>
                </a:solidFill>
                <a:cs typeface="Times New Roman" charset="0"/>
              </a:rPr>
              <a:t>4. Βοήθησε το μαθησιακό αποτέλεσμα;</a:t>
            </a:r>
          </a:p>
          <a:p>
            <a:pPr algn="ctr"/>
            <a:endParaRPr lang="el-GR" dirty="0">
              <a:solidFill>
                <a:srgbClr val="000000"/>
              </a:solidFill>
              <a:cs typeface="Times New Roman" charset="0"/>
            </a:endParaRPr>
          </a:p>
          <a:p>
            <a:pPr marL="0" indent="0" algn="ctr">
              <a:buNone/>
            </a:pPr>
            <a:r>
              <a:rPr lang="el-GR" dirty="0">
                <a:solidFill>
                  <a:srgbClr val="000000"/>
                </a:solidFill>
                <a:cs typeface="Times New Roman" charset="0"/>
              </a:rPr>
              <a:t>5. Συνέπειες εκτός του μαθησιακού αποτελέσματος</a:t>
            </a:r>
          </a:p>
          <a:p>
            <a:pPr algn="ctr">
              <a:buFontTx/>
              <a:buChar char="-"/>
            </a:pPr>
            <a:endParaRPr lang="el-GR" dirty="0">
              <a:solidFill>
                <a:srgbClr val="000000"/>
              </a:solidFill>
              <a:cs typeface="Times New Roman" charset="0"/>
            </a:endParaRPr>
          </a:p>
          <a:p>
            <a:endParaRPr lang="el-GR" dirty="0">
              <a:solidFill>
                <a:srgbClr val="000000"/>
              </a:solidFill>
              <a:cs typeface="Times New Roman" charset="0"/>
            </a:endParaRPr>
          </a:p>
          <a:p>
            <a:endParaRPr lang="el-GR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4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256584"/>
          </a:xfrm>
        </p:spPr>
        <p:txBody>
          <a:bodyPr>
            <a:noAutofit/>
          </a:bodyPr>
          <a:lstStyle/>
          <a:p>
            <a:r>
              <a:rPr lang="el-GR" sz="2000" dirty="0">
                <a:cs typeface="Times New Roman" charset="0"/>
              </a:rPr>
              <a:t>- </a:t>
            </a:r>
            <a:r>
              <a:rPr lang="en-US" sz="2000" dirty="0">
                <a:cs typeface="Times New Roman" charset="0"/>
              </a:rPr>
              <a:t>Baumgartner L. </a:t>
            </a:r>
            <a:r>
              <a:rPr lang="el-GR" sz="2000" dirty="0">
                <a:cs typeface="Times New Roman" charset="0"/>
              </a:rPr>
              <a:t>(</a:t>
            </a:r>
            <a:r>
              <a:rPr lang="en-US" sz="2000" dirty="0">
                <a:cs typeface="Times New Roman" charset="0"/>
              </a:rPr>
              <a:t>2001</a:t>
            </a:r>
            <a:r>
              <a:rPr lang="el-GR" sz="2000" dirty="0">
                <a:cs typeface="Times New Roman" charset="0"/>
              </a:rPr>
              <a:t>)</a:t>
            </a:r>
            <a:r>
              <a:rPr lang="en-US" sz="2000" dirty="0">
                <a:cs typeface="Times New Roman" charset="0"/>
              </a:rPr>
              <a:t>. </a:t>
            </a:r>
            <a:r>
              <a:rPr lang="en-US" sz="2000" i="1" dirty="0">
                <a:cs typeface="Times New Roman" charset="0"/>
              </a:rPr>
              <a:t>An update on transformational learning. In The new</a:t>
            </a:r>
            <a:r>
              <a:rPr lang="el-GR" sz="2000" i="1" dirty="0">
                <a:cs typeface="Times New Roman" charset="0"/>
              </a:rPr>
              <a:t> </a:t>
            </a:r>
            <a:r>
              <a:rPr lang="en-US" sz="2000" i="1" dirty="0">
                <a:cs typeface="Times New Roman" charset="0"/>
              </a:rPr>
              <a:t>update on adult learning theory: New directions for adult and</a:t>
            </a:r>
            <a:r>
              <a:rPr lang="el-GR" sz="2000" i="1" dirty="0">
                <a:cs typeface="Times New Roman" charset="0"/>
              </a:rPr>
              <a:t> </a:t>
            </a:r>
            <a:r>
              <a:rPr lang="en-US" sz="2000" i="1" dirty="0">
                <a:cs typeface="Times New Roman" charset="0"/>
              </a:rPr>
              <a:t>continuing education. San Francisco: </a:t>
            </a:r>
            <a:r>
              <a:rPr lang="en-US" sz="2000" i="1" dirty="0" err="1">
                <a:cs typeface="Times New Roman" charset="0"/>
              </a:rPr>
              <a:t>Josey</a:t>
            </a:r>
            <a:r>
              <a:rPr lang="en-US" sz="2000" i="1" dirty="0">
                <a:cs typeface="Times New Roman" charset="0"/>
              </a:rPr>
              <a:t>-Bass.</a:t>
            </a:r>
            <a:endParaRPr lang="el-GR" sz="2000" dirty="0">
              <a:cs typeface="Times New Roman" charset="0"/>
            </a:endParaRPr>
          </a:p>
          <a:p>
            <a:r>
              <a:rPr lang="el-GR" sz="2000" dirty="0">
                <a:cs typeface="Times New Roman" charset="0"/>
              </a:rPr>
              <a:t>- </a:t>
            </a:r>
            <a:r>
              <a:rPr lang="en-US" sz="2000" dirty="0">
                <a:cs typeface="Times New Roman" charset="0"/>
              </a:rPr>
              <a:t>Franz N. </a:t>
            </a:r>
            <a:r>
              <a:rPr lang="el-GR" sz="2000" dirty="0">
                <a:cs typeface="Times New Roman" charset="0"/>
              </a:rPr>
              <a:t>(</a:t>
            </a:r>
            <a:r>
              <a:rPr lang="en-US" sz="2000" dirty="0">
                <a:cs typeface="Times New Roman" charset="0"/>
              </a:rPr>
              <a:t>2007</a:t>
            </a:r>
            <a:r>
              <a:rPr lang="el-GR" sz="2000" dirty="0">
                <a:cs typeface="Times New Roman" charset="0"/>
              </a:rPr>
              <a:t>)</a:t>
            </a:r>
            <a:r>
              <a:rPr lang="en-US" sz="2000" dirty="0">
                <a:cs typeface="Times New Roman" charset="0"/>
              </a:rPr>
              <a:t>. Adult Education Theories: Informing Cooperative Extensions’</a:t>
            </a:r>
            <a:r>
              <a:rPr lang="el-GR" sz="2000" dirty="0">
                <a:cs typeface="Times New Roman" charset="0"/>
              </a:rPr>
              <a:t> </a:t>
            </a:r>
            <a:r>
              <a:rPr lang="en-US" sz="2000" dirty="0">
                <a:cs typeface="Times New Roman" charset="0"/>
              </a:rPr>
              <a:t>Transformation. </a:t>
            </a:r>
            <a:r>
              <a:rPr lang="en-US" sz="2000" i="1" dirty="0">
                <a:cs typeface="Times New Roman" charset="0"/>
              </a:rPr>
              <a:t>Journal of Extension, 45(1). </a:t>
            </a:r>
            <a:r>
              <a:rPr lang="en-US" sz="2000" dirty="0">
                <a:cs typeface="Times New Roman" charset="0"/>
              </a:rPr>
              <a:t>Available at:</a:t>
            </a:r>
            <a:r>
              <a:rPr lang="el-GR" sz="2000" dirty="0">
                <a:cs typeface="Times New Roman" charset="0"/>
              </a:rPr>
              <a:t> </a:t>
            </a:r>
            <a:r>
              <a:rPr lang="en-GB" sz="2000" dirty="0">
                <a:cs typeface="Times New Roman" charset="0"/>
              </a:rPr>
              <a:t>http://</a:t>
            </a:r>
            <a:r>
              <a:rPr lang="en-GB" sz="2000" dirty="0" err="1">
                <a:cs typeface="Times New Roman" charset="0"/>
              </a:rPr>
              <a:t>www.joe.org</a:t>
            </a:r>
            <a:r>
              <a:rPr lang="en-GB" sz="2000" dirty="0">
                <a:cs typeface="Times New Roman" charset="0"/>
              </a:rPr>
              <a:t>/.</a:t>
            </a:r>
            <a:endParaRPr lang="el-GR" sz="2000" dirty="0">
              <a:cs typeface="Times New Roman" charset="0"/>
            </a:endParaRPr>
          </a:p>
          <a:p>
            <a:r>
              <a:rPr lang="el-GR" sz="2000" dirty="0">
                <a:cs typeface="Times New Roman" charset="0"/>
              </a:rPr>
              <a:t>- Θεοφανέλλης Τ. &amp; Καραγεωργίου Ε. (2009). Η μέθοδος Project ως μια προσέγγιση μάθησης για του ενήλικους. </a:t>
            </a:r>
            <a:r>
              <a:rPr lang="el-GR" sz="2000" i="1" dirty="0">
                <a:cs typeface="Times New Roman" charset="0"/>
              </a:rPr>
              <a:t>Εκπαίδευση Ενηλίκων 17, </a:t>
            </a:r>
            <a:r>
              <a:rPr lang="el-GR" sz="2000" dirty="0">
                <a:cs typeface="Times New Roman" charset="0"/>
              </a:rPr>
              <a:t>11-16.</a:t>
            </a:r>
          </a:p>
          <a:p>
            <a:r>
              <a:rPr lang="el-GR" sz="2000" dirty="0">
                <a:cs typeface="Times New Roman" charset="0"/>
              </a:rPr>
              <a:t>- Καραλής Θ. (2008). Εκπαίδευση Ενηλίκων και δια βίου μάθηση: Απόπειρα χαρτογράφησης των ερευνητικών τάσεων. </a:t>
            </a:r>
            <a:r>
              <a:rPr lang="el-GR" sz="2000" i="1" dirty="0">
                <a:cs typeface="Times New Roman" charset="0"/>
              </a:rPr>
              <a:t>Εκπαίδευση Ενηλίκων 14, </a:t>
            </a:r>
            <a:r>
              <a:rPr lang="el-GR" sz="2000" dirty="0">
                <a:cs typeface="Times New Roman" charset="0"/>
              </a:rPr>
              <a:t>24-29.</a:t>
            </a:r>
          </a:p>
          <a:p>
            <a:r>
              <a:rPr lang="el-GR" sz="2000" dirty="0">
                <a:cs typeface="Times New Roman" charset="0"/>
              </a:rPr>
              <a:t>- Κόκκος Α. (2006). Η ιδιαιτερότητα και ο σκοπός της Εκπαίδευσης Ενηλίκων. </a:t>
            </a:r>
            <a:r>
              <a:rPr lang="el-GR" sz="2000" i="1" dirty="0">
                <a:cs typeface="Times New Roman" charset="0"/>
              </a:rPr>
              <a:t>Εκπαίδευση Ενηλίκων 9, </a:t>
            </a:r>
            <a:r>
              <a:rPr lang="el-GR" sz="2000" dirty="0">
                <a:cs typeface="Times New Roman" charset="0"/>
              </a:rPr>
              <a:t>4-9</a:t>
            </a:r>
            <a:r>
              <a:rPr lang="el-GR" sz="2000" dirty="0" smtClean="0">
                <a:cs typeface="Times New Roman" charset="0"/>
              </a:rPr>
              <a:t>.</a:t>
            </a:r>
            <a:endParaRPr lang="el-GR" sz="2000" dirty="0">
              <a:cs typeface="Times New Roman" charset="0"/>
            </a:endParaRPr>
          </a:p>
          <a:p>
            <a:r>
              <a:rPr lang="el-GR" sz="2000" dirty="0" smtClean="0">
                <a:cs typeface="Times New Roman" charset="0"/>
              </a:rPr>
              <a:t>- </a:t>
            </a:r>
            <a:r>
              <a:rPr lang="el-GR" sz="2000" dirty="0">
                <a:cs typeface="Times New Roman" charset="0"/>
              </a:rPr>
              <a:t>Noye D. &amp; Piveteau J. (1999). </a:t>
            </a:r>
            <a:r>
              <a:rPr lang="el-GR" sz="2000" i="1" dirty="0">
                <a:cs typeface="Times New Roman" charset="0"/>
              </a:rPr>
              <a:t>Πρακτικός Οδηγός του Εκπαιδευτή. </a:t>
            </a:r>
            <a:r>
              <a:rPr lang="el-GR" sz="2000" dirty="0">
                <a:cs typeface="Times New Roman" charset="0"/>
              </a:rPr>
              <a:t>Μεταίχμιο. Αθήνα.</a:t>
            </a:r>
            <a:endParaRPr lang="el-GR" sz="2000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346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Πανεπιστημίου Θεσσαλίας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ΣΚΟΠΟΙ ΕΝΟΤΗΤΑΣ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 marL="0"/>
            <a:r>
              <a:rPr lang="el-GR" dirty="0"/>
              <a:t>Να </a:t>
            </a:r>
            <a:r>
              <a:rPr lang="el-GR" dirty="0" smtClean="0"/>
              <a:t>οριοθετηθούν τα </a:t>
            </a:r>
            <a:r>
              <a:rPr lang="el-GR" dirty="0"/>
              <a:t>χ</a:t>
            </a:r>
            <a:r>
              <a:rPr lang="el-GR" dirty="0" smtClean="0"/>
              <a:t>αρακτηριστικά </a:t>
            </a:r>
            <a:r>
              <a:rPr lang="el-GR" dirty="0"/>
              <a:t>ενηλίκων εκπαιδευόμενων</a:t>
            </a:r>
            <a:r>
              <a:rPr lang="el-GR" dirty="0" smtClean="0"/>
              <a:t>. Να επισημανθούν οι θεωρίες </a:t>
            </a:r>
            <a:r>
              <a:rPr lang="el-GR" dirty="0"/>
              <a:t>μάθησης ενηλίκων και ένα πιο γενικευμένο μοντέλο</a:t>
            </a:r>
            <a:r>
              <a:rPr lang="el-GR" dirty="0" smtClean="0"/>
              <a:t>. Να τονιστούν οι μορφές, οι τεχνικές καθώς οι στόχοι και οι προσδοκίες </a:t>
            </a:r>
            <a:r>
              <a:rPr lang="el-GR" dirty="0"/>
              <a:t>εκπαίδευσης ενηλίκων</a:t>
            </a:r>
            <a:r>
              <a:rPr lang="el-GR" dirty="0" smtClean="0"/>
              <a:t>. Τέλος να επιχειρηθεί 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τυπολογία </a:t>
            </a:r>
            <a:r>
              <a:rPr lang="el-GR" dirty="0"/>
              <a:t>εκπαιδευτών και εκπαιδευομένων.</a:t>
            </a:r>
          </a:p>
          <a:p>
            <a:pPr mar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ΠΕΡΙΕΧΟΜΕΝΑ ΕΝΟΤΗΤΑΣ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Χαρακτηριστικά ενηλίκων εκπαιδευόμενων.</a:t>
            </a:r>
          </a:p>
          <a:p>
            <a:r>
              <a:rPr lang="el-GR" dirty="0"/>
              <a:t>Θεωρίες μάθησης ενηλίκων </a:t>
            </a:r>
            <a:r>
              <a:rPr lang="el-GR" dirty="0" smtClean="0"/>
              <a:t>και </a:t>
            </a:r>
            <a:r>
              <a:rPr lang="el-GR" dirty="0"/>
              <a:t>ένα πιο γενικευμένο μοντέλο.</a:t>
            </a:r>
          </a:p>
          <a:p>
            <a:r>
              <a:rPr lang="el-GR" dirty="0"/>
              <a:t>Μορφές εκπαίδευσης ενηλίκων.</a:t>
            </a:r>
          </a:p>
          <a:p>
            <a:r>
              <a:rPr lang="el-GR" dirty="0"/>
              <a:t>Στόχοι και προσδοκίες εκπαίδευσης ενηλίκων.</a:t>
            </a:r>
          </a:p>
          <a:p>
            <a:r>
              <a:rPr lang="el-GR" dirty="0"/>
              <a:t>Τεχνικές εκπαίδευσης ενηλίκων.</a:t>
            </a:r>
          </a:p>
          <a:p>
            <a:r>
              <a:rPr lang="el-GR" dirty="0"/>
              <a:t>Αυστηρότητα, δυσκολία και εκπαίδευση ενηλίκων.</a:t>
            </a:r>
          </a:p>
          <a:p>
            <a:r>
              <a:rPr lang="el-GR" dirty="0"/>
              <a:t>Τυπολογία εκπαιδευτών και εκπαιδευομένων.</a:t>
            </a:r>
          </a:p>
          <a:p>
            <a:r>
              <a:rPr lang="el-GR" dirty="0"/>
              <a:t>Σημεία αξιολόγησης.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..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44688"/>
            <a:ext cx="5111750" cy="383381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3008313" cy="460851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Ενήλικοι εκπαιδευόμενοι: όχι αυτοί που απλώς είναι 18+ αλλά αυτοί που εκδηλώνουν...:</a:t>
            </a:r>
            <a:endParaRPr lang="el-GR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ΧΑΡΑΚΤΗΡΙΣΤΙΚΑ ΕΝΗΛΙΚΩΝ ΕΚΠΑΙΔΕΥΟΜΕΝΩΝ</a:t>
            </a:r>
            <a:endParaRPr lang="el-GR" dirty="0"/>
          </a:p>
        </p:txBody>
      </p:sp>
      <p:graphicFrame>
        <p:nvGraphicFramePr>
          <p:cNvPr id="7" name="4 - Διάγραμμα"/>
          <p:cNvGraphicFramePr/>
          <p:nvPr>
            <p:extLst>
              <p:ext uri="{D42A27DB-BD31-4B8C-83A1-F6EECF244321}">
                <p14:modId xmlns:p14="http://schemas.microsoft.com/office/powerpoint/2010/main" val="3603764251"/>
              </p:ext>
            </p:extLst>
          </p:nvPr>
        </p:nvGraphicFramePr>
        <p:xfrm>
          <a:off x="3491880" y="1412776"/>
          <a:ext cx="5652120" cy="499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621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Θέση περιεχομένου 4"/>
          <p:cNvSpPr>
            <a:spLocks noGrp="1"/>
          </p:cNvSpPr>
          <p:nvPr>
            <p:ph idx="1"/>
          </p:nvPr>
        </p:nvSpPr>
        <p:spPr>
          <a:xfrm>
            <a:off x="3575050" y="1557338"/>
            <a:ext cx="5111750" cy="4943475"/>
          </a:xfrm>
        </p:spPr>
        <p:txBody>
          <a:bodyPr/>
          <a:lstStyle/>
          <a:p>
            <a:pPr marL="0" indent="0">
              <a:spcBef>
                <a:spcPts val="1200"/>
              </a:spcBef>
            </a:pPr>
            <a:r>
              <a:rPr lang="el-GR" sz="2400">
                <a:latin typeface="Calibri" charset="0"/>
                <a:cs typeface="Times New Roman" charset="0"/>
              </a:rPr>
              <a:t> Ετερογένεια βιογραφικών/ υποβάθρων</a:t>
            </a:r>
          </a:p>
          <a:p>
            <a:pPr marL="0" indent="0">
              <a:spcBef>
                <a:spcPts val="1200"/>
              </a:spcBef>
            </a:pPr>
            <a:r>
              <a:rPr lang="el-GR" sz="2400">
                <a:latin typeface="Calibri" charset="0"/>
                <a:cs typeface="Times New Roman" charset="0"/>
              </a:rPr>
              <a:t> Αποκρυσταλλωμένη άποψη («στερεότυπο»)</a:t>
            </a:r>
          </a:p>
          <a:p>
            <a:pPr marL="0" indent="0">
              <a:spcBef>
                <a:spcPts val="1200"/>
              </a:spcBef>
            </a:pPr>
            <a:r>
              <a:rPr lang="el-GR" sz="2400">
                <a:latin typeface="Calibri" charset="0"/>
                <a:cs typeface="Times New Roman" charset="0"/>
              </a:rPr>
              <a:t> Αυξημένο φόβο δημόσιας έκθεσης- αποτυχίας- στοχοποίησης</a:t>
            </a:r>
          </a:p>
          <a:p>
            <a:pPr marL="0" indent="0">
              <a:spcBef>
                <a:spcPts val="1200"/>
              </a:spcBef>
            </a:pPr>
            <a:r>
              <a:rPr lang="el-GR" sz="2400">
                <a:latin typeface="Calibri" charset="0"/>
                <a:cs typeface="Times New Roman" charset="0"/>
              </a:rPr>
              <a:t> Έλλειψη χρόνου </a:t>
            </a:r>
          </a:p>
          <a:p>
            <a:pPr marL="0" indent="0">
              <a:spcBef>
                <a:spcPts val="1200"/>
              </a:spcBef>
            </a:pPr>
            <a:r>
              <a:rPr lang="el-GR" sz="2400">
                <a:latin typeface="Calibri" charset="0"/>
                <a:cs typeface="Times New Roman" charset="0"/>
              </a:rPr>
              <a:t> Αυτοδιαχείριση/ αυτοπροσδιορισμός της μάθησης (άποψη για το τι είναι σημαντικό να μάθουν)</a:t>
            </a:r>
          </a:p>
          <a:p>
            <a:pPr marL="0" indent="0">
              <a:spcBef>
                <a:spcPts val="1200"/>
              </a:spcBef>
            </a:pPr>
            <a:r>
              <a:rPr lang="el-GR" sz="2400">
                <a:latin typeface="Calibri" charset="0"/>
                <a:cs typeface="Times New Roman" charset="0"/>
              </a:rPr>
              <a:t> Ετερογένεια στον τρόπο μάθησης</a:t>
            </a:r>
          </a:p>
          <a:p>
            <a:pPr marL="0" indent="0">
              <a:buFont typeface="Arial" charset="0"/>
              <a:buNone/>
            </a:pPr>
            <a:endParaRPr lang="el-GR">
              <a:latin typeface="Calibri" charset="0"/>
            </a:endParaRPr>
          </a:p>
          <a:p>
            <a:pPr marL="0" indent="0" eaLnBrk="1" hangingPunct="1"/>
            <a:endParaRPr lang="el-GR">
              <a:latin typeface="Calibri" charset="0"/>
            </a:endParaRPr>
          </a:p>
        </p:txBody>
      </p:sp>
      <p:sp>
        <p:nvSpPr>
          <p:cNvPr id="10243" name="4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557338"/>
            <a:ext cx="3008313" cy="46085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3200">
                <a:latin typeface="Calibri" charset="0"/>
              </a:rPr>
              <a:t>Ενήλικος Εκπαιδευόμενος</a:t>
            </a:r>
          </a:p>
        </p:txBody>
      </p:sp>
      <p:sp>
        <p:nvSpPr>
          <p:cNvPr id="8194" name="Τίτλος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4588"/>
          </a:xfrm>
        </p:spPr>
        <p:txBody>
          <a:bodyPr>
            <a:normAutofit/>
          </a:bodyPr>
          <a:lstStyle/>
          <a:p>
            <a:r>
              <a:rPr lang="el-GR" sz="4000" dirty="0"/>
              <a:t>ΧΑΡΑΚΤΗΡΙΣΤΙΚΑ ΕΝΗΛΙΚΩΝ </a:t>
            </a:r>
            <a:endParaRPr sz="4000" dirty="0">
              <a:latin typeface="Calibri" charset="0"/>
            </a:endParaRPr>
          </a:p>
        </p:txBody>
      </p:sp>
      <p:sp>
        <p:nvSpPr>
          <p:cNvPr id="24579" name="Θέση αριθμού διαφάνειας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D0DC11-6F26-D048-9517-F70F29C7E924}" type="slidenum">
              <a:rPr lang="el-GR">
                <a:latin typeface="Calibri" charset="0"/>
              </a:rPr>
              <a:pPr eaLnBrk="1" hangingPunct="1"/>
              <a:t>7</a:t>
            </a:fld>
            <a:endParaRPr lang="el-G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5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el-GR" sz="2400" dirty="0">
                <a:cs typeface="Times New Roman" charset="0"/>
              </a:rPr>
              <a:t>Συμπεριφοριστική (το περιβάλλον παίζει ρόλο)</a:t>
            </a:r>
          </a:p>
          <a:p>
            <a:pPr algn="ctr">
              <a:buFontTx/>
              <a:buChar char="-"/>
            </a:pPr>
            <a:r>
              <a:rPr lang="el-GR" sz="2400" dirty="0">
                <a:cs typeface="Times New Roman" charset="0"/>
              </a:rPr>
              <a:t> Γνωστική (προσωπική αντίληψη και πολύπλευρη ανάλυση)</a:t>
            </a:r>
          </a:p>
          <a:p>
            <a:pPr algn="ctr">
              <a:buFontTx/>
              <a:buChar char="-"/>
            </a:pPr>
            <a:r>
              <a:rPr lang="el-GR" sz="2400" dirty="0">
                <a:cs typeface="Times New Roman" charset="0"/>
              </a:rPr>
              <a:t> Ανθρωπιστική (προσωπικότητα- πυραμίδα αναγκών </a:t>
            </a:r>
            <a:r>
              <a:rPr lang="en-US" sz="2400" dirty="0">
                <a:cs typeface="Times New Roman" charset="0"/>
              </a:rPr>
              <a:t>Maslow)</a:t>
            </a:r>
            <a:endParaRPr lang="el-GR" sz="2400" dirty="0">
              <a:cs typeface="Times New Roman" charset="0"/>
            </a:endParaRPr>
          </a:p>
          <a:p>
            <a:pPr algn="ctr">
              <a:buFontTx/>
              <a:buChar char="-"/>
            </a:pPr>
            <a:r>
              <a:rPr lang="el-GR" sz="2400" dirty="0">
                <a:cs typeface="Times New Roman" charset="0"/>
              </a:rPr>
              <a:t> Κοινωνική μάθηση (αλληλεπίδραση εξωτερικών επιδράσεων και ατόμου) </a:t>
            </a:r>
          </a:p>
          <a:p>
            <a:pPr algn="ctr"/>
            <a:endParaRPr lang="el-GR" sz="2400" dirty="0">
              <a:cs typeface="Times New Roman" charset="0"/>
            </a:endParaRPr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467544" y="1556792"/>
            <a:ext cx="3008313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dirty="0" smtClean="0"/>
              <a:t>Γενικές: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ΘΕΩΡΙΕΣ ΜΑΘΗΣΗΣ (1)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432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>
                <a:latin typeface="Times New Roman" charset="0"/>
                <a:cs typeface="Times New Roman" charset="0"/>
              </a:rPr>
              <a:t>- </a:t>
            </a:r>
            <a:r>
              <a:rPr lang="el-GR" sz="2400" dirty="0">
                <a:cs typeface="Times New Roman" charset="0"/>
              </a:rPr>
              <a:t>«Ανδραγωγική» (≠ «Παιδαγωγική»): αυτοπροσδιορισμός εκπαιδευόμενου</a:t>
            </a:r>
          </a:p>
          <a:p>
            <a:pPr marL="0" indent="0" algn="ctr">
              <a:buNone/>
            </a:pPr>
            <a:r>
              <a:rPr lang="en-US" sz="2400" dirty="0">
                <a:cs typeface="Times New Roman" charset="0"/>
              </a:rPr>
              <a:t>- </a:t>
            </a:r>
            <a:r>
              <a:rPr lang="el-GR" sz="2400" dirty="0">
                <a:cs typeface="Times New Roman" charset="0"/>
              </a:rPr>
              <a:t>Θεωρίες τρόπου ζωής και ρόλου (πχ μαθαίνω να είμαι «τραπεζικός» ή «γονέας»)</a:t>
            </a:r>
          </a:p>
          <a:p>
            <a:pPr algn="ctr">
              <a:buFontTx/>
              <a:buChar char="-"/>
            </a:pPr>
            <a:r>
              <a:rPr lang="el-GR" sz="2400" dirty="0">
                <a:cs typeface="Times New Roman" charset="0"/>
              </a:rPr>
              <a:t> Θεωρίες συνειδησιακής μεταβολής («μετασχηματίζουσα» </a:t>
            </a:r>
            <a:endParaRPr lang="en-US" sz="2400" dirty="0">
              <a:cs typeface="Times New Roman" charset="0"/>
            </a:endParaRPr>
          </a:p>
          <a:p>
            <a:pPr marL="0" indent="0" algn="ctr">
              <a:buNone/>
            </a:pPr>
            <a:r>
              <a:rPr lang="el-GR" sz="2400" dirty="0">
                <a:cs typeface="Times New Roman" charset="0"/>
              </a:rPr>
              <a:t>μάθηση: αλλαγή αξιών, αντιλήψεων κλπ)</a:t>
            </a:r>
            <a:endParaRPr lang="el-GR" sz="2400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467544" y="1556792"/>
            <a:ext cx="3008313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dirty="0" smtClean="0"/>
              <a:t>Μάθηση ενηλίκων: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ΘΕΩΡΙΕΣ ΜΑΘΗΣΗΣ (</a:t>
            </a:r>
            <a:r>
              <a:rPr lang="el-GR" dirty="0"/>
              <a:t>2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625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1342</Words>
  <Application>Microsoft Macintosh PowerPoint</Application>
  <PresentationFormat>On-screen Show (4:3)</PresentationFormat>
  <Paragraphs>240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Θέμα του Office</vt:lpstr>
      <vt:lpstr>Image</vt:lpstr>
      <vt:lpstr>Θέματα Παιδαγωγικής και Κοινωνιολογίας της Εκπαίδευσης</vt:lpstr>
      <vt:lpstr>Άδειες Χρήσης</vt:lpstr>
      <vt:lpstr>Χρηματοδότηση</vt:lpstr>
      <vt:lpstr>ΣΚΟΠΟΙ ΕΝΟΤΗΤΑΣ</vt:lpstr>
      <vt:lpstr>ΠΕΡΙΕΧΟΜΕΝΑ ΕΝΟΤΗΤΑΣ</vt:lpstr>
      <vt:lpstr>ΧΑΡΑΚΤΗΡΙΣΤΙΚΑ ΕΝΗΛΙΚΩΝ ΕΚΠΑΙΔΕΥΟΜΕΝΩΝ</vt:lpstr>
      <vt:lpstr>ΧΑΡΑΚΤΗΡΙΣΤΙΚΑ ΕΝΗΛΙΚΩΝ </vt:lpstr>
      <vt:lpstr>ΘΕΩΡΙΕΣ ΜΑΘΗΣΗΣ (1)</vt:lpstr>
      <vt:lpstr>ΘΕΩΡΙΕΣ ΜΑΘΗΣΗΣ (2)</vt:lpstr>
      <vt:lpstr>ΜΟΝΤΕΛΟ ΜΑΘΗΣΗΣ</vt:lpstr>
      <vt:lpstr>ΜΟΡΦΕΣ ΕΚΠΑΙΔΕΥΣΗΣ ΕΝΗΛΙΚΩΝ</vt:lpstr>
      <vt:lpstr>ΣΤΟΧΟΔΕΣΙΑ</vt:lpstr>
      <vt:lpstr>ΣΤΟΧΟΙ≠ΠΡΟΣΔΟΚΙΕΣ</vt:lpstr>
      <vt:lpstr>ΔΙΕΥΡΥΝΣΗ ΣΤΟΧΩΝ: ΕΝΑ ΑΠΛΟ ΠΑΡΑΔΕΙΓΜΑ ΑΠΟ ΕΠΙΒΙΩΣΗ ΣΤΗΝ ΥΠΑΙΘΡΟ</vt:lpstr>
      <vt:lpstr>ΑΡΙΣΤΟ ΜΕΤΡΟ ΑΥΣΤΗΡΟΤΗΤΑΣ ΚΑΙ ΔΥΣΚΟΛΙΑΣ</vt:lpstr>
      <vt:lpstr>ΑΠΟΔΟΧΗ ΑΥΣΤΗΡΟΤΗΤΑΣ ΚΑΙ ΔΥΣΚΟΛΙΑΣ</vt:lpstr>
      <vt:lpstr>ΤΕΧΝΙΚΕΣ ΕΚΠΑΙΔΕΥΣΗΣ ΕΝΗΛΙΚΩΝ</vt:lpstr>
      <vt:lpstr>ΙΔΙΑΙΤΕΡΕΣ ΤΕΧΝΙΚΕΣ ΕΚΠΑΙΔΕΥΣΗΣ ΕΝΗΛΙΚΩΝ</vt:lpstr>
      <vt:lpstr>ΤΥΠΟΛΟΓΙΑ ΕΚΠΑΙΔΕΥΤΩΝ  ΣΥΜΦΩΝΑ ΜΕ ΒΑΘΜΟ ΑΦΟΣΙΩΣΗΣ</vt:lpstr>
      <vt:lpstr>ΤΥΠΟΛΟΓΙΑ ΕΚΠΑΙΔΕΥΤΩΝ (1)  </vt:lpstr>
      <vt:lpstr>ΤΥΠΟΛΟΓΙΑ ΕΚΠΑΙΔΕΥΤΩΝ (2)  </vt:lpstr>
      <vt:lpstr>ΤΥΠΟΛΟΓΙΑ ΕΚΠΑΙΔΕΥΤΩΝ  «ΧΑΡΙΣΜΑΤΙΚΟΥ ≠ ΤΕΧΝΟΚΡΑΤΗ» </vt:lpstr>
      <vt:lpstr>ΤΥΠΟΛΟΓΙΑ ΕΚΠΑΙΔΕΥΟΜΕΝΩΝ ΑΝΑΛΟΓΑ ΜΕ ΤΟ ΑΝ ΤΕΙΝΟΥΝ ΝΑ ΕΊΝΑΙ… </vt:lpstr>
      <vt:lpstr>Η ΘΕΩΡΙΑ ΩΣ ΚΙΝΗΤΡΟ ΓΙΑ ΕΝΔΙΑΦΕΡΟΝ</vt:lpstr>
      <vt:lpstr>ΜΙΑ ΤΥΠΟΛΟΓΙΑ ΣΧΕΣΕΩΝ ΕΚΠΑΙΔΕΥΤΗ-ΕΚΠΑΙΔΕΥΟΜΕΝΟΥ</vt:lpstr>
      <vt:lpstr>ΣΗΜΕΙΑ ΑΞΙΟΛΟΓΗΣΗΣ</vt:lpstr>
      <vt:lpstr>ΒΙΒΛΙΟΓΡΑΦΙΑ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Emily McLeod</cp:lastModifiedBy>
  <cp:revision>189</cp:revision>
  <dcterms:created xsi:type="dcterms:W3CDTF">2012-09-06T09:03:05Z</dcterms:created>
  <dcterms:modified xsi:type="dcterms:W3CDTF">2015-02-28T16:24:08Z</dcterms:modified>
</cp:coreProperties>
</file>