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4"/>
  </p:notesMasterIdLst>
  <p:sldIdLst>
    <p:sldId id="256" r:id="rId3"/>
    <p:sldId id="418" r:id="rId4"/>
    <p:sldId id="315" r:id="rId5"/>
    <p:sldId id="261" r:id="rId6"/>
    <p:sldId id="262" r:id="rId7"/>
    <p:sldId id="264" r:id="rId8"/>
    <p:sldId id="266" r:id="rId9"/>
    <p:sldId id="396" r:id="rId10"/>
    <p:sldId id="397" r:id="rId11"/>
    <p:sldId id="398" r:id="rId12"/>
    <p:sldId id="399" r:id="rId13"/>
    <p:sldId id="400" r:id="rId14"/>
    <p:sldId id="401" r:id="rId15"/>
    <p:sldId id="265" r:id="rId16"/>
    <p:sldId id="274" r:id="rId17"/>
    <p:sldId id="288" r:id="rId18"/>
    <p:sldId id="277" r:id="rId19"/>
    <p:sldId id="269" r:id="rId20"/>
    <p:sldId id="278" r:id="rId21"/>
    <p:sldId id="270" r:id="rId22"/>
    <p:sldId id="272" r:id="rId23"/>
    <p:sldId id="279" r:id="rId24"/>
    <p:sldId id="290" r:id="rId25"/>
    <p:sldId id="402" r:id="rId26"/>
    <p:sldId id="403" r:id="rId27"/>
    <p:sldId id="404" r:id="rId28"/>
    <p:sldId id="405" r:id="rId29"/>
    <p:sldId id="406" r:id="rId30"/>
    <p:sldId id="407" r:id="rId31"/>
    <p:sldId id="408" r:id="rId32"/>
    <p:sldId id="409" r:id="rId33"/>
    <p:sldId id="415" r:id="rId34"/>
    <p:sldId id="410" r:id="rId35"/>
    <p:sldId id="411" r:id="rId36"/>
    <p:sldId id="412" r:id="rId37"/>
    <p:sldId id="413" r:id="rId38"/>
    <p:sldId id="414" r:id="rId39"/>
    <p:sldId id="416" r:id="rId40"/>
    <p:sldId id="417" r:id="rId41"/>
    <p:sldId id="419" r:id="rId42"/>
    <p:sldId id="280" r:id="rId43"/>
  </p:sldIdLst>
  <p:sldSz cx="9144000" cy="6858000" type="screen4x3"/>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412434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30701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 xmlns:p14="http://schemas.microsoft.com/office/powerpoint/2010/main" val="218508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 xmlns:p14="http://schemas.microsoft.com/office/powerpoint/2010/main" val="61026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 xmlns:p14="http://schemas.microsoft.com/office/powerpoint/2010/main" val="80448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 xmlns:p14="http://schemas.microsoft.com/office/powerpoint/2010/main" val="2995585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36299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2.jpeg"/><Relationship Id="rId4" Type="http://schemas.openxmlformats.org/officeDocument/2006/relationships/image" Target="../media/image21.gi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image" Target="../media/image26.gif"/></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28.gif"/><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hyperlink" Target="https://www.google.gr/imghp?hl=el&amp;tab=wi&amp;ei=Z2ktVv-1NYO5swHG2rH4Ag&amp;ved=0CBEQqi4oAQ"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1.xml"/><Relationship Id="rId6" Type="http://schemas.openxmlformats.org/officeDocument/2006/relationships/hyperlink" Target="http://www.edulll.gr/" TargetMode="External"/><Relationship Id="rId5" Type="http://schemas.openxmlformats.org/officeDocument/2006/relationships/image" Target="../media/image30.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254001"/>
          </a:xfrm>
        </p:spPr>
        <p:txBody>
          <a:bodyPr/>
          <a:lstStyle/>
          <a:p>
            <a:r>
              <a:rPr lang="el-GR" dirty="0"/>
              <a:t>Γενική Μικροβιολογία </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492896"/>
            <a:ext cx="7776864" cy="4056856"/>
          </a:xfrm>
        </p:spPr>
        <p:txBody>
          <a:bodyPr>
            <a:noAutofit/>
          </a:bodyPr>
          <a:lstStyle/>
          <a:p>
            <a:r>
              <a:rPr lang="el-GR" sz="2800" b="1" dirty="0"/>
              <a:t>Ενότητα </a:t>
            </a:r>
            <a:r>
              <a:rPr lang="el-GR" sz="2800" b="1" dirty="0" smtClean="0"/>
              <a:t>3: </a:t>
            </a:r>
            <a:r>
              <a:rPr lang="el-GR" sz="2800" dirty="0" smtClean="0"/>
              <a:t>Δομή και σύσταση μικροβιακού κυττάρου</a:t>
            </a:r>
            <a:r>
              <a:rPr lang="el-GR" sz="2800" b="1" dirty="0" smtClean="0"/>
              <a:t>.</a:t>
            </a:r>
          </a:p>
          <a:p>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Ιωάννης </a:t>
            </a:r>
            <a:r>
              <a:rPr lang="el-GR" sz="2800" dirty="0" err="1"/>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Τεχνολογίας 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24136"/>
          </a:xfrm>
        </p:spPr>
        <p:txBody>
          <a:bodyPr>
            <a:noAutofit/>
          </a:bodyPr>
          <a:lstStyle/>
          <a:p>
            <a:pPr eaLnBrk="0" hangingPunct="0"/>
            <a:r>
              <a:rPr lang="el-GR" dirty="0"/>
              <a:t>Οι </a:t>
            </a:r>
            <a:r>
              <a:rPr lang="el-GR" dirty="0" smtClean="0"/>
              <a:t>μικροοργανισμοί </a:t>
            </a:r>
            <a:r>
              <a:rPr lang="el-GR" dirty="0"/>
              <a:t>στο </a:t>
            </a:r>
            <a:r>
              <a:rPr lang="el-GR" dirty="0" smtClean="0"/>
              <a:t>περιβάλλον</a:t>
            </a:r>
            <a:endParaRPr lang="el-GR" dirty="0">
              <a:latin typeface="+mn-lt"/>
            </a:endParaRPr>
          </a:p>
        </p:txBody>
      </p:sp>
      <p:sp>
        <p:nvSpPr>
          <p:cNvPr id="20" name="Rectangle 17" descr="Βιότοποι-οικοσυστήματα μικροοργανισμών,&#10;Μικροβιακές κοινότητες - βιοφίλμ,&#10;Μικροβιακός ανταγωνισμός,&#10;Επίδραση μικροοργανισμών στο περιβάλλον (επί τοις εκατό βιομαζας, επί τοις εκατό C, N),&#10;Ανακύκλωση θρεπτικών ουσιών, κύκλος N, S, παραγωγή, οξυγόνου, δέσμευση διοξειδίου του άνθρακα, N2,&#10;Επίδραση στη γεωργία,&#10;Επίδραση στην υγεία,&#10;Επίδραση στα τρόφιμα,&#10;Επίδραση στην ενέργεια και την προστασία του περιβάλλοντος.&#10;&#10;"/>
          <p:cNvSpPr txBox="1">
            <a:spLocks noChangeArrowheads="1"/>
          </p:cNvSpPr>
          <p:nvPr/>
        </p:nvSpPr>
        <p:spPr>
          <a:xfrm>
            <a:off x="543719" y="1196752"/>
            <a:ext cx="8219256" cy="49685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buFont typeface="Wingdings" panose="05000000000000000000" pitchFamily="2" charset="2"/>
              <a:buChar char="§"/>
            </a:pPr>
            <a:r>
              <a:rPr lang="el-GR" sz="2400" dirty="0"/>
              <a:t>Βιότοποι-οικοσυστήματα μικροοργανισμών,</a:t>
            </a:r>
          </a:p>
          <a:p>
            <a:pPr marL="342900" lvl="0" indent="-342900" algn="l">
              <a:buFont typeface="Wingdings" panose="05000000000000000000" pitchFamily="2" charset="2"/>
              <a:buChar char="§"/>
            </a:pPr>
            <a:r>
              <a:rPr lang="el-GR" sz="2400" dirty="0"/>
              <a:t>Μικροβιακές </a:t>
            </a:r>
            <a:r>
              <a:rPr lang="el-GR" sz="2400" dirty="0" smtClean="0"/>
              <a:t>κοινότητες - </a:t>
            </a:r>
            <a:r>
              <a:rPr lang="el-GR" sz="2400" dirty="0" err="1" smtClean="0"/>
              <a:t>βιοφίλμ</a:t>
            </a:r>
            <a:r>
              <a:rPr lang="el-GR" sz="2400" dirty="0" smtClean="0"/>
              <a:t>,</a:t>
            </a:r>
            <a:endParaRPr lang="el-GR" sz="2400" dirty="0"/>
          </a:p>
          <a:p>
            <a:pPr marL="342900" lvl="0" indent="-342900" algn="l">
              <a:buFont typeface="Wingdings" panose="05000000000000000000" pitchFamily="2" charset="2"/>
              <a:buChar char="§"/>
            </a:pPr>
            <a:r>
              <a:rPr lang="el-GR" sz="2400" dirty="0"/>
              <a:t>Μικροβιακός </a:t>
            </a:r>
            <a:r>
              <a:rPr lang="el-GR" sz="2400" dirty="0" smtClean="0"/>
              <a:t>ανταγωνισμός,</a:t>
            </a:r>
            <a:endParaRPr lang="el-GR" sz="2400" dirty="0"/>
          </a:p>
          <a:p>
            <a:pPr marL="342900" lvl="0" indent="-342900" algn="l">
              <a:buFont typeface="Wingdings" panose="05000000000000000000" pitchFamily="2" charset="2"/>
              <a:buChar char="§"/>
            </a:pPr>
            <a:r>
              <a:rPr lang="el-GR" sz="2400" dirty="0"/>
              <a:t>Επίδραση μικροοργανισμών στο </a:t>
            </a:r>
            <a:r>
              <a:rPr lang="el-GR" sz="2400" dirty="0" smtClean="0"/>
              <a:t>περιβάλλον (%</a:t>
            </a:r>
            <a:r>
              <a:rPr lang="el-GR" sz="2400" dirty="0" err="1" smtClean="0"/>
              <a:t>βιομαζας</a:t>
            </a:r>
            <a:r>
              <a:rPr lang="el-GR" sz="2400" dirty="0" smtClean="0"/>
              <a:t> - %</a:t>
            </a:r>
            <a:r>
              <a:rPr lang="en-US" sz="2400" dirty="0"/>
              <a:t>C</a:t>
            </a:r>
            <a:r>
              <a:rPr lang="el-GR" sz="2400" dirty="0"/>
              <a:t>,</a:t>
            </a:r>
            <a:r>
              <a:rPr lang="en-US" sz="2400" dirty="0"/>
              <a:t>N</a:t>
            </a:r>
            <a:r>
              <a:rPr lang="el-GR" sz="2400" dirty="0" smtClean="0"/>
              <a:t>),</a:t>
            </a:r>
            <a:endParaRPr lang="el-GR" sz="2400" dirty="0"/>
          </a:p>
          <a:p>
            <a:pPr marL="342900" lvl="0" indent="-342900" algn="l">
              <a:buFont typeface="Wingdings" panose="05000000000000000000" pitchFamily="2" charset="2"/>
              <a:buChar char="§"/>
            </a:pPr>
            <a:r>
              <a:rPr lang="el-GR" sz="2400" dirty="0"/>
              <a:t>Ανακύκλωση θρεπτικών ουσιών, κύκλος </a:t>
            </a:r>
            <a:r>
              <a:rPr lang="en-US" sz="2400" dirty="0"/>
              <a:t>N</a:t>
            </a:r>
            <a:r>
              <a:rPr lang="el-GR" sz="2400" dirty="0" smtClean="0"/>
              <a:t>, </a:t>
            </a:r>
            <a:r>
              <a:rPr lang="en-US" sz="2400" dirty="0" smtClean="0"/>
              <a:t>S</a:t>
            </a:r>
            <a:r>
              <a:rPr lang="el-GR" sz="2400" dirty="0"/>
              <a:t>, </a:t>
            </a:r>
            <a:r>
              <a:rPr lang="el-GR" sz="2400" dirty="0" smtClean="0"/>
              <a:t>παραγωγή, </a:t>
            </a:r>
            <a:r>
              <a:rPr lang="el-GR" sz="2400" dirty="0"/>
              <a:t>Ο</a:t>
            </a:r>
            <a:r>
              <a:rPr lang="el-GR" sz="2400" baseline="-25000" dirty="0"/>
              <a:t>2</a:t>
            </a:r>
            <a:r>
              <a:rPr lang="el-GR" sz="2400" dirty="0" smtClean="0"/>
              <a:t>, δέσμευση </a:t>
            </a:r>
            <a:r>
              <a:rPr lang="en-US" sz="2400" dirty="0"/>
              <a:t>CO</a:t>
            </a:r>
            <a:r>
              <a:rPr lang="el-GR" sz="2400" baseline="-25000" dirty="0"/>
              <a:t>2</a:t>
            </a:r>
            <a:r>
              <a:rPr lang="el-GR" sz="2400" baseline="-25000" dirty="0" smtClean="0"/>
              <a:t>, </a:t>
            </a:r>
            <a:r>
              <a:rPr lang="en-US" sz="2400" dirty="0" smtClean="0"/>
              <a:t>N</a:t>
            </a:r>
            <a:r>
              <a:rPr lang="el-GR" sz="2400" baseline="-25000" dirty="0" smtClean="0"/>
              <a:t>2,</a:t>
            </a:r>
            <a:endParaRPr lang="el-GR" sz="2400" dirty="0"/>
          </a:p>
          <a:p>
            <a:pPr marL="342900" lvl="0" indent="-342900" algn="l">
              <a:buFont typeface="Wingdings" panose="05000000000000000000" pitchFamily="2" charset="2"/>
              <a:buChar char="§"/>
            </a:pPr>
            <a:r>
              <a:rPr lang="el-GR" sz="2400" dirty="0"/>
              <a:t>Επίδραση στη </a:t>
            </a:r>
            <a:r>
              <a:rPr lang="el-GR" sz="2400" dirty="0" smtClean="0"/>
              <a:t>γεωργία,</a:t>
            </a:r>
            <a:endParaRPr lang="el-GR" sz="2400" dirty="0"/>
          </a:p>
          <a:p>
            <a:pPr marL="342900" lvl="0" indent="-342900" algn="l">
              <a:buFont typeface="Wingdings" panose="05000000000000000000" pitchFamily="2" charset="2"/>
              <a:buChar char="§"/>
            </a:pPr>
            <a:r>
              <a:rPr lang="el-GR" sz="2400" dirty="0"/>
              <a:t>Επίδραση στην </a:t>
            </a:r>
            <a:r>
              <a:rPr lang="el-GR" sz="2400" dirty="0" smtClean="0"/>
              <a:t>υγεία,</a:t>
            </a:r>
            <a:endParaRPr lang="el-GR" sz="2400" dirty="0"/>
          </a:p>
          <a:p>
            <a:pPr marL="342900" lvl="0" indent="-342900" algn="l">
              <a:buFont typeface="Wingdings" panose="05000000000000000000" pitchFamily="2" charset="2"/>
              <a:buChar char="§"/>
            </a:pPr>
            <a:r>
              <a:rPr lang="el-GR" sz="2400" dirty="0"/>
              <a:t>Επίδραση στα </a:t>
            </a:r>
            <a:r>
              <a:rPr lang="el-GR" sz="2400" dirty="0" smtClean="0"/>
              <a:t>τρόφιμα,</a:t>
            </a:r>
            <a:endParaRPr lang="el-GR" sz="2400" dirty="0"/>
          </a:p>
          <a:p>
            <a:pPr marL="342900" lvl="0" indent="-342900" algn="l">
              <a:buFont typeface="Wingdings" panose="05000000000000000000" pitchFamily="2" charset="2"/>
              <a:buChar char="§"/>
            </a:pPr>
            <a:r>
              <a:rPr lang="el-GR" sz="2400" dirty="0"/>
              <a:t>Επίδραση στην ενέργεια και την προστασία του </a:t>
            </a:r>
            <a:r>
              <a:rPr lang="el-GR" sz="2400" dirty="0" smtClean="0"/>
              <a:t>περιβάλλοντος.</a:t>
            </a:r>
            <a:endParaRPr lang="el-GR" sz="2400" dirty="0"/>
          </a:p>
          <a:p>
            <a:pPr marL="342900" indent="-342900" algn="l">
              <a:lnSpc>
                <a:spcPct val="80000"/>
              </a:lnSpc>
              <a:buFont typeface="Wingdings" panose="05000000000000000000" pitchFamily="2" charset="2"/>
              <a:buChar char="§"/>
            </a:pPr>
            <a:endParaRPr lang="el-GR" sz="2400" dirty="0">
              <a:sym typeface="Symbol" pitchFamily="18" charset="2"/>
            </a:endParaRPr>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a:t>
            </a:r>
            <a:r>
              <a:rPr lang="el-GR" sz="1400" dirty="0" smtClean="0"/>
              <a:t>κυττάρου</a:t>
            </a:r>
          </a:p>
          <a:p>
            <a:pPr algn="ct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152128"/>
          </a:xfrm>
        </p:spPr>
        <p:txBody>
          <a:bodyPr>
            <a:noAutofit/>
          </a:bodyPr>
          <a:lstStyle/>
          <a:p>
            <a:pPr eaLnBrk="0" hangingPunct="0"/>
            <a:r>
              <a:rPr lang="el-GR" dirty="0" smtClean="0"/>
              <a:t>Μορφολογία και χημική σύσταση βακτηρίων</a:t>
            </a:r>
            <a:endParaRPr lang="el-GR" dirty="0">
              <a:latin typeface="+mn-lt"/>
            </a:endParaRPr>
          </a:p>
        </p:txBody>
      </p:sp>
      <p:sp>
        <p:nvSpPr>
          <p:cNvPr id="20" name="Rectangle 17" descr="Μέγεθος βακτηρίων άνω κάτω τελεία μήκος, περίπου 0 κόμμα 5 ως 5 μικρόμιλιμέτρ,&#10;Χημική σύσταση κυττάρων άνω κάτω τελεία,&#10;νερό (75 εώς 80 τοις εκατό),&#10;Πρωτεΐνες (περίπου 50 τοις εκατό επί ξηρού),&#10;Υδατάνθρακες (20 εώς 60 τοις εκατό επί ξηρού),&#10;Λίπη (2 εώς 60 τοις εκατό επί ξηρού),&#10;Άλατα, χρωστικές, βιταμίνες.&#10;"/>
          <p:cNvSpPr txBox="1">
            <a:spLocks noChangeArrowheads="1"/>
          </p:cNvSpPr>
          <p:nvPr/>
        </p:nvSpPr>
        <p:spPr>
          <a:xfrm>
            <a:off x="543719" y="1628800"/>
            <a:ext cx="8219256" cy="3600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el-GR" sz="2800" dirty="0" smtClean="0"/>
              <a:t>Μέγεθος </a:t>
            </a:r>
            <a:r>
              <a:rPr lang="el-GR" sz="2800" dirty="0"/>
              <a:t>βακτηρίων</a:t>
            </a:r>
            <a:r>
              <a:rPr lang="en-US" sz="2800" dirty="0" smtClean="0"/>
              <a:t>:</a:t>
            </a:r>
            <a:r>
              <a:rPr lang="el-GR" sz="2800" dirty="0" smtClean="0"/>
              <a:t> μήκος</a:t>
            </a:r>
            <a:r>
              <a:rPr lang="en-US" sz="2800" dirty="0" smtClean="0"/>
              <a:t>:</a:t>
            </a:r>
            <a:r>
              <a:rPr lang="el-GR" sz="2800" dirty="0" smtClean="0"/>
              <a:t> περίπου </a:t>
            </a:r>
            <a:r>
              <a:rPr lang="el-GR" sz="2800" dirty="0"/>
              <a:t>0,5-5μ</a:t>
            </a:r>
            <a:r>
              <a:rPr lang="en-US" sz="2800" dirty="0" smtClean="0"/>
              <a:t>m</a:t>
            </a:r>
            <a:r>
              <a:rPr lang="el-GR" sz="2800" dirty="0" smtClean="0"/>
              <a:t>,</a:t>
            </a:r>
            <a:endParaRPr lang="el-GR" sz="2800" dirty="0"/>
          </a:p>
          <a:p>
            <a:pPr lvl="0" algn="l"/>
            <a:r>
              <a:rPr lang="el-GR" sz="2800" dirty="0"/>
              <a:t>Χημική σύσταση κυττάρων</a:t>
            </a:r>
            <a:r>
              <a:rPr lang="en-US" sz="2800" dirty="0" smtClean="0"/>
              <a:t>:</a:t>
            </a:r>
            <a:r>
              <a:rPr lang="el-GR" sz="2800" dirty="0" smtClean="0"/>
              <a:t> </a:t>
            </a:r>
          </a:p>
          <a:p>
            <a:pPr marL="457200" lvl="0" indent="-457200" algn="l">
              <a:buFont typeface="Wingdings" panose="05000000000000000000" pitchFamily="2" charset="2"/>
              <a:buChar char="§"/>
            </a:pPr>
            <a:r>
              <a:rPr lang="en-US" sz="2800" dirty="0" smtClean="0"/>
              <a:t>H</a:t>
            </a:r>
            <a:r>
              <a:rPr lang="en-US" sz="2800" baseline="-25000" dirty="0" smtClean="0"/>
              <a:t>2</a:t>
            </a:r>
            <a:r>
              <a:rPr lang="en-US" sz="2800" dirty="0" smtClean="0"/>
              <a:t>O </a:t>
            </a:r>
            <a:r>
              <a:rPr lang="el-GR" sz="2800" dirty="0"/>
              <a:t>(</a:t>
            </a:r>
            <a:r>
              <a:rPr lang="en-US" sz="2800" dirty="0"/>
              <a:t>75-80%</a:t>
            </a:r>
            <a:r>
              <a:rPr lang="el-GR" sz="2800" dirty="0" smtClean="0"/>
              <a:t>),</a:t>
            </a:r>
            <a:endParaRPr lang="el-GR" sz="2800" dirty="0"/>
          </a:p>
          <a:p>
            <a:pPr marL="457200" lvl="0" indent="-457200" algn="l">
              <a:buFont typeface="Wingdings" panose="05000000000000000000" pitchFamily="2" charset="2"/>
              <a:buChar char="§"/>
            </a:pPr>
            <a:r>
              <a:rPr lang="el-GR" sz="2800" dirty="0" smtClean="0"/>
              <a:t>Πρωτεΐνες (</a:t>
            </a:r>
            <a:r>
              <a:rPr lang="el-GR" sz="2800" dirty="0"/>
              <a:t>περίπου 50% επί ξηρού</a:t>
            </a:r>
            <a:r>
              <a:rPr lang="el-GR" sz="2800" dirty="0" smtClean="0"/>
              <a:t>),</a:t>
            </a:r>
            <a:endParaRPr lang="el-GR" sz="2800" dirty="0"/>
          </a:p>
          <a:p>
            <a:pPr marL="457200" lvl="0" indent="-457200" algn="l">
              <a:buFont typeface="Wingdings" panose="05000000000000000000" pitchFamily="2" charset="2"/>
              <a:buChar char="§"/>
            </a:pPr>
            <a:r>
              <a:rPr lang="el-GR" sz="2800" dirty="0" smtClean="0"/>
              <a:t>Υδατάνθρακες (</a:t>
            </a:r>
            <a:r>
              <a:rPr lang="el-GR" sz="2800" dirty="0"/>
              <a:t>20-60% επί ξηρού</a:t>
            </a:r>
            <a:r>
              <a:rPr lang="el-GR" sz="2800" dirty="0" smtClean="0"/>
              <a:t>),</a:t>
            </a:r>
            <a:endParaRPr lang="el-GR" sz="2800" dirty="0"/>
          </a:p>
          <a:p>
            <a:pPr marL="457200" lvl="0" indent="-457200" algn="l">
              <a:buFont typeface="Wingdings" panose="05000000000000000000" pitchFamily="2" charset="2"/>
              <a:buChar char="§"/>
            </a:pPr>
            <a:r>
              <a:rPr lang="el-GR" sz="2800" dirty="0" smtClean="0"/>
              <a:t>Λίπη (</a:t>
            </a:r>
            <a:r>
              <a:rPr lang="el-GR" sz="2800" dirty="0"/>
              <a:t>2-60% επί ξηρού</a:t>
            </a:r>
            <a:r>
              <a:rPr lang="el-GR" sz="2800" dirty="0" smtClean="0"/>
              <a:t>),</a:t>
            </a:r>
            <a:endParaRPr lang="el-GR" sz="2800" dirty="0"/>
          </a:p>
          <a:p>
            <a:pPr marL="457200" indent="-457200" algn="l">
              <a:buFont typeface="Wingdings" panose="05000000000000000000" pitchFamily="2" charset="2"/>
              <a:buChar char="§"/>
            </a:pPr>
            <a:r>
              <a:rPr lang="el-GR" sz="2800" dirty="0"/>
              <a:t>Άλατα, χρωστικές, </a:t>
            </a:r>
            <a:r>
              <a:rPr lang="el-GR" sz="2800" dirty="0" smtClean="0"/>
              <a:t>βιταμίνες.</a:t>
            </a:r>
            <a:endParaRPr lang="el-GR" sz="2800" dirty="0">
              <a:sym typeface="Symbol" pitchFamily="18" charset="2"/>
            </a:endParaRPr>
          </a:p>
        </p:txBody>
      </p:sp>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152128"/>
          </a:xfrm>
        </p:spPr>
        <p:txBody>
          <a:bodyPr>
            <a:noAutofit/>
          </a:bodyPr>
          <a:lstStyle/>
          <a:p>
            <a:pPr eaLnBrk="0" hangingPunct="0"/>
            <a:r>
              <a:rPr lang="el-GR" dirty="0" smtClean="0"/>
              <a:t>Δομή </a:t>
            </a:r>
            <a:r>
              <a:rPr lang="el-GR" dirty="0" err="1" smtClean="0"/>
              <a:t>βακτηριακού</a:t>
            </a:r>
            <a:r>
              <a:rPr lang="el-GR" dirty="0" smtClean="0"/>
              <a:t> κυττάρου</a:t>
            </a:r>
            <a:r>
              <a:rPr lang="en-US" dirty="0" smtClean="0"/>
              <a:t> (1 </a:t>
            </a:r>
            <a:r>
              <a:rPr lang="el-GR" dirty="0" smtClean="0"/>
              <a:t>από 4)</a:t>
            </a:r>
            <a:endParaRPr lang="el-GR" dirty="0">
              <a:latin typeface="+mn-lt"/>
            </a:endParaRPr>
          </a:p>
        </p:txBody>
      </p:sp>
      <p:sp>
        <p:nvSpPr>
          <p:cNvPr id="20" name="Rectangle 17" descr="Α Κυτταρικό τοίχωμα άνω κάτω τελεία, (20 εώς 25 τοις εκατό ξηρού βάρους κυττάρου),&#10; Σύσταση κυτταρικού τοιχώματος άνω κάτω τελεία,&#10;Μουκοπεπτίδια (N ακέτυλο γλυκοζαμίνη),&#10;Γλυκοπεπτίδια (Ν ακέτυλο μουραμικό),&#10;Πεπτιδογλυκάνες (Ν ακέτυλο μουραμικο),&#10;Μεμβρανικές πρωτεΐνες (πορίνες, μεταφορικές πρωτεΐνες, και λοιπά), άνω κάτω τελεία, συμμετέχουν στην μεταφορά ουσιών εντός του κυτταροπλάσματος,&#10;&#10;τειχοικό οξύ άνω κάτω τελεία, gram plus (πολυμερή φωσφογλυκερόλης, φωσφοριβιτόλης),&#10;λιποπολυσακχαρίτες άνω κάτω τελεία, gram minus.&#10;"/>
          <p:cNvSpPr txBox="1">
            <a:spLocks noChangeArrowheads="1"/>
          </p:cNvSpPr>
          <p:nvPr/>
        </p:nvSpPr>
        <p:spPr>
          <a:xfrm>
            <a:off x="543719" y="1196752"/>
            <a:ext cx="8219256" cy="51125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
            </a:pPr>
            <a:r>
              <a:rPr lang="el-GR" sz="2400" b="1" u="sng" dirty="0" err="1" smtClean="0"/>
              <a:t>Α.Κυτταρικό</a:t>
            </a:r>
            <a:r>
              <a:rPr lang="el-GR" sz="2400" b="1" u="sng" dirty="0" smtClean="0"/>
              <a:t> </a:t>
            </a:r>
            <a:r>
              <a:rPr lang="el-GR" sz="2400" b="1" u="sng" dirty="0"/>
              <a:t>τοίχωμα</a:t>
            </a:r>
            <a:r>
              <a:rPr lang="el-GR" sz="2400" b="1" dirty="0"/>
              <a:t>: </a:t>
            </a:r>
            <a:r>
              <a:rPr lang="el-GR" sz="2400" dirty="0"/>
              <a:t>(20-25% ξηρού βάρους κυττάρου</a:t>
            </a:r>
            <a:r>
              <a:rPr lang="el-GR" sz="2400" dirty="0" smtClean="0"/>
              <a:t>),</a:t>
            </a:r>
            <a:endParaRPr lang="el-GR" sz="2400" dirty="0"/>
          </a:p>
          <a:p>
            <a:pPr algn="l"/>
            <a:r>
              <a:rPr lang="el-GR" sz="2400" baseline="30000" dirty="0"/>
              <a:t> </a:t>
            </a:r>
            <a:r>
              <a:rPr lang="el-GR" sz="2400" b="1" dirty="0" smtClean="0"/>
              <a:t>Σύσταση </a:t>
            </a:r>
            <a:r>
              <a:rPr lang="el-GR" sz="2400" b="1" dirty="0"/>
              <a:t>κυτταρικού τοιχώματος:</a:t>
            </a:r>
          </a:p>
          <a:p>
            <a:pPr marL="342900" lvl="0" indent="-342900" algn="l">
              <a:buFont typeface="Wingdings" panose="05000000000000000000" pitchFamily="2" charset="2"/>
              <a:buChar char="§"/>
            </a:pPr>
            <a:r>
              <a:rPr lang="el-GR" sz="2400" dirty="0" err="1"/>
              <a:t>Μουκοπεπτίδια</a:t>
            </a:r>
            <a:r>
              <a:rPr lang="el-GR" sz="2400" dirty="0"/>
              <a:t> (</a:t>
            </a:r>
            <a:r>
              <a:rPr lang="en-US" sz="2400" dirty="0"/>
              <a:t>N</a:t>
            </a:r>
            <a:r>
              <a:rPr lang="el-GR" sz="2400" dirty="0"/>
              <a:t>-</a:t>
            </a:r>
            <a:r>
              <a:rPr lang="el-GR" sz="2400" dirty="0" err="1"/>
              <a:t>ακέτυλο</a:t>
            </a:r>
            <a:r>
              <a:rPr lang="el-GR" sz="2400" dirty="0"/>
              <a:t>-</a:t>
            </a:r>
            <a:r>
              <a:rPr lang="el-GR" sz="2400" dirty="0" err="1"/>
              <a:t>γλυκοζαμίνη</a:t>
            </a:r>
            <a:r>
              <a:rPr lang="el-GR" sz="2400" dirty="0" smtClean="0"/>
              <a:t>),</a:t>
            </a:r>
            <a:endParaRPr lang="el-GR" sz="2400" dirty="0"/>
          </a:p>
          <a:p>
            <a:pPr marL="342900" lvl="0" indent="-342900" algn="l">
              <a:buFont typeface="Wingdings" panose="05000000000000000000" pitchFamily="2" charset="2"/>
              <a:buChar char="§"/>
            </a:pPr>
            <a:r>
              <a:rPr lang="el-GR" sz="2400" dirty="0" err="1"/>
              <a:t>Γλυκοπεπτίδια</a:t>
            </a:r>
            <a:r>
              <a:rPr lang="el-GR" sz="2400" dirty="0"/>
              <a:t> (Ν-</a:t>
            </a:r>
            <a:r>
              <a:rPr lang="el-GR" sz="2400" dirty="0" err="1"/>
              <a:t>ακέτυλο</a:t>
            </a:r>
            <a:r>
              <a:rPr lang="el-GR" sz="2400" dirty="0"/>
              <a:t>-</a:t>
            </a:r>
            <a:r>
              <a:rPr lang="el-GR" sz="2400" dirty="0" err="1"/>
              <a:t>μουραμικό</a:t>
            </a:r>
            <a:r>
              <a:rPr lang="el-GR" sz="2400" dirty="0" smtClean="0"/>
              <a:t>),</a:t>
            </a:r>
            <a:endParaRPr lang="el-GR" sz="2400" dirty="0"/>
          </a:p>
          <a:p>
            <a:pPr marL="342900" lvl="0" indent="-342900" algn="l">
              <a:buFont typeface="Wingdings" panose="05000000000000000000" pitchFamily="2" charset="2"/>
              <a:buChar char="§"/>
            </a:pPr>
            <a:r>
              <a:rPr lang="el-GR" sz="2400" dirty="0" err="1"/>
              <a:t>Πεπτιδογλυκάνες</a:t>
            </a:r>
            <a:r>
              <a:rPr lang="el-GR" sz="2400" dirty="0"/>
              <a:t> (Ν-</a:t>
            </a:r>
            <a:r>
              <a:rPr lang="el-GR" sz="2400" dirty="0" err="1"/>
              <a:t>ακέτυλο</a:t>
            </a:r>
            <a:r>
              <a:rPr lang="el-GR" sz="2400" dirty="0"/>
              <a:t>-</a:t>
            </a:r>
            <a:r>
              <a:rPr lang="el-GR" sz="2400" dirty="0" err="1"/>
              <a:t>μουραμικο</a:t>
            </a:r>
            <a:r>
              <a:rPr lang="el-GR" sz="2400" dirty="0" smtClean="0"/>
              <a:t>),</a:t>
            </a:r>
            <a:endParaRPr lang="el-GR" sz="2400" dirty="0"/>
          </a:p>
          <a:p>
            <a:pPr marL="342900" lvl="0" indent="-342900" algn="l">
              <a:buFont typeface="Wingdings" panose="05000000000000000000" pitchFamily="2" charset="2"/>
              <a:buChar char="§"/>
            </a:pPr>
            <a:r>
              <a:rPr lang="el-GR" sz="2400" dirty="0" err="1"/>
              <a:t>Μεμβρανικές</a:t>
            </a:r>
            <a:r>
              <a:rPr lang="el-GR" sz="2400" dirty="0"/>
              <a:t> πρωτεΐνες (</a:t>
            </a:r>
            <a:r>
              <a:rPr lang="el-GR" sz="2400" dirty="0" err="1"/>
              <a:t>πορίνες</a:t>
            </a:r>
            <a:r>
              <a:rPr lang="el-GR" sz="2400" dirty="0"/>
              <a:t>, μεταφορικές πρωτεΐνες, κλπ) : συμμετέχουν στην μεταφορά ουσιών εντός του </a:t>
            </a:r>
            <a:r>
              <a:rPr lang="el-GR" sz="2400" dirty="0" smtClean="0"/>
              <a:t>κυτταροπλάσματος,</a:t>
            </a:r>
            <a:endParaRPr lang="el-GR" sz="2400" dirty="0"/>
          </a:p>
          <a:p>
            <a:pPr marL="342900" lvl="0" indent="-342900" algn="l">
              <a:buFont typeface="Wingdings" panose="05000000000000000000" pitchFamily="2" charset="2"/>
              <a:buChar char="§"/>
            </a:pPr>
            <a:endParaRPr lang="el-GR" sz="2400" dirty="0"/>
          </a:p>
          <a:p>
            <a:pPr marL="342900" lvl="0" indent="-342900" algn="l">
              <a:buFont typeface="Wingdings" panose="05000000000000000000" pitchFamily="2" charset="2"/>
              <a:buChar char="§"/>
            </a:pPr>
            <a:r>
              <a:rPr lang="el-GR" sz="2400" dirty="0" err="1"/>
              <a:t>τειχοικό</a:t>
            </a:r>
            <a:r>
              <a:rPr lang="el-GR" sz="2400" dirty="0"/>
              <a:t> οξύ: </a:t>
            </a:r>
            <a:r>
              <a:rPr lang="en-US" sz="2400" dirty="0"/>
              <a:t>gram</a:t>
            </a:r>
            <a:r>
              <a:rPr lang="el-GR" sz="2400" baseline="30000" dirty="0"/>
              <a:t>+ </a:t>
            </a:r>
            <a:r>
              <a:rPr lang="el-GR" sz="2400" dirty="0"/>
              <a:t>(</a:t>
            </a:r>
            <a:r>
              <a:rPr lang="el-GR" sz="2400" dirty="0" smtClean="0"/>
              <a:t>πολυμερή </a:t>
            </a:r>
            <a:r>
              <a:rPr lang="el-GR" sz="2400" dirty="0" err="1" smtClean="0"/>
              <a:t>φωσφογλυκερόλης</a:t>
            </a:r>
            <a:r>
              <a:rPr lang="el-GR" sz="2400" dirty="0" smtClean="0"/>
              <a:t> / </a:t>
            </a:r>
            <a:r>
              <a:rPr lang="el-GR" sz="2400" dirty="0" err="1" smtClean="0"/>
              <a:t>φωσφοριβιτόλης</a:t>
            </a:r>
            <a:r>
              <a:rPr lang="el-GR" sz="2400" dirty="0" smtClean="0"/>
              <a:t>),</a:t>
            </a:r>
            <a:endParaRPr lang="el-GR" sz="2400" dirty="0"/>
          </a:p>
          <a:p>
            <a:pPr marL="342900" indent="-342900" algn="l">
              <a:buFont typeface="Wingdings" panose="05000000000000000000" pitchFamily="2" charset="2"/>
              <a:buChar char="§"/>
            </a:pPr>
            <a:r>
              <a:rPr lang="el-GR" sz="2400" dirty="0" err="1"/>
              <a:t>λιποπολυσακχαρίτες</a:t>
            </a:r>
            <a:r>
              <a:rPr lang="en-US" sz="2400" dirty="0"/>
              <a:t>:</a:t>
            </a:r>
            <a:r>
              <a:rPr lang="el-GR" sz="2400" dirty="0"/>
              <a:t> </a:t>
            </a:r>
            <a:r>
              <a:rPr lang="en-US" sz="2400" dirty="0" smtClean="0"/>
              <a:t>gram</a:t>
            </a:r>
            <a:r>
              <a:rPr lang="en-US" sz="2400" baseline="30000" dirty="0" smtClean="0"/>
              <a:t>-</a:t>
            </a:r>
            <a:r>
              <a:rPr lang="el-GR" sz="2400" baseline="30000" dirty="0" smtClean="0"/>
              <a:t>.</a:t>
            </a:r>
            <a:endParaRPr lang="el-GR" sz="2400" dirty="0">
              <a:sym typeface="Symbol" pitchFamily="18" charset="2"/>
            </a:endParaRPr>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a:t>
            </a:r>
            <a:r>
              <a:rPr lang="el-GR" sz="1400" dirty="0" smtClean="0"/>
              <a:t>κυττάρου</a:t>
            </a:r>
          </a:p>
          <a:p>
            <a:pPr algn="ct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24136"/>
          </a:xfrm>
        </p:spPr>
        <p:txBody>
          <a:bodyPr>
            <a:noAutofit/>
          </a:bodyPr>
          <a:lstStyle/>
          <a:p>
            <a:pPr eaLnBrk="0" hangingPunct="0"/>
            <a:r>
              <a:rPr lang="el-GR" dirty="0"/>
              <a:t>Δομή </a:t>
            </a:r>
            <a:r>
              <a:rPr lang="el-GR" dirty="0" err="1"/>
              <a:t>βακτηριακού</a:t>
            </a:r>
            <a:r>
              <a:rPr lang="el-GR" dirty="0"/>
              <a:t> κυττάρου</a:t>
            </a:r>
            <a:r>
              <a:rPr lang="en-US" dirty="0"/>
              <a:t> </a:t>
            </a:r>
            <a:r>
              <a:rPr lang="en-US" dirty="0" smtClean="0"/>
              <a:t>(</a:t>
            </a:r>
            <a:r>
              <a:rPr lang="el-GR" dirty="0" smtClean="0"/>
              <a:t>2</a:t>
            </a:r>
            <a:r>
              <a:rPr lang="en-US" dirty="0" smtClean="0"/>
              <a:t> </a:t>
            </a:r>
            <a:r>
              <a:rPr lang="el-GR" dirty="0"/>
              <a:t>από 4)</a:t>
            </a:r>
            <a:endParaRPr lang="el-GR" dirty="0">
              <a:latin typeface="+mn-lt"/>
            </a:endParaRPr>
          </a:p>
        </p:txBody>
      </p:sp>
      <p:sp>
        <p:nvSpPr>
          <p:cNvPr id="20" name="Rectangle 17" descr=" Κυτταρικό τοίχωμα Gram plus βακτηρίων:&#10;Συμπαγές στρώμα πεπτιδογλυκάνης (Ν ακετυλογλυκοζαμίνης και Ν ακετυλομουραμικού), ενισχυμένο με αμινοξέα και τειχοϊκό οξύ (ή/και λιποτειχοϊκό οξύ).&#10;"/>
          <p:cNvSpPr txBox="1">
            <a:spLocks noChangeArrowheads="1"/>
          </p:cNvSpPr>
          <p:nvPr/>
        </p:nvSpPr>
        <p:spPr>
          <a:xfrm>
            <a:off x="529208" y="1412776"/>
            <a:ext cx="8219256" cy="16201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1800" dirty="0"/>
              <a:t> </a:t>
            </a:r>
            <a:r>
              <a:rPr lang="el-GR" sz="2400" b="1" u="sng" dirty="0"/>
              <a:t>Κυτταρικό τοίχωμα </a:t>
            </a:r>
            <a:r>
              <a:rPr lang="en-US" sz="2400" b="1" u="sng" dirty="0"/>
              <a:t>Gram+ </a:t>
            </a:r>
            <a:r>
              <a:rPr lang="el-GR" sz="2400" b="1" u="sng" dirty="0"/>
              <a:t>βακτηρίων</a:t>
            </a:r>
            <a:r>
              <a:rPr lang="el-GR" sz="2400" b="1" dirty="0"/>
              <a:t>:</a:t>
            </a:r>
          </a:p>
          <a:p>
            <a:pPr marL="342900" indent="-342900" algn="l">
              <a:buFont typeface="Wingdings" panose="05000000000000000000" pitchFamily="2" charset="2"/>
              <a:buChar char="§"/>
            </a:pPr>
            <a:r>
              <a:rPr lang="el-GR" sz="2400" dirty="0"/>
              <a:t>Συμπαγές στρώμα </a:t>
            </a:r>
            <a:r>
              <a:rPr lang="el-GR" sz="2400" dirty="0" err="1"/>
              <a:t>πεπτιδογλυκάνης</a:t>
            </a:r>
            <a:r>
              <a:rPr lang="el-GR" sz="2400" dirty="0"/>
              <a:t> (Ν-</a:t>
            </a:r>
            <a:r>
              <a:rPr lang="el-GR" sz="2400" dirty="0" err="1"/>
              <a:t>ακετυλογλυκοζαμίνη</a:t>
            </a:r>
            <a:r>
              <a:rPr lang="el-GR" sz="2400" dirty="0"/>
              <a:t>ς και Ν-ακετυλομουραμικού), ενισχυμένο με αμινοξέα και τειχοϊκό οξύ (ή/και λιποτειχοϊκό οξύ</a:t>
            </a:r>
            <a:r>
              <a:rPr lang="el-GR" sz="2400" dirty="0" smtClean="0"/>
              <a:t>)</a:t>
            </a:r>
            <a:r>
              <a:rPr lang="el-GR" sz="1800" dirty="0" smtClean="0"/>
              <a:t>.</a:t>
            </a:r>
            <a:endParaRPr lang="el-GR" sz="2400" dirty="0"/>
          </a:p>
        </p:txBody>
      </p:sp>
      <p:pic>
        <p:nvPicPr>
          <p:cNvPr id="6" name="Picture 6" descr="http://classes.midlandstech.edu/carterp/courses/bio225/chap04/figure_04_13b_labeled.jpg"/>
          <p:cNvPicPr>
            <a:picLocks noChangeAspect="1" noChangeArrowheads="1"/>
          </p:cNvPicPr>
          <p:nvPr/>
        </p:nvPicPr>
        <p:blipFill>
          <a:blip r:embed="rId4" cstate="print"/>
          <a:srcRect/>
          <a:stretch>
            <a:fillRect/>
          </a:stretch>
        </p:blipFill>
        <p:spPr bwMode="auto">
          <a:xfrm>
            <a:off x="1403648" y="2996952"/>
            <a:ext cx="6408712" cy="3261221"/>
          </a:xfrm>
          <a:prstGeom prst="rect">
            <a:avLst/>
          </a:prstGeom>
          <a:noFill/>
        </p:spPr>
      </p:pic>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 xmlns:p14="http://schemas.microsoft.com/office/powerpoint/2010/main" val="3799179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129614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Δομή </a:t>
            </a:r>
            <a:r>
              <a:rPr lang="el-GR" dirty="0" err="1"/>
              <a:t>βακτηριακού</a:t>
            </a:r>
            <a:r>
              <a:rPr lang="el-GR" dirty="0"/>
              <a:t> κυττάρου</a:t>
            </a:r>
            <a:r>
              <a:rPr lang="en-US" dirty="0"/>
              <a:t> </a:t>
            </a:r>
            <a:r>
              <a:rPr lang="en-US" dirty="0" smtClean="0"/>
              <a:t>(</a:t>
            </a:r>
            <a:r>
              <a:rPr lang="el-GR" dirty="0" smtClean="0"/>
              <a:t>3</a:t>
            </a:r>
            <a:r>
              <a:rPr lang="en-US" dirty="0" smtClean="0"/>
              <a:t> </a:t>
            </a:r>
            <a:r>
              <a:rPr lang="el-GR" dirty="0"/>
              <a:t>από 4)</a:t>
            </a:r>
            <a:endParaRPr lang="el-GR" dirty="0">
              <a:latin typeface="+mn-lt"/>
            </a:endParaRPr>
          </a:p>
        </p:txBody>
      </p:sp>
      <p:sp>
        <p:nvSpPr>
          <p:cNvPr id="7" name="Rectangle 3" descr=" Κυτταρικό τοίχωμα Gram minus βακτηρίων:&#10;Πολύφυλλο στρώμα μεμβρανών από πεπτιδογλυκάνες, λιποπολυσακχαρίτες, φωσφολιπίδια, γλυκολιπίδια, χωρίς τειχοϊκό οξύ.&#10;&#10;&#10;&#10;&#10;"/>
          <p:cNvSpPr txBox="1">
            <a:spLocks noChangeArrowheads="1"/>
          </p:cNvSpPr>
          <p:nvPr/>
        </p:nvSpPr>
        <p:spPr>
          <a:xfrm>
            <a:off x="605036" y="1340768"/>
            <a:ext cx="8106172" cy="172819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l-GR" sz="2400" dirty="0"/>
              <a:t> </a:t>
            </a:r>
            <a:r>
              <a:rPr lang="el-GR" sz="2400" b="1" u="sng" dirty="0" smtClean="0"/>
              <a:t>Κυτταρικό </a:t>
            </a:r>
            <a:r>
              <a:rPr lang="el-GR" sz="2400" b="1" u="sng" dirty="0"/>
              <a:t>τοίχωμα </a:t>
            </a:r>
            <a:r>
              <a:rPr lang="en-US" sz="2400" b="1" u="sng" dirty="0"/>
              <a:t>Gram</a:t>
            </a:r>
            <a:r>
              <a:rPr lang="el-GR" sz="2400" b="1" u="sng" dirty="0"/>
              <a:t>-</a:t>
            </a:r>
            <a:r>
              <a:rPr lang="en-US" sz="2400" b="1" u="sng" dirty="0"/>
              <a:t> </a:t>
            </a:r>
            <a:r>
              <a:rPr lang="el-GR" sz="2400" b="1" u="sng" dirty="0"/>
              <a:t>βακτηρίων</a:t>
            </a:r>
            <a:r>
              <a:rPr lang="el-GR" sz="2400" b="1" dirty="0"/>
              <a:t>:</a:t>
            </a:r>
          </a:p>
          <a:p>
            <a:pPr>
              <a:buFont typeface="Wingdings" panose="05000000000000000000" pitchFamily="2" charset="2"/>
              <a:buChar char="§"/>
            </a:pPr>
            <a:r>
              <a:rPr lang="el-GR" sz="2400" dirty="0"/>
              <a:t>Πολύφυλλο στρώμα μεμβρανών από </a:t>
            </a:r>
            <a:r>
              <a:rPr lang="el-GR" sz="2400" dirty="0" err="1"/>
              <a:t>πεπτιδογλυκάνες</a:t>
            </a:r>
            <a:r>
              <a:rPr lang="el-GR" sz="2400" dirty="0"/>
              <a:t>, </a:t>
            </a:r>
            <a:r>
              <a:rPr lang="el-GR" sz="2400" dirty="0" err="1"/>
              <a:t>λιποπολυσακχαρίτες</a:t>
            </a:r>
            <a:r>
              <a:rPr lang="el-GR" sz="2400" dirty="0"/>
              <a:t>, </a:t>
            </a:r>
            <a:r>
              <a:rPr lang="el-GR" sz="2400" dirty="0" err="1"/>
              <a:t>φωσφολιπίδια</a:t>
            </a:r>
            <a:r>
              <a:rPr lang="el-GR" sz="2400" dirty="0"/>
              <a:t>, </a:t>
            </a:r>
            <a:r>
              <a:rPr lang="el-GR" sz="2400" dirty="0" err="1"/>
              <a:t>γλυκολιπίδια</a:t>
            </a:r>
            <a:r>
              <a:rPr lang="el-GR" sz="2400" dirty="0"/>
              <a:t>, χωρίς </a:t>
            </a:r>
            <a:r>
              <a:rPr lang="el-GR" sz="2400" dirty="0" err="1"/>
              <a:t>τειχοϊκό</a:t>
            </a:r>
            <a:r>
              <a:rPr lang="el-GR" sz="2400" dirty="0"/>
              <a:t> </a:t>
            </a:r>
            <a:r>
              <a:rPr lang="el-GR" sz="2400" dirty="0" smtClean="0"/>
              <a:t>οξύ.</a:t>
            </a:r>
            <a:endParaRPr lang="el-GR" sz="2400" b="1" u="sng" dirty="0"/>
          </a:p>
          <a:p>
            <a:pPr lvl="0"/>
            <a:endParaRPr lang="el-GR" sz="2400" b="1" u="sng" dirty="0"/>
          </a:p>
          <a:p>
            <a:pPr lvl="0"/>
            <a:endParaRPr lang="el-GR" sz="2400" b="1" u="sng" dirty="0"/>
          </a:p>
          <a:p>
            <a:pPr lvl="0"/>
            <a:endParaRPr lang="el-GR" sz="2400" b="1" u="sng" dirty="0"/>
          </a:p>
          <a:p>
            <a:pPr lvl="0"/>
            <a:endParaRPr lang="el-GR" sz="2400" b="1" u="sng" dirty="0"/>
          </a:p>
        </p:txBody>
      </p:sp>
      <p:pic>
        <p:nvPicPr>
          <p:cNvPr id="8" name="Picture 2" descr="http://classconnection.s3.amazonaws.com/554/flashcards/618554/jpg/gram_negative_cell_wall1327179698190.jpg"/>
          <p:cNvPicPr>
            <a:picLocks noChangeAspect="1" noChangeArrowheads="1"/>
          </p:cNvPicPr>
          <p:nvPr/>
        </p:nvPicPr>
        <p:blipFill>
          <a:blip r:embed="rId4" cstate="print"/>
          <a:srcRect/>
          <a:stretch>
            <a:fillRect/>
          </a:stretch>
        </p:blipFill>
        <p:spPr bwMode="auto">
          <a:xfrm>
            <a:off x="1259632" y="2996952"/>
            <a:ext cx="6804248" cy="3274959"/>
          </a:xfrm>
          <a:prstGeom prst="rect">
            <a:avLst/>
          </a:prstGeom>
          <a:noFill/>
        </p:spPr>
      </p:pic>
      <p:sp>
        <p:nvSpPr>
          <p:cNvPr id="6"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Δομή </a:t>
            </a:r>
            <a:r>
              <a:rPr lang="el-GR" dirty="0" err="1"/>
              <a:t>βακτηριακού</a:t>
            </a:r>
            <a:r>
              <a:rPr lang="el-GR" dirty="0"/>
              <a:t> κυττάρου</a:t>
            </a:r>
            <a:r>
              <a:rPr lang="en-US" dirty="0"/>
              <a:t> </a:t>
            </a:r>
            <a:r>
              <a:rPr lang="en-US" dirty="0" smtClean="0"/>
              <a:t>(</a:t>
            </a:r>
            <a:r>
              <a:rPr lang="el-GR" dirty="0" smtClean="0"/>
              <a:t>4</a:t>
            </a:r>
            <a:r>
              <a:rPr lang="en-US" dirty="0" smtClean="0"/>
              <a:t> </a:t>
            </a:r>
            <a:r>
              <a:rPr lang="el-GR" dirty="0"/>
              <a:t>από 4)</a:t>
            </a:r>
            <a:endParaRPr lang="el-GR" dirty="0">
              <a:latin typeface="+mn-lt"/>
            </a:endParaRPr>
          </a:p>
        </p:txBody>
      </p:sp>
      <p:sp>
        <p:nvSpPr>
          <p:cNvPr id="2" name="Ορθογώνιο 1"/>
          <p:cNvSpPr/>
          <p:nvPr/>
        </p:nvSpPr>
        <p:spPr>
          <a:xfrm>
            <a:off x="467544" y="1268760"/>
            <a:ext cx="8219256" cy="830997"/>
          </a:xfrm>
          <a:prstGeom prst="rect">
            <a:avLst/>
          </a:prstGeom>
        </p:spPr>
        <p:txBody>
          <a:bodyPr wrap="square">
            <a:spAutoFit/>
          </a:bodyPr>
          <a:lstStyle/>
          <a:p>
            <a:r>
              <a:rPr lang="el-GR" sz="2400" dirty="0"/>
              <a:t>Κυτταρικό τοίχωμα μυκήτων: αποτελείται από </a:t>
            </a:r>
            <a:r>
              <a:rPr lang="el-GR" sz="2400" dirty="0" err="1"/>
              <a:t>γλυκάνες</a:t>
            </a:r>
            <a:r>
              <a:rPr lang="el-GR" sz="2400" dirty="0"/>
              <a:t>, </a:t>
            </a:r>
            <a:r>
              <a:rPr lang="el-GR" sz="2400" dirty="0" err="1"/>
              <a:t>μαννάνες</a:t>
            </a:r>
            <a:r>
              <a:rPr lang="el-GR" sz="2400" dirty="0"/>
              <a:t>, χιτίνη, </a:t>
            </a:r>
            <a:r>
              <a:rPr lang="el-GR" sz="2400" dirty="0" err="1" smtClean="0"/>
              <a:t>γλυκοπρωτεΐνες</a:t>
            </a:r>
            <a:r>
              <a:rPr lang="el-GR" sz="2400" dirty="0" smtClean="0"/>
              <a:t>.</a:t>
            </a:r>
            <a:endParaRPr lang="el-GR" sz="2400" dirty="0"/>
          </a:p>
        </p:txBody>
      </p:sp>
      <p:pic>
        <p:nvPicPr>
          <p:cNvPr id="8" name="Picture 6" descr="http://www.nature.com/nrmicro/journal/v10/n2/images/nrmicro2711-f2.jpg"/>
          <p:cNvPicPr>
            <a:picLocks noChangeAspect="1" noChangeArrowheads="1"/>
          </p:cNvPicPr>
          <p:nvPr/>
        </p:nvPicPr>
        <p:blipFill>
          <a:blip r:embed="rId4" cstate="print"/>
          <a:srcRect/>
          <a:stretch>
            <a:fillRect/>
          </a:stretch>
        </p:blipFill>
        <p:spPr bwMode="auto">
          <a:xfrm>
            <a:off x="504055" y="2452546"/>
            <a:ext cx="5364089" cy="3208702"/>
          </a:xfrm>
          <a:prstGeom prst="rect">
            <a:avLst/>
          </a:prstGeom>
          <a:noFill/>
        </p:spPr>
      </p:pic>
      <p:pic>
        <p:nvPicPr>
          <p:cNvPr id="6" name="Picture 4" descr="http://aem.asm.org/content/vol67/issue7/images/large/am0712070001.jpeg"/>
          <p:cNvPicPr>
            <a:picLocks noChangeAspect="1" noChangeArrowheads="1"/>
          </p:cNvPicPr>
          <p:nvPr/>
        </p:nvPicPr>
        <p:blipFill>
          <a:blip r:embed="rId5" cstate="print"/>
          <a:srcRect/>
          <a:stretch>
            <a:fillRect/>
          </a:stretch>
        </p:blipFill>
        <p:spPr bwMode="auto">
          <a:xfrm>
            <a:off x="5940152" y="2488550"/>
            <a:ext cx="2896264" cy="3132348"/>
          </a:xfrm>
          <a:prstGeom prst="rect">
            <a:avLst/>
          </a:prstGeom>
          <a:noFill/>
        </p:spPr>
      </p:pic>
      <p:sp>
        <p:nvSpPr>
          <p:cNvPr id="5"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Λειτουργίες κυτταρικού </a:t>
            </a:r>
            <a:r>
              <a:rPr lang="el-GR" dirty="0" smtClean="0"/>
              <a:t>τοιχώματος (1 από 2)</a:t>
            </a:r>
            <a:endParaRPr lang="el-GR" dirty="0">
              <a:latin typeface="+mn-lt"/>
            </a:endParaRPr>
          </a:p>
        </p:txBody>
      </p:sp>
      <p:sp>
        <p:nvSpPr>
          <p:cNvPr id="2" name="Ορθογώνιο 1" descr="Διατήρηση μορφής του κυττάρου,&#10;Προστασία από ωσμωτική πίεση, τοξικές ουσίες, αλλαγές πεχά και λοιπά,&#10;Συμμετέχει στον μεταβολισμό (δίοδος ουσιών),&#10;Συμμετέχει στην κυτταρική διαίρεση και επικοινωνία,&#10;Απαραίτητο για προσκόλληση σε επιφάνειες άλλων κυττάρων,&#10;Απαραίτητο για κίνηση (σημείο πρόσδεσης για βλεφαρίδες, μαστίγια),&#10;Πιθανός ρόλος στην τοξικότητα (πολυσακχαρίτες παθογόνων βακτηρίων).&#10;"/>
          <p:cNvSpPr/>
          <p:nvPr/>
        </p:nvSpPr>
        <p:spPr>
          <a:xfrm>
            <a:off x="467544" y="1772816"/>
            <a:ext cx="8219256" cy="4154984"/>
          </a:xfrm>
          <a:prstGeom prst="rect">
            <a:avLst/>
          </a:prstGeom>
        </p:spPr>
        <p:txBody>
          <a:bodyPr wrap="square">
            <a:spAutoFit/>
          </a:bodyPr>
          <a:lstStyle/>
          <a:p>
            <a:pPr marL="342900" lvl="0" indent="-342900">
              <a:buFont typeface="Wingdings" panose="05000000000000000000" pitchFamily="2" charset="2"/>
              <a:buChar char="§"/>
            </a:pPr>
            <a:r>
              <a:rPr lang="el-GR" sz="2400" dirty="0"/>
              <a:t>Διατήρηση μορφής του </a:t>
            </a:r>
            <a:r>
              <a:rPr lang="el-GR" sz="2400" dirty="0" smtClean="0"/>
              <a:t>κυττάρου,</a:t>
            </a:r>
            <a:endParaRPr lang="el-GR" sz="2400" dirty="0"/>
          </a:p>
          <a:p>
            <a:pPr marL="342900" lvl="0" indent="-342900">
              <a:buFont typeface="Wingdings" panose="05000000000000000000" pitchFamily="2" charset="2"/>
              <a:buChar char="§"/>
            </a:pPr>
            <a:r>
              <a:rPr lang="el-GR" sz="2400" dirty="0"/>
              <a:t>Προστασία από ωσμωτική πίεση, τοξικές ουσίες, αλλαγές </a:t>
            </a:r>
            <a:r>
              <a:rPr lang="en-US" sz="2400" dirty="0"/>
              <a:t>pH</a:t>
            </a:r>
            <a:r>
              <a:rPr lang="el-GR" sz="2400" dirty="0"/>
              <a:t> </a:t>
            </a:r>
            <a:r>
              <a:rPr lang="el-GR" sz="2400" dirty="0" err="1"/>
              <a:t>κ.λ.π</a:t>
            </a:r>
            <a:r>
              <a:rPr lang="en-US" sz="2400" dirty="0" smtClean="0"/>
              <a:t>.</a:t>
            </a:r>
            <a:r>
              <a:rPr lang="el-GR" sz="2400" dirty="0" smtClean="0"/>
              <a:t>,</a:t>
            </a:r>
            <a:endParaRPr lang="el-GR" sz="2400" dirty="0"/>
          </a:p>
          <a:p>
            <a:pPr marL="342900" lvl="0" indent="-342900">
              <a:buFont typeface="Wingdings" panose="05000000000000000000" pitchFamily="2" charset="2"/>
              <a:buChar char="§"/>
            </a:pPr>
            <a:r>
              <a:rPr lang="el-GR" sz="2400" dirty="0"/>
              <a:t>Συμμετέχει στον μεταβολισμό</a:t>
            </a:r>
            <a:r>
              <a:rPr lang="en-US" sz="2400" dirty="0"/>
              <a:t> </a:t>
            </a:r>
            <a:r>
              <a:rPr lang="el-GR" sz="2400" dirty="0"/>
              <a:t>(δίοδος ουσιών</a:t>
            </a:r>
            <a:r>
              <a:rPr lang="el-GR" sz="2400" dirty="0" smtClean="0"/>
              <a:t>),</a:t>
            </a:r>
            <a:endParaRPr lang="el-GR" sz="2400" dirty="0"/>
          </a:p>
          <a:p>
            <a:pPr marL="342900" lvl="0" indent="-342900">
              <a:buFont typeface="Wingdings" panose="05000000000000000000" pitchFamily="2" charset="2"/>
              <a:buChar char="§"/>
            </a:pPr>
            <a:r>
              <a:rPr lang="el-GR" sz="2400" dirty="0"/>
              <a:t>Συμμετέχει στην κυτταρική διαίρεση και </a:t>
            </a:r>
            <a:r>
              <a:rPr lang="el-GR" sz="2400" dirty="0" smtClean="0"/>
              <a:t>επικοινωνία,</a:t>
            </a:r>
            <a:endParaRPr lang="el-GR" sz="2400" dirty="0"/>
          </a:p>
          <a:p>
            <a:pPr marL="342900" lvl="0" indent="-342900">
              <a:buFont typeface="Wingdings" panose="05000000000000000000" pitchFamily="2" charset="2"/>
              <a:buChar char="§"/>
            </a:pPr>
            <a:r>
              <a:rPr lang="el-GR" sz="2400" dirty="0"/>
              <a:t>Απαραίτητο για προσκόλληση σε επιφάνειες άλλων </a:t>
            </a:r>
            <a:r>
              <a:rPr lang="el-GR" sz="2400" dirty="0" smtClean="0"/>
              <a:t>κυττάρων,</a:t>
            </a:r>
            <a:endParaRPr lang="el-GR" sz="2400" dirty="0"/>
          </a:p>
          <a:p>
            <a:pPr marL="342900" lvl="0" indent="-342900">
              <a:buFont typeface="Wingdings" panose="05000000000000000000" pitchFamily="2" charset="2"/>
              <a:buChar char="§"/>
            </a:pPr>
            <a:r>
              <a:rPr lang="el-GR" sz="2400" dirty="0"/>
              <a:t>Απαραίτητο για κίνηση (σημείο πρόσδεσης για βλεφαρίδες, μαστίγια</a:t>
            </a:r>
            <a:r>
              <a:rPr lang="el-GR" sz="2400" dirty="0" smtClean="0"/>
              <a:t>),</a:t>
            </a:r>
            <a:endParaRPr lang="el-GR" sz="2400" dirty="0"/>
          </a:p>
          <a:p>
            <a:pPr marL="342900" lvl="0" indent="-342900">
              <a:buFont typeface="Wingdings" panose="05000000000000000000" pitchFamily="2" charset="2"/>
              <a:buChar char="§"/>
            </a:pPr>
            <a:r>
              <a:rPr lang="el-GR" sz="2400" dirty="0"/>
              <a:t>Πιθανός ρόλος στην τοξικότητα (πολυσακχαρίτες παθογόνων βακτηρίων</a:t>
            </a:r>
            <a:r>
              <a:rPr lang="el-GR" sz="2400" dirty="0" smtClean="0"/>
              <a:t>).</a:t>
            </a:r>
            <a:endParaRPr lang="el-GR" sz="2400" dirty="0"/>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 xmlns:p14="http://schemas.microsoft.com/office/powerpoint/2010/main" val="2066756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1296144"/>
          </a:xfrm>
          <a:ln/>
          <a:extLst>
            <a:ext uri="{91240B29-F687-4F45-9708-019B960494DF}">
              <a14:hiddenLine xmlns=""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Λειτουργίες κυτταρικού τοιχώματος </a:t>
            </a:r>
            <a:r>
              <a:rPr lang="el-GR" dirty="0" smtClean="0"/>
              <a:t>(2 </a:t>
            </a:r>
            <a:r>
              <a:rPr lang="el-GR" dirty="0"/>
              <a:t>από 2)</a:t>
            </a:r>
            <a:endParaRPr lang="el-GR" dirty="0">
              <a:latin typeface="+mn-lt"/>
            </a:endParaRPr>
          </a:p>
        </p:txBody>
      </p:sp>
      <p:pic>
        <p:nvPicPr>
          <p:cNvPr id="6" name="Picture 2" descr="http://classes.midlandstech.edu/carterp/courses/bio225/chap04/figure_04_08_labeled.jpg"/>
          <p:cNvPicPr>
            <a:picLocks noChangeAspect="1" noChangeArrowheads="1"/>
          </p:cNvPicPr>
          <p:nvPr/>
        </p:nvPicPr>
        <p:blipFill>
          <a:blip r:embed="rId4" cstate="print"/>
          <a:srcRect/>
          <a:stretch>
            <a:fillRect/>
          </a:stretch>
        </p:blipFill>
        <p:spPr bwMode="auto">
          <a:xfrm>
            <a:off x="481039" y="1700808"/>
            <a:ext cx="8267425" cy="4054500"/>
          </a:xfrm>
          <a:prstGeom prst="rect">
            <a:avLst/>
          </a:prstGeom>
          <a:noFill/>
        </p:spPr>
      </p:pic>
      <p:sp>
        <p:nvSpPr>
          <p:cNvPr id="9"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 xmlns:p14="http://schemas.microsoft.com/office/powerpoint/2010/main" val="3467503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81806" y="44624"/>
            <a:ext cx="8219256" cy="1368152"/>
          </a:xfrm>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a:t>Μελέτη της σύστασης του κυτταρικού </a:t>
            </a:r>
            <a:r>
              <a:rPr lang="el-GR" dirty="0" smtClean="0"/>
              <a:t>τοιχώματος</a:t>
            </a:r>
            <a:endParaRPr lang="el-GR" dirty="0">
              <a:latin typeface="+mn-lt"/>
              <a:cs typeface="Times New Roman" pitchFamily="18" charset="0"/>
            </a:endParaRPr>
          </a:p>
        </p:txBody>
      </p:sp>
      <p:sp>
        <p:nvSpPr>
          <p:cNvPr id="24" name="Rectangle 9" descr="Η απομόνωση του κυτταρικού τοιχώματος γίνεται με, άνω κάτω τελεία,&#10;Αυτόλυση με τουλουένιο σύν πέψη με θρυψίνη,&#10;Θέρμανση,&#10;Υπέρηχους,&#10;Κατάψυξη, απόψυξη.&#10;&#10;"/>
          <p:cNvSpPr>
            <a:spLocks noGrp="1" noChangeArrowheads="1"/>
          </p:cNvSpPr>
          <p:nvPr>
            <p:ph type="body" sz="half" idx="2"/>
          </p:nvPr>
        </p:nvSpPr>
        <p:spPr>
          <a:xfrm>
            <a:off x="467544" y="2060848"/>
            <a:ext cx="8219256" cy="2232248"/>
          </a:xfrm>
        </p:spPr>
        <p:txBody>
          <a:bodyPr>
            <a:noAutofit/>
          </a:bodyPr>
          <a:lstStyle/>
          <a:p>
            <a:pPr lvl="0">
              <a:buNone/>
            </a:pPr>
            <a:r>
              <a:rPr lang="el-GR" dirty="0" smtClean="0">
                <a:solidFill>
                  <a:schemeClr val="accent4"/>
                </a:solidFill>
              </a:rPr>
              <a:t>Η απομόνωση του κυτταρικού τοιχώματος γίνεται με:</a:t>
            </a:r>
          </a:p>
          <a:p>
            <a:pPr lvl="0">
              <a:buFont typeface="Wingdings" panose="05000000000000000000" pitchFamily="2" charset="2"/>
              <a:buChar char="§"/>
            </a:pPr>
            <a:r>
              <a:rPr lang="el-GR" dirty="0" err="1" smtClean="0"/>
              <a:t>Αυτόλυση</a:t>
            </a:r>
            <a:r>
              <a:rPr lang="el-GR" dirty="0" smtClean="0"/>
              <a:t> με </a:t>
            </a:r>
            <a:r>
              <a:rPr lang="el-GR" dirty="0" err="1" smtClean="0"/>
              <a:t>τουλουένιο</a:t>
            </a:r>
            <a:r>
              <a:rPr lang="el-GR" dirty="0" smtClean="0"/>
              <a:t> + πέψη με θρυψίνη,</a:t>
            </a:r>
          </a:p>
          <a:p>
            <a:pPr lvl="0">
              <a:buFont typeface="Wingdings" panose="05000000000000000000" pitchFamily="2" charset="2"/>
              <a:buChar char="§"/>
            </a:pPr>
            <a:r>
              <a:rPr lang="el-GR" dirty="0" smtClean="0"/>
              <a:t>Θέρμανση,</a:t>
            </a:r>
          </a:p>
          <a:p>
            <a:pPr lvl="0">
              <a:buFont typeface="Wingdings" panose="05000000000000000000" pitchFamily="2" charset="2"/>
              <a:buChar char="§"/>
            </a:pPr>
            <a:r>
              <a:rPr lang="el-GR" dirty="0" smtClean="0"/>
              <a:t>Υπέρηχους,</a:t>
            </a:r>
          </a:p>
          <a:p>
            <a:pPr lvl="0">
              <a:buFont typeface="Wingdings" panose="05000000000000000000" pitchFamily="2" charset="2"/>
              <a:buChar char="§"/>
            </a:pPr>
            <a:r>
              <a:rPr lang="el-GR" dirty="0" smtClean="0"/>
              <a:t>Κατάψυξη-απόψυξη.</a:t>
            </a:r>
          </a:p>
          <a:p>
            <a:pPr>
              <a:lnSpc>
                <a:spcPct val="80000"/>
              </a:lnSpc>
              <a:buNone/>
            </a:pPr>
            <a:endParaRPr lang="el-GR" dirty="0">
              <a:sym typeface="Symbol" pitchFamily="18" charset="2"/>
            </a:endParaRPr>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 xmlns:p14="http://schemas.microsoft.com/office/powerpoint/2010/main" val="1419080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19256" cy="1305099"/>
          </a:xfrm>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err="1" smtClean="0">
                <a:cs typeface="Arial" charset="0"/>
              </a:rPr>
              <a:t>Κυτταροπλασματική</a:t>
            </a:r>
            <a:r>
              <a:rPr lang="el-GR" dirty="0" smtClean="0">
                <a:cs typeface="Arial" charset="0"/>
              </a:rPr>
              <a:t> μεμβράνη </a:t>
            </a:r>
            <a:br>
              <a:rPr lang="el-GR" dirty="0" smtClean="0">
                <a:cs typeface="Arial" charset="0"/>
              </a:rPr>
            </a:br>
            <a:r>
              <a:rPr lang="el-GR" dirty="0" smtClean="0">
                <a:cs typeface="Arial" charset="0"/>
              </a:rPr>
              <a:t>(1 από 4)</a:t>
            </a:r>
            <a:endParaRPr lang="el-GR" dirty="0">
              <a:cs typeface="Times New Roman" pitchFamily="18" charset="0"/>
            </a:endParaRPr>
          </a:p>
        </p:txBody>
      </p:sp>
      <p:sp>
        <p:nvSpPr>
          <p:cNvPr id="6" name="Rectangle 6"/>
          <p:cNvSpPr txBox="1">
            <a:spLocks noChangeArrowheads="1"/>
          </p:cNvSpPr>
          <p:nvPr>
            <p:custDataLst>
              <p:tags r:id="rId2"/>
            </p:custDataLst>
          </p:nvPr>
        </p:nvSpPr>
        <p:spPr>
          <a:xfrm>
            <a:off x="539552" y="1556792"/>
            <a:ext cx="8147248" cy="115212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342900" indent="-342900" algn="l">
              <a:buFont typeface="Wingdings" panose="05000000000000000000" pitchFamily="2" charset="2"/>
              <a:buChar char="§"/>
            </a:pPr>
            <a:r>
              <a:rPr lang="el-GR" sz="2400" b="0" dirty="0">
                <a:latin typeface="+mn-lt"/>
              </a:rPr>
              <a:t>Αποτελείται από </a:t>
            </a:r>
            <a:r>
              <a:rPr lang="el-GR" sz="2400" b="0" dirty="0" err="1">
                <a:latin typeface="+mn-lt"/>
              </a:rPr>
              <a:t>φωσφολιπίδια</a:t>
            </a:r>
            <a:r>
              <a:rPr lang="el-GR" sz="2400" b="0" dirty="0">
                <a:latin typeface="+mn-lt"/>
              </a:rPr>
              <a:t>, πρωτεΐνες, </a:t>
            </a:r>
            <a:r>
              <a:rPr lang="el-GR" sz="2400" b="0" dirty="0" err="1">
                <a:latin typeface="+mn-lt"/>
              </a:rPr>
              <a:t>γλυκοπρωτεΐνες</a:t>
            </a:r>
            <a:r>
              <a:rPr lang="el-GR" sz="2400" b="0" dirty="0">
                <a:latin typeface="+mn-lt"/>
              </a:rPr>
              <a:t>, </a:t>
            </a:r>
            <a:r>
              <a:rPr lang="el-GR" sz="2400" b="0" dirty="0" err="1" smtClean="0">
                <a:latin typeface="+mn-lt"/>
              </a:rPr>
              <a:t>γλυκολιπίδια</a:t>
            </a:r>
            <a:r>
              <a:rPr lang="el-GR" sz="2400" b="0" dirty="0" smtClean="0">
                <a:latin typeface="+mn-lt"/>
              </a:rPr>
              <a:t>,</a:t>
            </a:r>
            <a:endParaRPr lang="el-GR" sz="2400" b="0" dirty="0">
              <a:latin typeface="+mn-lt"/>
            </a:endParaRPr>
          </a:p>
          <a:p>
            <a:pPr marL="342900" indent="-342900" algn="l">
              <a:buFont typeface="Wingdings" panose="05000000000000000000" pitchFamily="2" charset="2"/>
              <a:buChar char="§"/>
            </a:pPr>
            <a:r>
              <a:rPr lang="el-GR" sz="2400" b="0" dirty="0" smtClean="0">
                <a:latin typeface="+mn-lt"/>
              </a:rPr>
              <a:t>Μοντέλο υγρού </a:t>
            </a:r>
            <a:r>
              <a:rPr lang="el-GR" sz="2400" b="0" dirty="0" err="1" smtClean="0">
                <a:latin typeface="+mn-lt"/>
              </a:rPr>
              <a:t>μωσαικού</a:t>
            </a:r>
            <a:r>
              <a:rPr lang="el-GR" sz="2400" b="0" dirty="0" smtClean="0">
                <a:latin typeface="+mn-lt"/>
              </a:rPr>
              <a:t>. </a:t>
            </a:r>
            <a:endParaRPr lang="el-GR" sz="2400" b="0" dirty="0">
              <a:latin typeface="+mn-lt"/>
            </a:endParaRPr>
          </a:p>
        </p:txBody>
      </p:sp>
      <p:pic>
        <p:nvPicPr>
          <p:cNvPr id="16" name="Picture 12" descr="http://www.conceptdraw.com/samples/resource/images/solutions/finance-&amp;-accounting-charts/Education-Biology-Bacterial-cytoplasmic-membrane.png"/>
          <p:cNvPicPr>
            <a:picLocks noChangeAspect="1" noChangeArrowheads="1"/>
          </p:cNvPicPr>
          <p:nvPr/>
        </p:nvPicPr>
        <p:blipFill>
          <a:blip r:embed="rId5" cstate="print"/>
          <a:srcRect/>
          <a:stretch>
            <a:fillRect/>
          </a:stretch>
        </p:blipFill>
        <p:spPr bwMode="auto">
          <a:xfrm>
            <a:off x="827584" y="2708920"/>
            <a:ext cx="3310458" cy="3630556"/>
          </a:xfrm>
          <a:prstGeom prst="rect">
            <a:avLst/>
          </a:prstGeom>
          <a:noFill/>
        </p:spPr>
      </p:pic>
      <p:pic>
        <p:nvPicPr>
          <p:cNvPr id="15" name="Picture 10" descr="http://www.rci.rutgers.edu/%7Euzwiak/AnatPhys/APFallLect4_files/image004.jpg"/>
          <p:cNvPicPr>
            <a:picLocks noChangeAspect="1" noChangeArrowheads="1"/>
          </p:cNvPicPr>
          <p:nvPr/>
        </p:nvPicPr>
        <p:blipFill>
          <a:blip r:embed="rId6" cstate="print"/>
          <a:srcRect/>
          <a:stretch>
            <a:fillRect/>
          </a:stretch>
        </p:blipFill>
        <p:spPr bwMode="auto">
          <a:xfrm>
            <a:off x="4644008" y="2708920"/>
            <a:ext cx="3775939" cy="3630556"/>
          </a:xfrm>
          <a:prstGeom prst="rect">
            <a:avLst/>
          </a:prstGeom>
          <a:noFill/>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 xmlns:p14="http://schemas.microsoft.com/office/powerpoint/2010/main" val="213308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xmlns="">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xmlns=""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44624"/>
            <a:ext cx="8219256" cy="129614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err="1">
                <a:cs typeface="Arial" charset="0"/>
              </a:rPr>
              <a:t>Κυτταροπλασματική</a:t>
            </a:r>
            <a:r>
              <a:rPr lang="el-GR" dirty="0">
                <a:cs typeface="Arial" charset="0"/>
              </a:rPr>
              <a:t> μεμβράνη </a:t>
            </a:r>
            <a:br>
              <a:rPr lang="el-GR" dirty="0">
                <a:cs typeface="Arial" charset="0"/>
              </a:rPr>
            </a:br>
            <a:r>
              <a:rPr lang="el-GR" dirty="0" smtClean="0">
                <a:cs typeface="Arial" charset="0"/>
              </a:rPr>
              <a:t>(2 </a:t>
            </a:r>
            <a:r>
              <a:rPr lang="el-GR" dirty="0">
                <a:cs typeface="Arial" charset="0"/>
              </a:rPr>
              <a:t>από 4)</a:t>
            </a:r>
            <a:endParaRPr lang="el-GR" dirty="0">
              <a:cs typeface="Times New Roman" pitchFamily="18" charset="0"/>
            </a:endParaRPr>
          </a:p>
        </p:txBody>
      </p:sp>
      <p:sp>
        <p:nvSpPr>
          <p:cNvPr id="7" name="Rectangle 6" descr="Λειτουργίες κυτταροπλασματικής μεμβράνης, άνω κάτω τελεία,&#10;Εκλεκτική διαπερατότητα και μεταφορά ουσιών δια μέσου της κυτταροπλασματικής μεμβράνης με, άνω κάτω τελεία,&#10;Απλή διάχυση, diffusion, μικρών μορίων, αερίων, νερό με βάση τη διαβάθμιση συγκέντρωσης εντός και ακτός της μεμβράνης,&#10;Βοηθούμενη διάχυση, facilitated diffusion,  με βάση τη διαβάθμιση συγκέντρωσης και με τη βοήθεια μεταφορέα. παραδείγματος χάρην διάχυση οξυγόνου, διοξειδίου του άνθρακα, λιπιδίων,&#10;Ενεργός μεταφορά, active transport,  Με κατανάλωση ενέργειας (ωθείται από το ATP και ένζυμα (περμεάσες, αφυδρογονάσες) για έλεγχο διόδου. παραδείγματος χάρην σακχάρων, αμινοξέων  ή αλάτων ενάντια στην διαβάθμιση συγκέντρωσης.&#10;"/>
          <p:cNvSpPr txBox="1">
            <a:spLocks noChangeArrowheads="1"/>
          </p:cNvSpPr>
          <p:nvPr>
            <p:custDataLst>
              <p:tags r:id="rId2"/>
            </p:custDataLst>
          </p:nvPr>
        </p:nvSpPr>
        <p:spPr>
          <a:xfrm>
            <a:off x="576263" y="1412777"/>
            <a:ext cx="8110537" cy="494357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lvl="0" algn="l"/>
            <a:r>
              <a:rPr lang="el-GR" sz="2400" b="0" dirty="0">
                <a:latin typeface="+mn-lt"/>
              </a:rPr>
              <a:t>Λειτουργίες </a:t>
            </a:r>
            <a:r>
              <a:rPr lang="el-GR" sz="2400" b="0" dirty="0" err="1">
                <a:latin typeface="+mn-lt"/>
              </a:rPr>
              <a:t>κυτταροπλασματικής</a:t>
            </a:r>
            <a:r>
              <a:rPr lang="el-GR" sz="2400" b="0" dirty="0">
                <a:latin typeface="+mn-lt"/>
              </a:rPr>
              <a:t> </a:t>
            </a:r>
            <a:r>
              <a:rPr lang="el-GR" sz="2400" b="0" dirty="0" smtClean="0">
                <a:latin typeface="+mn-lt"/>
              </a:rPr>
              <a:t>μεμβράνης:</a:t>
            </a:r>
            <a:endParaRPr lang="el-GR" sz="2400" b="0" dirty="0">
              <a:latin typeface="+mn-lt"/>
            </a:endParaRPr>
          </a:p>
          <a:p>
            <a:pPr marL="342900" indent="-342900" algn="l">
              <a:buFont typeface="Wingdings" panose="05000000000000000000" pitchFamily="2" charset="2"/>
              <a:buChar char="§"/>
            </a:pPr>
            <a:r>
              <a:rPr lang="el-GR" sz="2400" b="0" dirty="0" smtClean="0"/>
              <a:t>Εκλεκτική </a:t>
            </a:r>
            <a:r>
              <a:rPr lang="el-GR" sz="2400" b="0" dirty="0"/>
              <a:t>διαπερατότητα και μεταφορά</a:t>
            </a:r>
            <a:r>
              <a:rPr lang="en-US" sz="2400" b="0" dirty="0"/>
              <a:t> </a:t>
            </a:r>
            <a:r>
              <a:rPr lang="el-GR" sz="2400" b="0" dirty="0"/>
              <a:t>ουσιών δια μέσου της </a:t>
            </a:r>
            <a:r>
              <a:rPr lang="el-GR" sz="2400" b="0" dirty="0" err="1"/>
              <a:t>κυτταροπλασματικής</a:t>
            </a:r>
            <a:r>
              <a:rPr lang="el-GR" sz="2400" b="0" dirty="0"/>
              <a:t> μεμβράνης με:</a:t>
            </a:r>
          </a:p>
          <a:p>
            <a:pPr marL="342900" lvl="0" indent="-342900" algn="l">
              <a:buClr>
                <a:schemeClr val="tx1"/>
              </a:buClr>
              <a:buFont typeface="Wingdings" panose="05000000000000000000" pitchFamily="2" charset="2"/>
              <a:buChar char="§"/>
            </a:pPr>
            <a:r>
              <a:rPr lang="el-GR" sz="2400" b="0" dirty="0">
                <a:solidFill>
                  <a:schemeClr val="accent4"/>
                </a:solidFill>
              </a:rPr>
              <a:t>Απλή διάχυση</a:t>
            </a:r>
            <a:r>
              <a:rPr lang="el-GR" sz="2400" b="0" dirty="0">
                <a:solidFill>
                  <a:srgbClr val="FFC000"/>
                </a:solidFill>
              </a:rPr>
              <a:t> </a:t>
            </a:r>
            <a:r>
              <a:rPr lang="el-GR" sz="2400" b="0" dirty="0"/>
              <a:t>(</a:t>
            </a:r>
            <a:r>
              <a:rPr lang="en-US" sz="2400" b="0" dirty="0"/>
              <a:t>diffusion</a:t>
            </a:r>
            <a:r>
              <a:rPr lang="el-GR" sz="2400" b="0" dirty="0"/>
              <a:t>)</a:t>
            </a:r>
            <a:r>
              <a:rPr lang="el-GR" sz="2400" b="0" dirty="0">
                <a:solidFill>
                  <a:srgbClr val="FFC000"/>
                </a:solidFill>
              </a:rPr>
              <a:t> </a:t>
            </a:r>
            <a:r>
              <a:rPr lang="el-GR" sz="2400" b="0" dirty="0"/>
              <a:t>μικρών μορίων-αερίων, </a:t>
            </a:r>
            <a:r>
              <a:rPr lang="en-US" sz="2400" b="0" dirty="0"/>
              <a:t>H</a:t>
            </a:r>
            <a:r>
              <a:rPr lang="el-GR" sz="2400" b="0" baseline="-25000" dirty="0"/>
              <a:t>2</a:t>
            </a:r>
            <a:r>
              <a:rPr lang="en-US" sz="2400" b="0" dirty="0"/>
              <a:t>O</a:t>
            </a:r>
            <a:r>
              <a:rPr lang="el-GR" sz="2400" b="0" dirty="0"/>
              <a:t> με βάση τη διαβάθμιση συγκέντρωσης εντός και </a:t>
            </a:r>
            <a:r>
              <a:rPr lang="el-GR" sz="2400" b="0" dirty="0" err="1"/>
              <a:t>ακτός</a:t>
            </a:r>
            <a:r>
              <a:rPr lang="el-GR" sz="2400" b="0" dirty="0"/>
              <a:t> της </a:t>
            </a:r>
            <a:r>
              <a:rPr lang="el-GR" sz="2400" b="0" dirty="0" smtClean="0"/>
              <a:t>μεμβράνης,</a:t>
            </a:r>
            <a:endParaRPr lang="el-GR" sz="2400" b="0" dirty="0"/>
          </a:p>
          <a:p>
            <a:pPr marL="342900" lvl="0" indent="-342900" algn="l">
              <a:buClr>
                <a:schemeClr val="tx1"/>
              </a:buClr>
              <a:buFont typeface="Wingdings" panose="05000000000000000000" pitchFamily="2" charset="2"/>
              <a:buChar char="§"/>
            </a:pPr>
            <a:r>
              <a:rPr lang="el-GR" sz="2400" b="0" dirty="0">
                <a:solidFill>
                  <a:schemeClr val="accent4"/>
                </a:solidFill>
              </a:rPr>
              <a:t>Βοηθούμενη διάχυση </a:t>
            </a:r>
            <a:r>
              <a:rPr lang="el-GR" sz="2400" b="0" dirty="0"/>
              <a:t>(</a:t>
            </a:r>
            <a:r>
              <a:rPr lang="en-US" sz="2400" b="0" dirty="0"/>
              <a:t>facilitated diffusion</a:t>
            </a:r>
            <a:r>
              <a:rPr lang="el-GR" sz="2400" b="0" dirty="0"/>
              <a:t>)</a:t>
            </a:r>
            <a:r>
              <a:rPr lang="en-US" sz="2400" b="0" dirty="0"/>
              <a:t> </a:t>
            </a:r>
            <a:r>
              <a:rPr lang="en-US" sz="2400" b="0" dirty="0">
                <a:sym typeface="Wingdings"/>
              </a:rPr>
              <a:t> </a:t>
            </a:r>
            <a:r>
              <a:rPr lang="el-GR" sz="2400" b="0" dirty="0"/>
              <a:t>με βάση τη διαβάθμιση συγκέντρωσης και με τη βοήθεια μεταφορέα. π</a:t>
            </a:r>
            <a:r>
              <a:rPr lang="el-GR" sz="2400" b="0" dirty="0" smtClean="0"/>
              <a:t>.χ. </a:t>
            </a:r>
            <a:r>
              <a:rPr lang="el-GR" sz="2400" b="0" dirty="0"/>
              <a:t>διάχυση Ο</a:t>
            </a:r>
            <a:r>
              <a:rPr lang="el-GR" sz="2400" b="0" baseline="-25000" dirty="0"/>
              <a:t>2</a:t>
            </a:r>
            <a:r>
              <a:rPr lang="el-GR" sz="2400" b="0" dirty="0"/>
              <a:t>,</a:t>
            </a:r>
            <a:r>
              <a:rPr lang="en-US" sz="2400" b="0" dirty="0"/>
              <a:t>CO</a:t>
            </a:r>
            <a:r>
              <a:rPr lang="el-GR" sz="2400" b="0" baseline="-25000" dirty="0"/>
              <a:t>2, </a:t>
            </a:r>
            <a:r>
              <a:rPr lang="el-GR" sz="2400" b="0" dirty="0" smtClean="0"/>
              <a:t>λιπιδίων,</a:t>
            </a:r>
            <a:endParaRPr lang="el-GR" sz="2400" b="0" dirty="0"/>
          </a:p>
          <a:p>
            <a:pPr marL="342900" lvl="0" indent="-342900" algn="l">
              <a:buClr>
                <a:schemeClr val="tx1"/>
              </a:buClr>
              <a:buFont typeface="Wingdings" panose="05000000000000000000" pitchFamily="2" charset="2"/>
              <a:buChar char="§"/>
            </a:pPr>
            <a:r>
              <a:rPr lang="el-GR" sz="2400" b="0" dirty="0">
                <a:solidFill>
                  <a:schemeClr val="accent4"/>
                </a:solidFill>
              </a:rPr>
              <a:t>Ενεργός μεταφορά </a:t>
            </a:r>
            <a:r>
              <a:rPr lang="el-GR" sz="2400" b="0" dirty="0"/>
              <a:t>(</a:t>
            </a:r>
            <a:r>
              <a:rPr lang="en-US" sz="2400" b="0" dirty="0"/>
              <a:t>active transport</a:t>
            </a:r>
            <a:r>
              <a:rPr lang="el-GR" sz="2400" b="0" dirty="0"/>
              <a:t>) </a:t>
            </a:r>
            <a:r>
              <a:rPr lang="en-US" sz="2400" b="0" dirty="0">
                <a:sym typeface="Wingdings"/>
              </a:rPr>
              <a:t></a:t>
            </a:r>
            <a:r>
              <a:rPr lang="el-GR" sz="2400" b="0" dirty="0">
                <a:sym typeface="Wingdings"/>
              </a:rPr>
              <a:t> </a:t>
            </a:r>
            <a:r>
              <a:rPr lang="el-GR" sz="2400" b="0" dirty="0"/>
              <a:t>Με κατανάλωση ενέργειας (ωθείται από το </a:t>
            </a:r>
            <a:r>
              <a:rPr lang="en-US" sz="2400" b="0" dirty="0"/>
              <a:t>ATP</a:t>
            </a:r>
            <a:r>
              <a:rPr lang="el-GR" sz="2400" b="0" dirty="0"/>
              <a:t> και ένζυμα (</a:t>
            </a:r>
            <a:r>
              <a:rPr lang="el-GR" sz="2400" b="0" dirty="0" err="1"/>
              <a:t>περμεάσες</a:t>
            </a:r>
            <a:r>
              <a:rPr lang="el-GR" sz="2400" b="0" dirty="0"/>
              <a:t>, </a:t>
            </a:r>
            <a:r>
              <a:rPr lang="el-GR" sz="2400" b="0" dirty="0" err="1"/>
              <a:t>αφυδρογονάσες</a:t>
            </a:r>
            <a:r>
              <a:rPr lang="el-GR" sz="2400" b="0" dirty="0"/>
              <a:t>) για έλεγχο διόδου π.χ. σακχάρων-αμινοξέων  ή αλάτων ενάντια στην διαβάθμιση </a:t>
            </a:r>
            <a:r>
              <a:rPr lang="el-GR" sz="2400" b="0" dirty="0" smtClean="0"/>
              <a:t>συγκέντρωσης.</a:t>
            </a:r>
            <a:endParaRPr lang="el-GR" sz="2400" b="0" dirty="0"/>
          </a:p>
        </p:txBody>
      </p:sp>
      <p:sp>
        <p:nvSpPr>
          <p:cNvPr id="1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 xmlns:p14="http://schemas.microsoft.com/office/powerpoint/2010/main" val="1566993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27384"/>
            <a:ext cx="8291264" cy="136815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dirty="0" err="1">
                <a:cs typeface="Arial" charset="0"/>
              </a:rPr>
              <a:t>Κυτταροπλασματική</a:t>
            </a:r>
            <a:r>
              <a:rPr lang="el-GR" dirty="0">
                <a:cs typeface="Arial" charset="0"/>
              </a:rPr>
              <a:t> μεμβράνη </a:t>
            </a:r>
            <a:br>
              <a:rPr lang="el-GR" dirty="0">
                <a:cs typeface="Arial" charset="0"/>
              </a:rPr>
            </a:br>
            <a:r>
              <a:rPr lang="el-GR" dirty="0" smtClean="0">
                <a:cs typeface="Arial" charset="0"/>
              </a:rPr>
              <a:t>(3 </a:t>
            </a:r>
            <a:r>
              <a:rPr lang="el-GR" dirty="0">
                <a:cs typeface="Arial" charset="0"/>
              </a:rPr>
              <a:t>από 4)</a:t>
            </a:r>
            <a:endParaRPr lang="el-GR" dirty="0">
              <a:latin typeface="+mn-lt"/>
              <a:cs typeface="Times New Roman" pitchFamily="18" charset="0"/>
            </a:endParaRPr>
          </a:p>
        </p:txBody>
      </p:sp>
      <p:pic>
        <p:nvPicPr>
          <p:cNvPr id="18" name="Picture 6" descr="http://biologywithmissbuchheit.com/resources/c8.7x17.transport.jpg"/>
          <p:cNvPicPr>
            <a:picLocks noChangeAspect="1" noChangeArrowheads="1"/>
          </p:cNvPicPr>
          <p:nvPr/>
        </p:nvPicPr>
        <p:blipFill>
          <a:blip r:embed="rId4" cstate="print"/>
          <a:srcRect/>
          <a:stretch>
            <a:fillRect/>
          </a:stretch>
        </p:blipFill>
        <p:spPr bwMode="auto">
          <a:xfrm>
            <a:off x="617191" y="1556792"/>
            <a:ext cx="7915249" cy="4353243"/>
          </a:xfrm>
          <a:prstGeom prst="rect">
            <a:avLst/>
          </a:prstGeom>
          <a:noFill/>
        </p:spPr>
      </p:pic>
      <p:sp>
        <p:nvSpPr>
          <p:cNvPr id="5"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 xmlns:p14="http://schemas.microsoft.com/office/powerpoint/2010/main" val="416472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116632"/>
            <a:ext cx="8208913" cy="1260475"/>
          </a:xfrm>
        </p:spPr>
        <p:txBody>
          <a:bodyPr>
            <a:noAutofit/>
          </a:bodyPr>
          <a:lstStyle/>
          <a:p>
            <a:r>
              <a:rPr lang="el-GR" dirty="0" err="1" smtClean="0">
                <a:cs typeface="Arial" charset="0"/>
              </a:rPr>
              <a:t>Κυτταροπλασματική</a:t>
            </a:r>
            <a:r>
              <a:rPr lang="el-GR" dirty="0" smtClean="0">
                <a:cs typeface="Arial" charset="0"/>
              </a:rPr>
              <a:t> μεμβράνη </a:t>
            </a:r>
            <a:br>
              <a:rPr lang="el-GR" dirty="0" smtClean="0">
                <a:cs typeface="Arial" charset="0"/>
              </a:rPr>
            </a:br>
            <a:r>
              <a:rPr lang="el-GR" dirty="0" smtClean="0">
                <a:cs typeface="Arial" charset="0"/>
              </a:rPr>
              <a:t>(4 από 4)</a:t>
            </a:r>
            <a:endParaRPr lang="el-GR" dirty="0">
              <a:latin typeface="+mn-lt"/>
              <a:cs typeface="Times New Roman" pitchFamily="18" charset="0"/>
            </a:endParaRPr>
          </a:p>
        </p:txBody>
      </p:sp>
      <p:sp>
        <p:nvSpPr>
          <p:cNvPr id="6" name="Rectangle 8" descr="Πολλές ενζυμικές λειτουργίες(ενσωματωμένα μεμβρανικά ένζυμα). παραδείγματος χάρην αφυδρογονάσες, συνένζυμα NAD,FAD, κυτοχρώματα, οξειδάσες,&#10;Κινητική λειτουργία, συντονίζει βλεφαρίδες και μαστίγια,&#10;Εκκριτική λειτουργία,&#10;Σχηματισμός κυτταρικού τοιχώματος, ελύτρου, κάψουλας, βλεφαρίδων,&#10;Καταστροφή ή λύση κυτταρικής μεμβράνης à θάνατος κυττάρου.&#10;"/>
          <p:cNvSpPr txBox="1">
            <a:spLocks noChangeArrowheads="1"/>
          </p:cNvSpPr>
          <p:nvPr>
            <p:custDataLst>
              <p:tags r:id="rId2"/>
            </p:custDataLst>
          </p:nvPr>
        </p:nvSpPr>
        <p:spPr>
          <a:xfrm>
            <a:off x="395536" y="1700808"/>
            <a:ext cx="8136904" cy="3744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l-GR" sz="4400" b="1" kern="1200">
                <a:solidFill>
                  <a:schemeClr val="tx1"/>
                </a:solidFill>
                <a:latin typeface="+mj-lt"/>
                <a:ea typeface="+mj-ea"/>
                <a:cs typeface="+mj-cs"/>
              </a:defRPr>
            </a:lvl1pPr>
          </a:lstStyle>
          <a:p>
            <a:pPr marL="342900" lvl="0" indent="-342900" algn="l">
              <a:buFont typeface="Wingdings" panose="05000000000000000000" pitchFamily="2" charset="2"/>
              <a:buChar char="§"/>
            </a:pPr>
            <a:r>
              <a:rPr lang="el-GR" sz="2400" b="0" dirty="0">
                <a:latin typeface="+mn-lt"/>
              </a:rPr>
              <a:t>Πολλές </a:t>
            </a:r>
            <a:r>
              <a:rPr lang="el-GR" sz="2400" b="0" dirty="0" err="1">
                <a:latin typeface="+mn-lt"/>
              </a:rPr>
              <a:t>ενζυμικές</a:t>
            </a:r>
            <a:r>
              <a:rPr lang="el-GR" sz="2400" b="0" dirty="0">
                <a:latin typeface="+mn-lt"/>
              </a:rPr>
              <a:t> </a:t>
            </a:r>
            <a:r>
              <a:rPr lang="el-GR" sz="2400" b="0" dirty="0" err="1">
                <a:latin typeface="+mn-lt"/>
              </a:rPr>
              <a:t>λειτουργίες(ενσωματωμένα</a:t>
            </a:r>
            <a:r>
              <a:rPr lang="el-GR" sz="2400" b="0" dirty="0">
                <a:latin typeface="+mn-lt"/>
              </a:rPr>
              <a:t> </a:t>
            </a:r>
            <a:r>
              <a:rPr lang="el-GR" sz="2400" b="0" dirty="0" err="1">
                <a:latin typeface="+mn-lt"/>
              </a:rPr>
              <a:t>μεμβρανικά</a:t>
            </a:r>
            <a:r>
              <a:rPr lang="el-GR" sz="2400" b="0" dirty="0">
                <a:latin typeface="+mn-lt"/>
              </a:rPr>
              <a:t> ένζυμα</a:t>
            </a:r>
            <a:r>
              <a:rPr lang="el-GR" sz="2400" b="0" dirty="0" smtClean="0">
                <a:latin typeface="+mn-lt"/>
              </a:rPr>
              <a:t>). </a:t>
            </a:r>
            <a:r>
              <a:rPr lang="el-GR" sz="2400" b="0" dirty="0" err="1" smtClean="0">
                <a:latin typeface="+mn-lt"/>
              </a:rPr>
              <a:t>π.χ</a:t>
            </a:r>
            <a:r>
              <a:rPr lang="el-GR" sz="2400" b="0" dirty="0" smtClean="0">
                <a:latin typeface="+mn-lt"/>
              </a:rPr>
              <a:t> </a:t>
            </a:r>
            <a:r>
              <a:rPr lang="el-GR" sz="2400" b="0" dirty="0" err="1">
                <a:latin typeface="+mn-lt"/>
              </a:rPr>
              <a:t>αφυδρογονάσες</a:t>
            </a:r>
            <a:r>
              <a:rPr lang="el-GR" sz="2400" b="0" dirty="0">
                <a:latin typeface="+mn-lt"/>
              </a:rPr>
              <a:t>, συνένζυμα </a:t>
            </a:r>
            <a:r>
              <a:rPr lang="en-US" sz="2400" b="0" dirty="0">
                <a:latin typeface="+mn-lt"/>
              </a:rPr>
              <a:t>NAD</a:t>
            </a:r>
            <a:r>
              <a:rPr lang="el-GR" sz="2400" b="0" dirty="0">
                <a:latin typeface="+mn-lt"/>
              </a:rPr>
              <a:t>,</a:t>
            </a:r>
            <a:r>
              <a:rPr lang="en-US" sz="2400" b="0" dirty="0">
                <a:latin typeface="+mn-lt"/>
              </a:rPr>
              <a:t>FAD</a:t>
            </a:r>
            <a:r>
              <a:rPr lang="el-GR" sz="2400" b="0" dirty="0">
                <a:latin typeface="+mn-lt"/>
              </a:rPr>
              <a:t>, κυτοχρώματα, </a:t>
            </a:r>
            <a:r>
              <a:rPr lang="el-GR" sz="2400" b="0" dirty="0" err="1" smtClean="0">
                <a:latin typeface="+mn-lt"/>
              </a:rPr>
              <a:t>οξειδάσες</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a:latin typeface="+mn-lt"/>
              </a:rPr>
              <a:t>Κινητική λειτουργία (συντονίζει βλεφαρίδες-μαστίγια)</a:t>
            </a:r>
          </a:p>
          <a:p>
            <a:pPr marL="342900" lvl="0" indent="-342900" algn="l">
              <a:buFont typeface="Wingdings" panose="05000000000000000000" pitchFamily="2" charset="2"/>
              <a:buChar char="§"/>
            </a:pPr>
            <a:r>
              <a:rPr lang="el-GR" sz="2400" b="0" dirty="0">
                <a:latin typeface="+mn-lt"/>
              </a:rPr>
              <a:t>Εκκριτική </a:t>
            </a:r>
            <a:r>
              <a:rPr lang="el-GR" sz="2400" b="0" dirty="0" smtClean="0">
                <a:latin typeface="+mn-lt"/>
              </a:rPr>
              <a:t>λειτουργία,</a:t>
            </a:r>
            <a:endParaRPr lang="el-GR" sz="2400" b="0" dirty="0">
              <a:latin typeface="+mn-lt"/>
            </a:endParaRPr>
          </a:p>
          <a:p>
            <a:pPr marL="342900" lvl="0" indent="-342900" algn="l">
              <a:buFont typeface="Wingdings" panose="05000000000000000000" pitchFamily="2" charset="2"/>
              <a:buChar char="§"/>
            </a:pPr>
            <a:r>
              <a:rPr lang="el-GR" sz="2400" b="0" dirty="0">
                <a:latin typeface="+mn-lt"/>
              </a:rPr>
              <a:t>Σχηματισμός κυτταρικού τοιχώματος, ελύτρου-κάψουλας, </a:t>
            </a:r>
            <a:r>
              <a:rPr lang="el-GR" sz="2400" b="0" dirty="0" smtClean="0">
                <a:latin typeface="+mn-lt"/>
              </a:rPr>
              <a:t>βλεφαρίδων,</a:t>
            </a:r>
            <a:endParaRPr lang="el-GR" sz="2400" b="0" dirty="0">
              <a:latin typeface="+mn-lt"/>
            </a:endParaRPr>
          </a:p>
          <a:p>
            <a:pPr marL="342900" indent="-342900" algn="l">
              <a:buClr>
                <a:schemeClr val="tx1"/>
              </a:buClr>
              <a:buFont typeface="Wingdings" panose="05000000000000000000" pitchFamily="2" charset="2"/>
              <a:buChar char="§"/>
            </a:pPr>
            <a:r>
              <a:rPr lang="el-GR" sz="2400" b="0" dirty="0">
                <a:solidFill>
                  <a:schemeClr val="accent4"/>
                </a:solidFill>
                <a:latin typeface="+mn-lt"/>
              </a:rPr>
              <a:t>Καταστροφή/λύση κυτταρικής μεμβράνης </a:t>
            </a:r>
            <a:r>
              <a:rPr lang="el-GR" sz="2400" b="0" dirty="0">
                <a:solidFill>
                  <a:schemeClr val="accent4"/>
                </a:solidFill>
                <a:latin typeface="+mn-lt"/>
                <a:sym typeface="Wingdings"/>
              </a:rPr>
              <a:t> </a:t>
            </a:r>
            <a:r>
              <a:rPr lang="el-GR" sz="2400" b="0" dirty="0">
                <a:solidFill>
                  <a:schemeClr val="accent4"/>
                </a:solidFill>
                <a:latin typeface="+mn-lt"/>
              </a:rPr>
              <a:t>θάνατος </a:t>
            </a:r>
            <a:r>
              <a:rPr lang="el-GR" sz="2400" b="0" dirty="0" smtClean="0">
                <a:solidFill>
                  <a:schemeClr val="accent4"/>
                </a:solidFill>
                <a:latin typeface="+mn-lt"/>
              </a:rPr>
              <a:t>κυττάρου.</a:t>
            </a:r>
            <a:endParaRPr lang="el-GR" sz="2400" b="0" dirty="0">
              <a:solidFill>
                <a:schemeClr val="accent4"/>
              </a:solidFill>
              <a:latin typeface="+mn-lt"/>
            </a:endParaRPr>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22</a:t>
            </a:fld>
            <a:endParaRPr lang="el-GR" dirty="0"/>
          </a:p>
        </p:txBody>
      </p:sp>
    </p:spTree>
    <p:custDataLst>
      <p:tags r:id="rId1"/>
    </p:custDataLst>
    <p:extLst>
      <p:ext uri="{BB962C8B-B14F-4D97-AF65-F5344CB8AC3E}">
        <p14:creationId xmlns="" xmlns:p14="http://schemas.microsoft.com/office/powerpoint/2010/main" val="1709911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152128"/>
          </a:xfrm>
        </p:spPr>
        <p:txBody>
          <a:bodyPr>
            <a:noAutofit/>
          </a:bodyPr>
          <a:lstStyle/>
          <a:p>
            <a:pPr eaLnBrk="0" hangingPunct="0">
              <a:tabLst>
                <a:tab pos="457200" algn="l"/>
                <a:tab pos="1584325" algn="l"/>
              </a:tabLst>
            </a:pPr>
            <a:r>
              <a:rPr lang="el-GR" dirty="0" smtClean="0">
                <a:cs typeface="Arial" charset="0"/>
              </a:rPr>
              <a:t>Κυτταρόπλασμα</a:t>
            </a:r>
            <a:endParaRPr lang="el-GR" dirty="0">
              <a:latin typeface="+mn-lt"/>
              <a:cs typeface="Times New Roman" pitchFamily="18" charset="0"/>
            </a:endParaRPr>
          </a:p>
        </p:txBody>
      </p:sp>
      <p:sp>
        <p:nvSpPr>
          <p:cNvPr id="8" name="Rectangle 2" descr=" Υδατικό διάλλειμα (80 τοις εκατό νερού) με σάκχαρα, λιποπρωτεΐνες, άλατα νουκλεοτίδια, ένζυμα και τα κυτταρικά οργανίδια,&#10;Κολλοειδής σύσταση, βασεόφιλο, πλούσιο σε RNA,&#10;Περιέχει τα κυτταρικά οργανίδια των μικροοργανισμών,&#10;Στα βακτήρια (όπου δεν υπάρχει πυρήνας με πυρηνική μεμβράνη) περιέχει τα νουκλεοτίδια των βακτηρίων,&#10;Στα βακτήρια η παραγωγή ενέργειας γίνεται στο κυτταρόπλασμα (ενώ σε ζύμες-μύκητες στα μιτοχόνδρια).&#10;&#10;&#10;"/>
          <p:cNvSpPr txBox="1">
            <a:spLocks noChangeArrowheads="1"/>
          </p:cNvSpPr>
          <p:nvPr>
            <p:custDataLst>
              <p:tags r:id="rId2"/>
            </p:custDataLst>
          </p:nvPr>
        </p:nvSpPr>
        <p:spPr>
          <a:xfrm>
            <a:off x="503238" y="1412776"/>
            <a:ext cx="7885186" cy="38164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342900" indent="-342900" algn="l">
              <a:buFont typeface="Wingdings" panose="05000000000000000000" pitchFamily="2" charset="2"/>
              <a:buChar char="§"/>
            </a:pPr>
            <a:r>
              <a:rPr lang="el-GR" sz="2400" b="0" dirty="0">
                <a:latin typeface="+mn-lt"/>
              </a:rPr>
              <a:t> Υδατικό </a:t>
            </a:r>
            <a:r>
              <a:rPr lang="el-GR" sz="2400" b="0" dirty="0" smtClean="0">
                <a:latin typeface="+mn-lt"/>
              </a:rPr>
              <a:t>διάλλειμα </a:t>
            </a:r>
            <a:r>
              <a:rPr lang="el-GR" sz="2400" b="0" dirty="0">
                <a:latin typeface="+mn-lt"/>
              </a:rPr>
              <a:t>(80</a:t>
            </a:r>
            <a:r>
              <a:rPr lang="el-GR" sz="2400" b="0" dirty="0" smtClean="0">
                <a:latin typeface="+mn-lt"/>
              </a:rPr>
              <a:t>% </a:t>
            </a:r>
            <a:r>
              <a:rPr lang="en-US" sz="2400" b="0" dirty="0" smtClean="0">
                <a:latin typeface="+mn-lt"/>
              </a:rPr>
              <a:t>H</a:t>
            </a:r>
            <a:r>
              <a:rPr lang="el-GR" sz="2400" b="0" baseline="-25000" dirty="0">
                <a:latin typeface="+mn-lt"/>
              </a:rPr>
              <a:t>2</a:t>
            </a:r>
            <a:r>
              <a:rPr lang="en-US" sz="2400" b="0" dirty="0">
                <a:latin typeface="+mn-lt"/>
              </a:rPr>
              <a:t>O</a:t>
            </a:r>
            <a:r>
              <a:rPr lang="el-GR" sz="2400" b="0" dirty="0">
                <a:latin typeface="+mn-lt"/>
              </a:rPr>
              <a:t>) με σάκχαρα, </a:t>
            </a:r>
            <a:r>
              <a:rPr lang="el-GR" sz="2400" b="0" dirty="0" err="1">
                <a:latin typeface="+mn-lt"/>
              </a:rPr>
              <a:t>λιποπρωτεΐνες</a:t>
            </a:r>
            <a:r>
              <a:rPr lang="el-GR" sz="2400" b="0" dirty="0">
                <a:latin typeface="+mn-lt"/>
              </a:rPr>
              <a:t>, άλατα </a:t>
            </a:r>
            <a:r>
              <a:rPr lang="el-GR" sz="2400" b="0" dirty="0" err="1">
                <a:latin typeface="+mn-lt"/>
              </a:rPr>
              <a:t>νουκλεοτίδια</a:t>
            </a:r>
            <a:r>
              <a:rPr lang="el-GR" sz="2400" b="0" dirty="0">
                <a:latin typeface="+mn-lt"/>
              </a:rPr>
              <a:t>, ένζυμα και τα κυτταρικά </a:t>
            </a:r>
            <a:r>
              <a:rPr lang="el-GR" sz="2400" b="0" dirty="0" smtClean="0">
                <a:latin typeface="+mn-lt"/>
              </a:rPr>
              <a:t>οργανίδια,</a:t>
            </a:r>
            <a:endParaRPr lang="el-GR" sz="2400" b="0" dirty="0">
              <a:latin typeface="+mn-lt"/>
            </a:endParaRPr>
          </a:p>
          <a:p>
            <a:pPr marL="342900" lvl="0" indent="-342900" algn="l">
              <a:buFont typeface="Wingdings" panose="05000000000000000000" pitchFamily="2" charset="2"/>
              <a:buChar char="§"/>
            </a:pPr>
            <a:r>
              <a:rPr lang="el-GR" sz="2400" b="0" dirty="0">
                <a:latin typeface="+mn-lt"/>
              </a:rPr>
              <a:t>Κολλοειδής σύσταση, </a:t>
            </a:r>
            <a:r>
              <a:rPr lang="el-GR" sz="2400" b="0" dirty="0" err="1">
                <a:latin typeface="+mn-lt"/>
              </a:rPr>
              <a:t>βασεόφιλο</a:t>
            </a:r>
            <a:r>
              <a:rPr lang="el-GR" sz="2400" b="0" dirty="0">
                <a:latin typeface="+mn-lt"/>
              </a:rPr>
              <a:t>, πλούσιο σε </a:t>
            </a:r>
            <a:r>
              <a:rPr lang="en-US" sz="2400" b="0" dirty="0" smtClean="0">
                <a:latin typeface="+mn-lt"/>
              </a:rPr>
              <a:t>RNA</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a:latin typeface="+mn-lt"/>
              </a:rPr>
              <a:t>Περιέχει τα κυτταρικά οργανίδια των </a:t>
            </a:r>
            <a:r>
              <a:rPr lang="el-GR" sz="2400" b="0" dirty="0" smtClean="0">
                <a:latin typeface="+mn-lt"/>
              </a:rPr>
              <a:t>μικροοργανισμών,</a:t>
            </a:r>
            <a:endParaRPr lang="el-GR" sz="2400" b="0" dirty="0">
              <a:latin typeface="+mn-lt"/>
            </a:endParaRPr>
          </a:p>
          <a:p>
            <a:pPr marL="342900" lvl="0" indent="-342900" algn="l">
              <a:buFont typeface="Wingdings" panose="05000000000000000000" pitchFamily="2" charset="2"/>
              <a:buChar char="§"/>
            </a:pPr>
            <a:r>
              <a:rPr lang="el-GR" sz="2400" b="0" dirty="0">
                <a:latin typeface="+mn-lt"/>
              </a:rPr>
              <a:t>Στα βακτήρια (όπου δεν υπάρχει πυρήνας με πυρηνική μεμβράνη) περιέχει τα </a:t>
            </a:r>
            <a:r>
              <a:rPr lang="el-GR" sz="2400" b="0" dirty="0" err="1">
                <a:latin typeface="+mn-lt"/>
              </a:rPr>
              <a:t>νουκλεοτίδια</a:t>
            </a:r>
            <a:r>
              <a:rPr lang="el-GR" sz="2400" b="0" dirty="0">
                <a:latin typeface="+mn-lt"/>
              </a:rPr>
              <a:t> των </a:t>
            </a:r>
            <a:r>
              <a:rPr lang="el-GR" sz="2400" b="0" dirty="0" smtClean="0">
                <a:latin typeface="+mn-lt"/>
              </a:rPr>
              <a:t>βακτηρίων,</a:t>
            </a:r>
            <a:endParaRPr lang="el-GR" sz="2400" b="0" dirty="0">
              <a:latin typeface="+mn-lt"/>
            </a:endParaRPr>
          </a:p>
          <a:p>
            <a:pPr marL="342900" lvl="0" indent="-342900" algn="l">
              <a:buFont typeface="Wingdings" panose="05000000000000000000" pitchFamily="2" charset="2"/>
              <a:buChar char="§"/>
            </a:pPr>
            <a:r>
              <a:rPr lang="el-GR" sz="2400" b="0" dirty="0">
                <a:latin typeface="+mn-lt"/>
              </a:rPr>
              <a:t>Στα βακτήρια η παραγωγή ενέργειας γίνεται στο κυτταρόπλασμα (ενώ σε ζύμες-μύκητες στα μιτοχόνδρια</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endParaRPr lang="el-GR" sz="2400" b="0" dirty="0">
              <a:latin typeface="+mn-lt"/>
            </a:endParaRPr>
          </a:p>
          <a:p>
            <a:pPr marL="342900" indent="-342900" algn="l">
              <a:buFont typeface="Wingdings" panose="05000000000000000000" pitchFamily="2" charset="2"/>
              <a:buChar char="§"/>
            </a:pPr>
            <a:endParaRPr lang="el-GR" sz="2400" b="0" dirty="0">
              <a:latin typeface="+mn-lt"/>
            </a:endParaRPr>
          </a:p>
        </p:txBody>
      </p:sp>
      <p:sp>
        <p:nvSpPr>
          <p:cNvPr id="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23</a:t>
            </a:fld>
            <a:endParaRPr lang="el-GR" dirty="0"/>
          </a:p>
        </p:txBody>
      </p:sp>
    </p:spTree>
    <p:custDataLst>
      <p:tags r:id="rId1"/>
    </p:custDataLst>
    <p:extLst>
      <p:ext uri="{BB962C8B-B14F-4D97-AF65-F5344CB8AC3E}">
        <p14:creationId xmlns="" xmlns:p14="http://schemas.microsoft.com/office/powerpoint/2010/main" val="2092168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224136"/>
          </a:xfrm>
        </p:spPr>
        <p:txBody>
          <a:bodyPr>
            <a:noAutofit/>
          </a:bodyPr>
          <a:lstStyle/>
          <a:p>
            <a:pPr eaLnBrk="0" hangingPunct="0">
              <a:tabLst>
                <a:tab pos="457200" algn="l"/>
                <a:tab pos="1584325" algn="l"/>
              </a:tabLst>
            </a:pPr>
            <a:r>
              <a:rPr lang="el-GR" dirty="0" smtClean="0">
                <a:cs typeface="Arial" charset="0"/>
              </a:rPr>
              <a:t>Κυτταρικά οργανίδια (1 από 8)</a:t>
            </a:r>
            <a:endParaRPr lang="el-GR" dirty="0">
              <a:latin typeface="+mn-lt"/>
              <a:cs typeface="Times New Roman" pitchFamily="18" charset="0"/>
            </a:endParaRPr>
          </a:p>
        </p:txBody>
      </p:sp>
      <p:sp>
        <p:nvSpPr>
          <p:cNvPr id="8" name="Rectangle 2" descr="1. Ριβοσώματα.&#10;Κοκκίδια μεγέθους 100 εώς 200 Α, (0 κόμμα 01 εώς 0 κόμμα 02 μικρό μιλιμέτρ),&#10;Aρκετές χιλιάδες/κύτταρο,&#10;Ρόλος, άνω κάτω τελεία. παραγωγή, βιοσύνθεση πρωτεϊνών (μετάφραση RNA σε αλληλουχία αμινοξέων),&#10;Περιέχουν 80 εώς 90τοις εκατό του συνολικού RNA, (25 ως 30 τοις εκατό του ξηρού βάρους του κυττάρου).&#10;"/>
          <p:cNvSpPr txBox="1">
            <a:spLocks noChangeArrowheads="1"/>
          </p:cNvSpPr>
          <p:nvPr>
            <p:custDataLst>
              <p:tags r:id="rId2"/>
            </p:custDataLst>
          </p:nvPr>
        </p:nvSpPr>
        <p:spPr>
          <a:xfrm>
            <a:off x="503238" y="980728"/>
            <a:ext cx="7885186"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l-GR" sz="2400" b="0" dirty="0">
                <a:latin typeface="+mn-lt"/>
              </a:rPr>
              <a:t>1. </a:t>
            </a:r>
            <a:r>
              <a:rPr lang="el-GR" sz="2400" b="0" dirty="0" err="1" smtClean="0">
                <a:latin typeface="+mn-lt"/>
              </a:rPr>
              <a:t>Ριβοσώματα</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err="1">
                <a:latin typeface="+mn-lt"/>
              </a:rPr>
              <a:t>Κοκκίδια</a:t>
            </a:r>
            <a:r>
              <a:rPr lang="el-GR" sz="2400" b="0" dirty="0">
                <a:latin typeface="+mn-lt"/>
              </a:rPr>
              <a:t> μεγέθους 100-200 Α (0,01-0,02 μ</a:t>
            </a:r>
            <a:r>
              <a:rPr lang="en-US" sz="2400" b="0" dirty="0">
                <a:latin typeface="+mn-lt"/>
              </a:rPr>
              <a:t>m</a:t>
            </a:r>
            <a:r>
              <a:rPr lang="en-US" sz="2400" b="0" dirty="0" smtClean="0">
                <a:latin typeface="+mn-lt"/>
              </a:rPr>
              <a:t>)</a:t>
            </a:r>
            <a:r>
              <a:rPr lang="el-GR" sz="2400" b="0" dirty="0" smtClean="0">
                <a:latin typeface="+mn-lt"/>
              </a:rPr>
              <a:t>,</a:t>
            </a:r>
            <a:endParaRPr lang="en-US" sz="2400" b="0" dirty="0">
              <a:latin typeface="+mn-lt"/>
            </a:endParaRPr>
          </a:p>
          <a:p>
            <a:pPr marL="342900" lvl="0" indent="-342900" algn="l">
              <a:buFont typeface="Wingdings" panose="05000000000000000000" pitchFamily="2" charset="2"/>
              <a:buChar char="§"/>
            </a:pPr>
            <a:r>
              <a:rPr lang="en-US" sz="2400" b="0" dirty="0">
                <a:latin typeface="+mn-lt"/>
              </a:rPr>
              <a:t>A</a:t>
            </a:r>
            <a:r>
              <a:rPr lang="el-GR" sz="2400" b="0" dirty="0" err="1">
                <a:latin typeface="+mn-lt"/>
              </a:rPr>
              <a:t>ρκετές</a:t>
            </a:r>
            <a:r>
              <a:rPr lang="el-GR" sz="2400" b="0" dirty="0">
                <a:latin typeface="+mn-lt"/>
              </a:rPr>
              <a:t> </a:t>
            </a:r>
            <a:r>
              <a:rPr lang="el-GR" sz="2400" b="0" dirty="0" smtClean="0">
                <a:latin typeface="+mn-lt"/>
              </a:rPr>
              <a:t>χιλιάδες/κύτταρο,</a:t>
            </a:r>
            <a:endParaRPr lang="el-GR" sz="2400" b="0" dirty="0">
              <a:latin typeface="+mn-lt"/>
            </a:endParaRPr>
          </a:p>
          <a:p>
            <a:pPr marL="342900" lvl="0" indent="-342900" algn="l">
              <a:buFont typeface="Wingdings" panose="05000000000000000000" pitchFamily="2" charset="2"/>
              <a:buChar char="§"/>
            </a:pPr>
            <a:r>
              <a:rPr lang="el-GR" sz="2400" b="0" dirty="0">
                <a:latin typeface="+mn-lt"/>
              </a:rPr>
              <a:t>Ρόλος</a:t>
            </a:r>
            <a:r>
              <a:rPr lang="en-US" sz="2400" b="0" dirty="0">
                <a:latin typeface="+mn-lt"/>
              </a:rPr>
              <a:t>:</a:t>
            </a:r>
            <a:r>
              <a:rPr lang="el-GR" sz="2400" b="0" dirty="0">
                <a:latin typeface="+mn-lt"/>
              </a:rPr>
              <a:t> παραγωγή-βιοσύνθεση</a:t>
            </a:r>
            <a:r>
              <a:rPr lang="en-US" sz="2400" b="0" dirty="0">
                <a:latin typeface="+mn-lt"/>
              </a:rPr>
              <a:t> </a:t>
            </a:r>
            <a:r>
              <a:rPr lang="el-GR" sz="2400" b="0" dirty="0">
                <a:latin typeface="+mn-lt"/>
              </a:rPr>
              <a:t>πρωτεϊνών</a:t>
            </a:r>
            <a:r>
              <a:rPr lang="en-US" sz="2400" b="0" dirty="0">
                <a:latin typeface="+mn-lt"/>
              </a:rPr>
              <a:t> (</a:t>
            </a:r>
            <a:r>
              <a:rPr lang="el-GR" sz="2400" b="0" dirty="0">
                <a:latin typeface="+mn-lt"/>
              </a:rPr>
              <a:t>μετάφραση </a:t>
            </a:r>
            <a:r>
              <a:rPr lang="en-US" sz="2400" b="0" dirty="0">
                <a:latin typeface="+mn-lt"/>
              </a:rPr>
              <a:t>RNA </a:t>
            </a:r>
            <a:r>
              <a:rPr lang="el-GR" sz="2400" b="0" dirty="0">
                <a:latin typeface="+mn-lt"/>
              </a:rPr>
              <a:t>σε αλληλουχία αμινοξέων</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a:latin typeface="+mn-lt"/>
              </a:rPr>
              <a:t>Περιέχουν 80-90% του συνολικού </a:t>
            </a:r>
            <a:r>
              <a:rPr lang="en-US" sz="2400" b="0" dirty="0">
                <a:latin typeface="+mn-lt"/>
              </a:rPr>
              <a:t>RNA</a:t>
            </a:r>
            <a:r>
              <a:rPr lang="el-GR" sz="2400" b="0" dirty="0">
                <a:latin typeface="+mn-lt"/>
              </a:rPr>
              <a:t> (25-30% του ξηρού βάρους του κυττάρου</a:t>
            </a:r>
            <a:r>
              <a:rPr lang="el-GR" sz="2400" b="0" dirty="0" smtClean="0">
                <a:latin typeface="+mn-lt"/>
              </a:rPr>
              <a:t>).</a:t>
            </a:r>
            <a:endParaRPr lang="el-GR" sz="2400" b="0" dirty="0">
              <a:latin typeface="+mn-lt"/>
            </a:endParaRPr>
          </a:p>
        </p:txBody>
      </p:sp>
      <p:pic>
        <p:nvPicPr>
          <p:cNvPr id="10" name="Picture 2" descr="http://bio1151.nicerweb.com/Locked/media/ch17/17_16RibosomeStructure.jpg"/>
          <p:cNvPicPr>
            <a:picLocks noChangeAspect="1" noChangeArrowheads="1"/>
          </p:cNvPicPr>
          <p:nvPr/>
        </p:nvPicPr>
        <p:blipFill>
          <a:blip r:embed="rId4" cstate="print"/>
          <a:srcRect/>
          <a:stretch>
            <a:fillRect/>
          </a:stretch>
        </p:blipFill>
        <p:spPr bwMode="auto">
          <a:xfrm>
            <a:off x="3867059" y="3168352"/>
            <a:ext cx="3873293" cy="3068960"/>
          </a:xfrm>
          <a:prstGeom prst="rect">
            <a:avLst/>
          </a:prstGeom>
          <a:noFill/>
        </p:spPr>
      </p:pic>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24</a:t>
            </a:fld>
            <a:endParaRPr lang="el-GR" dirty="0"/>
          </a:p>
        </p:txBody>
      </p:sp>
    </p:spTree>
    <p:custDataLst>
      <p:tags r:id="rId1"/>
    </p:custDataLst>
    <p:extLst>
      <p:ext uri="{BB962C8B-B14F-4D97-AF65-F5344CB8AC3E}">
        <p14:creationId xmlns="" xmlns:p14="http://schemas.microsoft.com/office/powerpoint/2010/main" val="3170461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224136"/>
          </a:xfrm>
        </p:spPr>
        <p:txBody>
          <a:bodyPr>
            <a:noAutofit/>
          </a:bodyPr>
          <a:lstStyle/>
          <a:p>
            <a:pPr eaLnBrk="0" hangingPunct="0">
              <a:tabLst>
                <a:tab pos="457200" algn="l"/>
                <a:tab pos="1584325" algn="l"/>
              </a:tabLst>
            </a:pPr>
            <a:r>
              <a:rPr lang="el-GR" dirty="0" smtClean="0">
                <a:cs typeface="Arial" charset="0"/>
              </a:rPr>
              <a:t>Κυτταρικά οργανίδια (2 από 8)</a:t>
            </a:r>
            <a:endParaRPr lang="el-GR" dirty="0">
              <a:latin typeface="+mn-lt"/>
              <a:cs typeface="Times New Roman" pitchFamily="18" charset="0"/>
            </a:endParaRPr>
          </a:p>
        </p:txBody>
      </p:sp>
      <p:sp>
        <p:nvSpPr>
          <p:cNvPr id="8" name="Rectangle 2" descr="2. Εγκλειστα (inclusions).&#10;Αποθέσεις οργανικών,ανόργανων ουσιών (αποταμίευση), π.γλυκογόνο, πολύ-υδρολυ-βουτυρικό, Fe,S σε σιδηροβακτήρια, θειοβακτήρια, βολουτίνη (-PO-3) à χρώση με sudan black χρωματίζει τα έγκλειστα,&#10;&#10;3. Κενοτόπια. &#10;περιέχουν ένζυμα και αμινοξέα,&#10;&#10;4. Μεσοσώματα (ενθυλακώσεις κυτταρικής μεμβράνης). &#10;Ρόλος : πηγή ενζύμων κυτταρικής αναπνοής και βιοσύνθεση φωσφολιπιδίων τόπος σχηματισμού σπορίων (Bacillus).&#10;&#10;"/>
          <p:cNvSpPr txBox="1">
            <a:spLocks noChangeArrowheads="1"/>
          </p:cNvSpPr>
          <p:nvPr>
            <p:custDataLst>
              <p:tags r:id="rId2"/>
            </p:custDataLst>
          </p:nvPr>
        </p:nvSpPr>
        <p:spPr>
          <a:xfrm>
            <a:off x="683568" y="1224136"/>
            <a:ext cx="7885186" cy="4797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lvl="0" algn="l"/>
            <a:r>
              <a:rPr lang="el-GR" sz="2400" b="0" dirty="0">
                <a:latin typeface="+mn-lt"/>
              </a:rPr>
              <a:t>2. </a:t>
            </a:r>
            <a:r>
              <a:rPr lang="el-GR" sz="2400" b="0" dirty="0" err="1" smtClean="0">
                <a:latin typeface="+mn-lt"/>
              </a:rPr>
              <a:t>Εγκλειστα</a:t>
            </a:r>
            <a:r>
              <a:rPr lang="el-GR" sz="2400" b="0" dirty="0" smtClean="0">
                <a:latin typeface="+mn-lt"/>
              </a:rPr>
              <a:t> (</a:t>
            </a:r>
            <a:r>
              <a:rPr lang="en-US" sz="2400" b="0" dirty="0">
                <a:latin typeface="+mn-lt"/>
              </a:rPr>
              <a:t>inclusions</a:t>
            </a:r>
            <a:r>
              <a:rPr lang="en-US" sz="2400" b="0" dirty="0" smtClean="0">
                <a:latin typeface="+mn-lt"/>
              </a:rPr>
              <a:t>)</a:t>
            </a:r>
            <a:r>
              <a:rPr lang="el-GR" sz="2400" b="0" dirty="0" smtClean="0">
                <a:latin typeface="+mn-lt"/>
              </a:rPr>
              <a:t>.</a:t>
            </a:r>
            <a:endParaRPr lang="el-GR" sz="2400" b="0" dirty="0">
              <a:latin typeface="+mn-lt"/>
            </a:endParaRPr>
          </a:p>
          <a:p>
            <a:pPr lvl="0" algn="l"/>
            <a:r>
              <a:rPr lang="el-GR" sz="2400" b="0" dirty="0">
                <a:latin typeface="+mn-lt"/>
              </a:rPr>
              <a:t>Αποθέσεις οργανικών/ανόργανων </a:t>
            </a:r>
            <a:r>
              <a:rPr lang="el-GR" sz="2400" b="0" dirty="0" smtClean="0">
                <a:latin typeface="+mn-lt"/>
              </a:rPr>
              <a:t>ουσιών (</a:t>
            </a:r>
            <a:r>
              <a:rPr lang="el-GR" sz="2400" b="0" dirty="0">
                <a:latin typeface="+mn-lt"/>
              </a:rPr>
              <a:t>αποταμίευση) </a:t>
            </a:r>
            <a:r>
              <a:rPr lang="el-GR" sz="2400" b="0" dirty="0" err="1">
                <a:latin typeface="+mn-lt"/>
              </a:rPr>
              <a:t>π.γλυκογόνο</a:t>
            </a:r>
            <a:r>
              <a:rPr lang="el-GR" sz="2400" b="0" dirty="0">
                <a:latin typeface="+mn-lt"/>
              </a:rPr>
              <a:t>, πολύ-</a:t>
            </a:r>
            <a:r>
              <a:rPr lang="el-GR" sz="2400" b="0" dirty="0" err="1">
                <a:latin typeface="+mn-lt"/>
              </a:rPr>
              <a:t>υδρολυ</a:t>
            </a:r>
            <a:r>
              <a:rPr lang="el-GR" sz="2400" b="0" dirty="0">
                <a:latin typeface="+mn-lt"/>
              </a:rPr>
              <a:t>-βουτυρικό, </a:t>
            </a:r>
            <a:r>
              <a:rPr lang="en-US" sz="2400" b="0" dirty="0">
                <a:latin typeface="+mn-lt"/>
              </a:rPr>
              <a:t>Fe</a:t>
            </a:r>
            <a:r>
              <a:rPr lang="el-GR" sz="2400" b="0" dirty="0">
                <a:latin typeface="+mn-lt"/>
              </a:rPr>
              <a:t>,</a:t>
            </a:r>
            <a:r>
              <a:rPr lang="en-US" sz="2400" b="0" dirty="0">
                <a:latin typeface="+mn-lt"/>
              </a:rPr>
              <a:t>S</a:t>
            </a:r>
            <a:r>
              <a:rPr lang="el-GR" sz="2400" b="0" dirty="0">
                <a:latin typeface="+mn-lt"/>
              </a:rPr>
              <a:t> σε </a:t>
            </a:r>
            <a:r>
              <a:rPr lang="el-GR" sz="2400" b="0" dirty="0" err="1">
                <a:latin typeface="+mn-lt"/>
              </a:rPr>
              <a:t>σιδηροβακτήρια</a:t>
            </a:r>
            <a:r>
              <a:rPr lang="el-GR" sz="2400" b="0" dirty="0">
                <a:latin typeface="+mn-lt"/>
              </a:rPr>
              <a:t>, </a:t>
            </a:r>
            <a:r>
              <a:rPr lang="el-GR" sz="2400" b="0" dirty="0" err="1">
                <a:latin typeface="+mn-lt"/>
              </a:rPr>
              <a:t>θειοβακτήρια</a:t>
            </a:r>
            <a:r>
              <a:rPr lang="el-GR" sz="2400" b="0" dirty="0">
                <a:latin typeface="+mn-lt"/>
              </a:rPr>
              <a:t>, </a:t>
            </a:r>
            <a:r>
              <a:rPr lang="el-GR" sz="2400" b="0" dirty="0" err="1">
                <a:latin typeface="+mn-lt"/>
              </a:rPr>
              <a:t>βολουτίνη</a:t>
            </a:r>
            <a:r>
              <a:rPr lang="el-GR" sz="2400" b="0" dirty="0">
                <a:latin typeface="+mn-lt"/>
              </a:rPr>
              <a:t> (-</a:t>
            </a:r>
            <a:r>
              <a:rPr lang="en-US" sz="2400" b="0" dirty="0">
                <a:latin typeface="+mn-lt"/>
              </a:rPr>
              <a:t>PO</a:t>
            </a:r>
            <a:r>
              <a:rPr lang="el-GR" sz="2400" b="0" baseline="30000" dirty="0">
                <a:latin typeface="+mn-lt"/>
              </a:rPr>
              <a:t>-3</a:t>
            </a:r>
            <a:r>
              <a:rPr lang="el-GR" sz="2400" b="0" dirty="0">
                <a:latin typeface="+mn-lt"/>
              </a:rPr>
              <a:t>) </a:t>
            </a:r>
            <a:r>
              <a:rPr lang="el-GR" sz="2400" b="0" dirty="0">
                <a:latin typeface="+mn-lt"/>
                <a:sym typeface="Wingdings"/>
              </a:rPr>
              <a:t> </a:t>
            </a:r>
            <a:r>
              <a:rPr lang="el-GR" sz="2400" b="0" dirty="0">
                <a:latin typeface="+mn-lt"/>
              </a:rPr>
              <a:t>χρώση με </a:t>
            </a:r>
            <a:r>
              <a:rPr lang="en-US" sz="2400" b="0" dirty="0" err="1">
                <a:latin typeface="+mn-lt"/>
              </a:rPr>
              <a:t>sudan</a:t>
            </a:r>
            <a:r>
              <a:rPr lang="en-US" sz="2400" b="0" dirty="0">
                <a:latin typeface="+mn-lt"/>
              </a:rPr>
              <a:t> black </a:t>
            </a:r>
            <a:r>
              <a:rPr lang="el-GR" sz="2400" b="0" dirty="0">
                <a:latin typeface="+mn-lt"/>
              </a:rPr>
              <a:t>χρωματίζει τα </a:t>
            </a:r>
            <a:r>
              <a:rPr lang="el-GR" sz="2400" b="0" dirty="0" smtClean="0">
                <a:latin typeface="+mn-lt"/>
              </a:rPr>
              <a:t>έγκλειστα,</a:t>
            </a:r>
            <a:endParaRPr lang="el-GR" sz="2400" b="0" dirty="0">
              <a:latin typeface="+mn-lt"/>
            </a:endParaRPr>
          </a:p>
          <a:p>
            <a:pPr lvl="0" algn="l"/>
            <a:endParaRPr lang="el-GR" sz="2400" b="0" dirty="0">
              <a:latin typeface="+mn-lt"/>
            </a:endParaRPr>
          </a:p>
          <a:p>
            <a:pPr lvl="0" algn="l"/>
            <a:r>
              <a:rPr lang="el-GR" sz="2400" b="0" dirty="0">
                <a:latin typeface="+mn-lt"/>
              </a:rPr>
              <a:t>3. </a:t>
            </a:r>
            <a:r>
              <a:rPr lang="el-GR" sz="2400" b="0" dirty="0" err="1" smtClean="0">
                <a:latin typeface="+mn-lt"/>
              </a:rPr>
              <a:t>Κενοτόπια</a:t>
            </a:r>
            <a:r>
              <a:rPr lang="el-GR" sz="2400" b="0" dirty="0" smtClean="0">
                <a:latin typeface="+mn-lt"/>
              </a:rPr>
              <a:t>. </a:t>
            </a:r>
          </a:p>
          <a:p>
            <a:pPr lvl="0" algn="l"/>
            <a:r>
              <a:rPr lang="el-GR" sz="2400" b="0" dirty="0" smtClean="0">
                <a:latin typeface="+mn-lt"/>
              </a:rPr>
              <a:t>περιέχουν </a:t>
            </a:r>
            <a:r>
              <a:rPr lang="el-GR" sz="2400" b="0" dirty="0">
                <a:latin typeface="+mn-lt"/>
              </a:rPr>
              <a:t>ένζυμα και </a:t>
            </a:r>
            <a:r>
              <a:rPr lang="el-GR" sz="2400" b="0" dirty="0" smtClean="0">
                <a:latin typeface="+mn-lt"/>
              </a:rPr>
              <a:t>αμινοξέα,</a:t>
            </a:r>
            <a:endParaRPr lang="el-GR" sz="2400" b="0" dirty="0">
              <a:latin typeface="+mn-lt"/>
            </a:endParaRPr>
          </a:p>
          <a:p>
            <a:pPr lvl="0" algn="l"/>
            <a:endParaRPr lang="el-GR" sz="2400" b="0" dirty="0">
              <a:latin typeface="+mn-lt"/>
            </a:endParaRPr>
          </a:p>
          <a:p>
            <a:pPr lvl="0" algn="l"/>
            <a:r>
              <a:rPr lang="el-GR" sz="2400" b="0" dirty="0">
                <a:latin typeface="+mn-lt"/>
              </a:rPr>
              <a:t>4. </a:t>
            </a:r>
            <a:r>
              <a:rPr lang="el-GR" sz="2400" b="0" dirty="0" err="1">
                <a:latin typeface="+mn-lt"/>
              </a:rPr>
              <a:t>Μεσοσώματα</a:t>
            </a:r>
            <a:r>
              <a:rPr lang="el-GR" sz="2400" b="0" dirty="0">
                <a:latin typeface="+mn-lt"/>
              </a:rPr>
              <a:t> (ενθυλακώσεις </a:t>
            </a:r>
            <a:r>
              <a:rPr lang="el-GR" sz="2400" b="0" dirty="0" smtClean="0">
                <a:latin typeface="+mn-lt"/>
              </a:rPr>
              <a:t>κυτταρικής μεμβράνης). </a:t>
            </a:r>
            <a:endParaRPr lang="el-GR" sz="2400" b="0" dirty="0">
              <a:latin typeface="+mn-lt"/>
            </a:endParaRPr>
          </a:p>
          <a:p>
            <a:pPr lvl="0" algn="l"/>
            <a:r>
              <a:rPr lang="el-GR" sz="2400" b="0" dirty="0">
                <a:latin typeface="+mn-lt"/>
              </a:rPr>
              <a:t>Ρόλος : πηγή ενζύμων κυτταρικής </a:t>
            </a:r>
            <a:r>
              <a:rPr lang="el-GR" sz="2400" b="0" dirty="0" smtClean="0">
                <a:latin typeface="+mn-lt"/>
              </a:rPr>
              <a:t>αναπνοής και </a:t>
            </a:r>
            <a:r>
              <a:rPr lang="el-GR" sz="2400" b="0" dirty="0">
                <a:latin typeface="+mn-lt"/>
              </a:rPr>
              <a:t>βιοσύνθεση </a:t>
            </a:r>
            <a:r>
              <a:rPr lang="el-GR" sz="2400" b="0" dirty="0" err="1" smtClean="0">
                <a:latin typeface="+mn-lt"/>
              </a:rPr>
              <a:t>φωσφολιπιδίων</a:t>
            </a:r>
            <a:r>
              <a:rPr lang="el-GR" sz="2400" b="0" dirty="0" smtClean="0">
                <a:latin typeface="+mn-lt"/>
              </a:rPr>
              <a:t> τόπος </a:t>
            </a:r>
            <a:r>
              <a:rPr lang="el-GR" sz="2400" b="0" dirty="0">
                <a:latin typeface="+mn-lt"/>
              </a:rPr>
              <a:t>σχηματισμού σπορίων (</a:t>
            </a:r>
            <a:r>
              <a:rPr lang="en-US" sz="2400" b="0" dirty="0">
                <a:latin typeface="+mn-lt"/>
              </a:rPr>
              <a:t>Bacillus</a:t>
            </a:r>
            <a:r>
              <a:rPr lang="el-GR" sz="2400" b="0" dirty="0" smtClean="0">
                <a:latin typeface="+mn-lt"/>
              </a:rPr>
              <a:t>).</a:t>
            </a:r>
            <a:endParaRPr lang="el-GR" sz="2400" b="0" dirty="0">
              <a:latin typeface="+mn-lt"/>
            </a:endParaRPr>
          </a:p>
          <a:p>
            <a:pPr lvl="0" algn="l"/>
            <a:endParaRPr lang="el-GR" sz="2400" b="0" dirty="0">
              <a:latin typeface="+mn-lt"/>
            </a:endParaRPr>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25</a:t>
            </a:fld>
            <a:endParaRPr lang="el-GR" dirty="0"/>
          </a:p>
        </p:txBody>
      </p:sp>
    </p:spTree>
    <p:custDataLst>
      <p:tags r:id="rId1"/>
    </p:custDataLst>
    <p:extLst>
      <p:ext uri="{BB962C8B-B14F-4D97-AF65-F5344CB8AC3E}">
        <p14:creationId xmlns="" xmlns:p14="http://schemas.microsoft.com/office/powerpoint/2010/main" val="298968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224136"/>
          </a:xfrm>
        </p:spPr>
        <p:txBody>
          <a:bodyPr>
            <a:noAutofit/>
          </a:bodyPr>
          <a:lstStyle/>
          <a:p>
            <a:pPr eaLnBrk="0" hangingPunct="0">
              <a:tabLst>
                <a:tab pos="457200" algn="l"/>
                <a:tab pos="1584325" algn="l"/>
              </a:tabLst>
            </a:pPr>
            <a:r>
              <a:rPr lang="el-GR" dirty="0" smtClean="0">
                <a:cs typeface="Arial" charset="0"/>
              </a:rPr>
              <a:t>Κυτταρικά οργανίδια (3 από 8)</a:t>
            </a:r>
            <a:endParaRPr lang="el-GR" dirty="0">
              <a:latin typeface="+mn-lt"/>
              <a:cs typeface="Times New Roman" pitchFamily="18" charset="0"/>
            </a:endParaRPr>
          </a:p>
        </p:txBody>
      </p:sp>
      <p:pic>
        <p:nvPicPr>
          <p:cNvPr id="11" name="Picture 4" descr="http://classroom.sdmesa.edu/eschmid/f3-11_the_structure_of_.jpg"/>
          <p:cNvPicPr>
            <a:picLocks noChangeAspect="1" noChangeArrowheads="1"/>
          </p:cNvPicPr>
          <p:nvPr/>
        </p:nvPicPr>
        <p:blipFill>
          <a:blip r:embed="rId3" cstate="print"/>
          <a:srcRect/>
          <a:stretch>
            <a:fillRect/>
          </a:stretch>
        </p:blipFill>
        <p:spPr bwMode="auto">
          <a:xfrm>
            <a:off x="899592" y="1945528"/>
            <a:ext cx="3600400" cy="2960162"/>
          </a:xfrm>
          <a:prstGeom prst="rect">
            <a:avLst/>
          </a:prstGeom>
          <a:noFill/>
        </p:spPr>
      </p:pic>
      <p:pic>
        <p:nvPicPr>
          <p:cNvPr id="9" name="Picture 2" descr="http://lecturer.ukdw.ac.id/dhira/BacterialStructure/BactStructImages/Mesosome.jpg"/>
          <p:cNvPicPr>
            <a:picLocks noChangeAspect="1" noChangeArrowheads="1"/>
          </p:cNvPicPr>
          <p:nvPr/>
        </p:nvPicPr>
        <p:blipFill>
          <a:blip r:embed="rId4" cstate="print"/>
          <a:srcRect/>
          <a:stretch>
            <a:fillRect/>
          </a:stretch>
        </p:blipFill>
        <p:spPr bwMode="auto">
          <a:xfrm>
            <a:off x="5076056" y="1628800"/>
            <a:ext cx="3203848" cy="3992458"/>
          </a:xfrm>
          <a:prstGeom prst="rect">
            <a:avLst/>
          </a:prstGeom>
          <a:noFill/>
        </p:spPr>
      </p:pic>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26</a:t>
            </a:fld>
            <a:endParaRPr lang="el-GR" dirty="0"/>
          </a:p>
        </p:txBody>
      </p:sp>
    </p:spTree>
    <p:custDataLst>
      <p:tags r:id="rId1"/>
    </p:custDataLst>
    <p:extLst>
      <p:ext uri="{BB962C8B-B14F-4D97-AF65-F5344CB8AC3E}">
        <p14:creationId xmlns="" xmlns:p14="http://schemas.microsoft.com/office/powerpoint/2010/main" val="298968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672306" y="30510"/>
            <a:ext cx="8208912" cy="1224136"/>
          </a:xfrm>
        </p:spPr>
        <p:txBody>
          <a:bodyPr>
            <a:noAutofit/>
          </a:bodyPr>
          <a:lstStyle/>
          <a:p>
            <a:pPr eaLnBrk="0" hangingPunct="0">
              <a:tabLst>
                <a:tab pos="457200" algn="l"/>
                <a:tab pos="1584325" algn="l"/>
              </a:tabLst>
            </a:pPr>
            <a:r>
              <a:rPr lang="el-GR" dirty="0" smtClean="0">
                <a:cs typeface="Arial" charset="0"/>
              </a:rPr>
              <a:t>Κυτταρικά οργανίδια (4 από 8)</a:t>
            </a:r>
            <a:endParaRPr lang="el-GR" dirty="0">
              <a:latin typeface="+mn-lt"/>
              <a:cs typeface="Times New Roman" pitchFamily="18" charset="0"/>
            </a:endParaRPr>
          </a:p>
        </p:txBody>
      </p:sp>
      <p:sp>
        <p:nvSpPr>
          <p:cNvPr id="8" name="Rectangle 2" descr="5. Πυρήνας.&#10;χωρίς πυρηνική μεμβράνη (βακτήρια) ή με πυρηνική μεμβράνη (ζύμες, μύκητες),&#10;περιέχει δίκλωνο DNA,&#10;Εκεί γίνεται η μεταγραφή του DNA σε RNA.&#10;"/>
          <p:cNvSpPr txBox="1">
            <a:spLocks noChangeArrowheads="1"/>
          </p:cNvSpPr>
          <p:nvPr>
            <p:custDataLst>
              <p:tags r:id="rId2"/>
            </p:custDataLst>
          </p:nvPr>
        </p:nvSpPr>
        <p:spPr>
          <a:xfrm>
            <a:off x="503238" y="980728"/>
            <a:ext cx="7885186"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lvl="0" algn="l"/>
            <a:r>
              <a:rPr lang="el-GR" sz="2400" b="0" dirty="0">
                <a:latin typeface="+mn-lt"/>
              </a:rPr>
              <a:t>5. </a:t>
            </a:r>
            <a:r>
              <a:rPr lang="el-GR" sz="2400" b="0" dirty="0" smtClean="0">
                <a:latin typeface="+mn-lt"/>
              </a:rPr>
              <a:t>Πυρήνας.</a:t>
            </a:r>
            <a:endParaRPr lang="el-GR" sz="2400" b="0" dirty="0">
              <a:latin typeface="+mn-lt"/>
            </a:endParaRPr>
          </a:p>
          <a:p>
            <a:pPr marL="342900" lvl="0" indent="-342900" algn="l">
              <a:buFont typeface="Wingdings" panose="05000000000000000000" pitchFamily="2" charset="2"/>
              <a:buChar char="§"/>
            </a:pPr>
            <a:r>
              <a:rPr lang="el-GR" sz="2400" b="0" dirty="0">
                <a:latin typeface="+mn-lt"/>
              </a:rPr>
              <a:t>χωρίς πυρηνική μεμβράνη (βακτήρια) ή με πυρηνική μεμβράνη (</a:t>
            </a:r>
            <a:r>
              <a:rPr lang="el-GR" sz="2400" b="0" dirty="0" smtClean="0">
                <a:latin typeface="+mn-lt"/>
              </a:rPr>
              <a:t>ζύμες - μύκητες),</a:t>
            </a:r>
            <a:endParaRPr lang="el-GR" sz="2400" b="0" dirty="0">
              <a:latin typeface="+mn-lt"/>
            </a:endParaRPr>
          </a:p>
          <a:p>
            <a:pPr marL="342900" lvl="0" indent="-342900" algn="l">
              <a:buFont typeface="Wingdings" panose="05000000000000000000" pitchFamily="2" charset="2"/>
              <a:buChar char="§"/>
            </a:pPr>
            <a:r>
              <a:rPr lang="el-GR" sz="2400" b="0" dirty="0">
                <a:latin typeface="+mn-lt"/>
              </a:rPr>
              <a:t>περιέχει δίκλωνο </a:t>
            </a:r>
            <a:r>
              <a:rPr lang="en-US" sz="2400" b="0" dirty="0" smtClean="0">
                <a:latin typeface="+mn-lt"/>
              </a:rPr>
              <a:t>DNA</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a:latin typeface="+mn-lt"/>
              </a:rPr>
              <a:t>Εκεί γίνεται η μεταγραφή του </a:t>
            </a:r>
            <a:r>
              <a:rPr lang="en-US" sz="2400" b="0" dirty="0">
                <a:latin typeface="+mn-lt"/>
              </a:rPr>
              <a:t>DNA</a:t>
            </a:r>
            <a:r>
              <a:rPr lang="el-GR" sz="2400" b="0" dirty="0">
                <a:latin typeface="+mn-lt"/>
              </a:rPr>
              <a:t> σε </a:t>
            </a:r>
            <a:r>
              <a:rPr lang="en-US" sz="2400" b="0" dirty="0" smtClean="0">
                <a:latin typeface="+mn-lt"/>
              </a:rPr>
              <a:t>RNA</a:t>
            </a:r>
            <a:r>
              <a:rPr lang="el-GR" sz="2400" b="0" dirty="0" smtClean="0">
                <a:latin typeface="+mn-lt"/>
              </a:rPr>
              <a:t>.</a:t>
            </a:r>
            <a:endParaRPr lang="el-GR" sz="2400" b="0" dirty="0">
              <a:latin typeface="+mn-lt"/>
            </a:endParaRPr>
          </a:p>
        </p:txBody>
      </p:sp>
      <p:pic>
        <p:nvPicPr>
          <p:cNvPr id="11" name="Picture 2" descr="http://thecellorganelles.weebly.com/uploads/8/9/2/6/8926272/8300280.gif"/>
          <p:cNvPicPr>
            <a:picLocks noChangeAspect="1" noChangeArrowheads="1"/>
          </p:cNvPicPr>
          <p:nvPr/>
        </p:nvPicPr>
        <p:blipFill>
          <a:blip r:embed="rId4" cstate="print"/>
          <a:srcRect/>
          <a:stretch>
            <a:fillRect/>
          </a:stretch>
        </p:blipFill>
        <p:spPr bwMode="auto">
          <a:xfrm>
            <a:off x="672306" y="2902564"/>
            <a:ext cx="4104456" cy="3161095"/>
          </a:xfrm>
          <a:prstGeom prst="rect">
            <a:avLst/>
          </a:prstGeom>
          <a:noFill/>
        </p:spPr>
      </p:pic>
      <p:pic>
        <p:nvPicPr>
          <p:cNvPr id="12" name="Picture 4" descr="https://encrypted-tbn1.gstatic.com/images?q=tbn:ANd9GcQ1cOtkX70UOQr7slN0T99bQumHt0G5xXA2QdUcfpBYYPoQuHpLXw"/>
          <p:cNvPicPr>
            <a:picLocks noChangeAspect="1" noChangeArrowheads="1"/>
          </p:cNvPicPr>
          <p:nvPr/>
        </p:nvPicPr>
        <p:blipFill>
          <a:blip r:embed="rId5" cstate="print"/>
          <a:srcRect/>
          <a:stretch>
            <a:fillRect/>
          </a:stretch>
        </p:blipFill>
        <p:spPr bwMode="auto">
          <a:xfrm>
            <a:off x="5035401" y="2888940"/>
            <a:ext cx="3497039" cy="3348372"/>
          </a:xfrm>
          <a:prstGeom prst="rect">
            <a:avLst/>
          </a:prstGeom>
          <a:noFill/>
        </p:spPr>
      </p:pic>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27</a:t>
            </a:fld>
            <a:endParaRPr lang="el-GR" dirty="0"/>
          </a:p>
        </p:txBody>
      </p:sp>
    </p:spTree>
    <p:custDataLst>
      <p:tags r:id="rId1"/>
    </p:custDataLst>
    <p:extLst>
      <p:ext uri="{BB962C8B-B14F-4D97-AF65-F5344CB8AC3E}">
        <p14:creationId xmlns="" xmlns:p14="http://schemas.microsoft.com/office/powerpoint/2010/main" val="298968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224136"/>
          </a:xfrm>
        </p:spPr>
        <p:txBody>
          <a:bodyPr>
            <a:noAutofit/>
          </a:bodyPr>
          <a:lstStyle/>
          <a:p>
            <a:pPr eaLnBrk="0" hangingPunct="0">
              <a:tabLst>
                <a:tab pos="457200" algn="l"/>
                <a:tab pos="1584325" algn="l"/>
              </a:tabLst>
            </a:pPr>
            <a:r>
              <a:rPr lang="el-GR" dirty="0" smtClean="0">
                <a:cs typeface="Arial" charset="0"/>
              </a:rPr>
              <a:t>Κυτταρικά οργανίδια (5 από 8)</a:t>
            </a:r>
            <a:endParaRPr lang="el-GR" dirty="0">
              <a:latin typeface="+mn-lt"/>
              <a:cs typeface="Times New Roman" pitchFamily="18" charset="0"/>
            </a:endParaRPr>
          </a:p>
        </p:txBody>
      </p:sp>
      <p:sp>
        <p:nvSpPr>
          <p:cNvPr id="8" name="Rectangle 2" descr="6. Έλυτρο-κάψα.&#10;Περίβλημα του κυτταρικού τοιχώματος σε κάποια Gram plus και Gram minus βακτήρια,&#10;Από πολυσακχαρίτες που παράγονται στην κυτταρική μεμβράνη,&#10;Ρόλος, άνω κάτω τελεία,&#10;Προφύλαξη από αφυδάτωση, φαγοκύτταρα, αντιβιοτικά,&#10;Σύνδεση σε επιφάνειες.&#10;Ρόλος στην παθογόνο δράση (πρόσδεση σε επιφάνειες άλλων κυττάρων.&#10;Χρήσιμα στην παραγωγή εμβολίων (Pneumonococcus, Neisseria meningitis).&#10;Χρωματισμός ελύτρου με σινική μελάνη.&#10;"/>
          <p:cNvSpPr txBox="1">
            <a:spLocks noChangeArrowheads="1"/>
          </p:cNvSpPr>
          <p:nvPr>
            <p:custDataLst>
              <p:tags r:id="rId2"/>
            </p:custDataLst>
          </p:nvPr>
        </p:nvSpPr>
        <p:spPr>
          <a:xfrm>
            <a:off x="503238" y="1124744"/>
            <a:ext cx="7885186"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lvl="0" algn="l"/>
            <a:r>
              <a:rPr lang="el-GR" sz="2400" b="0" dirty="0">
                <a:latin typeface="+mn-lt"/>
              </a:rPr>
              <a:t>6. </a:t>
            </a:r>
            <a:r>
              <a:rPr lang="el-GR" sz="2400" b="0" dirty="0" smtClean="0">
                <a:latin typeface="+mn-lt"/>
              </a:rPr>
              <a:t>Έλυτρο-κάψα.</a:t>
            </a:r>
            <a:endParaRPr lang="el-GR" sz="2400" b="0" dirty="0">
              <a:latin typeface="+mn-lt"/>
            </a:endParaRPr>
          </a:p>
          <a:p>
            <a:pPr marL="342900" lvl="0" indent="-342900" algn="l">
              <a:buFont typeface="Wingdings" panose="05000000000000000000" pitchFamily="2" charset="2"/>
              <a:buChar char="§"/>
            </a:pPr>
            <a:r>
              <a:rPr lang="el-GR" sz="2400" b="0" dirty="0">
                <a:latin typeface="+mn-lt"/>
              </a:rPr>
              <a:t>Περίβλημα του κυτταρικού τοιχώματος σε κάποια </a:t>
            </a:r>
            <a:r>
              <a:rPr lang="en-US" sz="2400" b="0" dirty="0">
                <a:latin typeface="+mn-lt"/>
              </a:rPr>
              <a:t>Gram</a:t>
            </a:r>
            <a:r>
              <a:rPr lang="el-GR" sz="2400" b="0" baseline="30000" dirty="0">
                <a:latin typeface="+mn-lt"/>
              </a:rPr>
              <a:t>+ </a:t>
            </a:r>
            <a:r>
              <a:rPr lang="el-GR" sz="2400" b="0" dirty="0">
                <a:latin typeface="+mn-lt"/>
              </a:rPr>
              <a:t>και </a:t>
            </a:r>
            <a:r>
              <a:rPr lang="en-US" sz="2400" b="0" dirty="0">
                <a:latin typeface="+mn-lt"/>
              </a:rPr>
              <a:t>Gram</a:t>
            </a:r>
            <a:r>
              <a:rPr lang="el-GR" sz="2400" b="0" baseline="30000" dirty="0">
                <a:latin typeface="+mn-lt"/>
              </a:rPr>
              <a:t>- </a:t>
            </a:r>
            <a:r>
              <a:rPr lang="el-GR" sz="2400" b="0" dirty="0" smtClean="0">
                <a:latin typeface="+mn-lt"/>
              </a:rPr>
              <a:t>βακτήρια,</a:t>
            </a:r>
            <a:endParaRPr lang="el-GR" sz="2400" b="0" dirty="0">
              <a:latin typeface="+mn-lt"/>
            </a:endParaRPr>
          </a:p>
          <a:p>
            <a:pPr marL="342900" lvl="0" indent="-342900" algn="l">
              <a:buFont typeface="Wingdings" panose="05000000000000000000" pitchFamily="2" charset="2"/>
              <a:buChar char="§"/>
            </a:pPr>
            <a:r>
              <a:rPr lang="el-GR" sz="2400" b="0" dirty="0">
                <a:latin typeface="+mn-lt"/>
              </a:rPr>
              <a:t>Από πολυσακχαρίτες που παράγονται στην κυτταρική </a:t>
            </a:r>
            <a:r>
              <a:rPr lang="el-GR" sz="2400" b="0" dirty="0" smtClean="0">
                <a:latin typeface="+mn-lt"/>
              </a:rPr>
              <a:t>μεμβράνη,</a:t>
            </a:r>
            <a:endParaRPr lang="el-GR" sz="2400" b="0" dirty="0">
              <a:latin typeface="+mn-lt"/>
            </a:endParaRPr>
          </a:p>
          <a:p>
            <a:pPr marL="342900" lvl="0" indent="-342900" algn="l">
              <a:buClr>
                <a:schemeClr val="tx1"/>
              </a:buClr>
              <a:buFont typeface="Wingdings" panose="05000000000000000000" pitchFamily="2" charset="2"/>
              <a:buChar char="§"/>
            </a:pPr>
            <a:r>
              <a:rPr lang="el-GR" sz="2400" b="0" dirty="0">
                <a:solidFill>
                  <a:schemeClr val="accent4"/>
                </a:solidFill>
                <a:latin typeface="+mn-lt"/>
              </a:rPr>
              <a:t>Ρόλος</a:t>
            </a:r>
            <a:r>
              <a:rPr lang="en-US" sz="2400" b="0" dirty="0">
                <a:solidFill>
                  <a:schemeClr val="accent4"/>
                </a:solidFill>
                <a:latin typeface="+mn-lt"/>
              </a:rPr>
              <a:t>:</a:t>
            </a:r>
            <a:endParaRPr lang="el-GR" sz="2400" b="0" dirty="0">
              <a:solidFill>
                <a:schemeClr val="accent4"/>
              </a:solidFill>
              <a:latin typeface="+mn-lt"/>
            </a:endParaRPr>
          </a:p>
          <a:p>
            <a:pPr marL="342900" lvl="0" indent="-342900" algn="l">
              <a:buFont typeface="Wingdings" panose="05000000000000000000" pitchFamily="2" charset="2"/>
              <a:buChar char="§"/>
            </a:pPr>
            <a:r>
              <a:rPr lang="el-GR" sz="2400" b="0" dirty="0">
                <a:latin typeface="+mn-lt"/>
              </a:rPr>
              <a:t>Προφύλαξη από </a:t>
            </a:r>
            <a:r>
              <a:rPr lang="el-GR" sz="2400" b="0" dirty="0" smtClean="0">
                <a:latin typeface="+mn-lt"/>
              </a:rPr>
              <a:t>αφυδάτωση, φαγοκύτταρα, αντιβιοτικά,</a:t>
            </a:r>
            <a:endParaRPr lang="el-GR" sz="2400" b="0" dirty="0">
              <a:latin typeface="+mn-lt"/>
            </a:endParaRPr>
          </a:p>
          <a:p>
            <a:pPr marL="342900" lvl="0" indent="-342900" algn="l">
              <a:buFont typeface="Wingdings" panose="05000000000000000000" pitchFamily="2" charset="2"/>
              <a:buChar char="§"/>
            </a:pPr>
            <a:r>
              <a:rPr lang="el-GR" sz="2400" b="0" dirty="0">
                <a:latin typeface="+mn-lt"/>
              </a:rPr>
              <a:t>Σύνδεση σε </a:t>
            </a:r>
            <a:r>
              <a:rPr lang="el-GR" sz="2400" b="0" dirty="0" smtClean="0">
                <a:latin typeface="+mn-lt"/>
              </a:rPr>
              <a:t>επιφάνειες.</a:t>
            </a:r>
            <a:endParaRPr lang="el-GR" sz="2400" b="0" dirty="0">
              <a:latin typeface="+mn-lt"/>
            </a:endParaRPr>
          </a:p>
          <a:p>
            <a:pPr marL="342900" lvl="0" indent="-342900" algn="l">
              <a:buFont typeface="Wingdings" panose="05000000000000000000" pitchFamily="2" charset="2"/>
              <a:buChar char="§"/>
            </a:pPr>
            <a:r>
              <a:rPr lang="el-GR" sz="2400" b="0" dirty="0">
                <a:latin typeface="+mn-lt"/>
              </a:rPr>
              <a:t>Ρόλος στην παθογόνο δράση</a:t>
            </a:r>
            <a:r>
              <a:rPr lang="en-US" sz="2400" b="0" dirty="0">
                <a:latin typeface="+mn-lt"/>
              </a:rPr>
              <a:t> (</a:t>
            </a:r>
            <a:r>
              <a:rPr lang="el-GR" sz="2400" b="0" dirty="0">
                <a:latin typeface="+mn-lt"/>
              </a:rPr>
              <a:t>πρόσδεση σε επιφάνειες άλλων </a:t>
            </a:r>
            <a:r>
              <a:rPr lang="el-GR" sz="2400" b="0" dirty="0" smtClean="0">
                <a:latin typeface="+mn-lt"/>
              </a:rPr>
              <a:t>κυττάρων.</a:t>
            </a:r>
            <a:endParaRPr lang="el-GR" sz="2400" b="0" dirty="0">
              <a:latin typeface="+mn-lt"/>
            </a:endParaRPr>
          </a:p>
          <a:p>
            <a:pPr marL="342900" lvl="0" indent="-342900" algn="l">
              <a:buFont typeface="Wingdings" panose="05000000000000000000" pitchFamily="2" charset="2"/>
              <a:buChar char="§"/>
            </a:pPr>
            <a:r>
              <a:rPr lang="el-GR" sz="2400" b="0" dirty="0">
                <a:latin typeface="+mn-lt"/>
              </a:rPr>
              <a:t>Χρήσιμα στην παραγωγή </a:t>
            </a:r>
            <a:r>
              <a:rPr lang="el-GR" sz="2400" b="0" dirty="0" smtClean="0">
                <a:latin typeface="+mn-lt"/>
              </a:rPr>
              <a:t>εμβολίων (</a:t>
            </a:r>
            <a:r>
              <a:rPr lang="en-US" sz="2400" b="0" dirty="0" err="1">
                <a:latin typeface="+mn-lt"/>
              </a:rPr>
              <a:t>Pneumonococcus</a:t>
            </a:r>
            <a:r>
              <a:rPr lang="el-GR" sz="2400" b="0" dirty="0">
                <a:latin typeface="+mn-lt"/>
              </a:rPr>
              <a:t>,</a:t>
            </a:r>
            <a:r>
              <a:rPr lang="en-US" sz="2400" b="0" dirty="0">
                <a:latin typeface="+mn-lt"/>
              </a:rPr>
              <a:t> Neisseria meningitis</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a:latin typeface="+mn-lt"/>
              </a:rPr>
              <a:t>Χρωματισμός ελύτρου με σινική </a:t>
            </a:r>
            <a:r>
              <a:rPr lang="el-GR" sz="2400" b="0" dirty="0" smtClean="0">
                <a:latin typeface="+mn-lt"/>
              </a:rPr>
              <a:t>μελάνη.</a:t>
            </a:r>
            <a:endParaRPr lang="el-GR" sz="2400" b="0" dirty="0">
              <a:latin typeface="+mn-lt"/>
            </a:endParaRPr>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28</a:t>
            </a:fld>
            <a:endParaRPr lang="el-GR" dirty="0"/>
          </a:p>
        </p:txBody>
      </p:sp>
    </p:spTree>
    <p:custDataLst>
      <p:tags r:id="rId1"/>
    </p:custDataLst>
    <p:extLst>
      <p:ext uri="{BB962C8B-B14F-4D97-AF65-F5344CB8AC3E}">
        <p14:creationId xmlns="" xmlns:p14="http://schemas.microsoft.com/office/powerpoint/2010/main" val="298968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224136"/>
          </a:xfrm>
        </p:spPr>
        <p:txBody>
          <a:bodyPr>
            <a:noAutofit/>
          </a:bodyPr>
          <a:lstStyle/>
          <a:p>
            <a:pPr eaLnBrk="0" hangingPunct="0">
              <a:tabLst>
                <a:tab pos="457200" algn="l"/>
                <a:tab pos="1584325" algn="l"/>
              </a:tabLst>
            </a:pPr>
            <a:r>
              <a:rPr lang="el-GR" dirty="0" smtClean="0">
                <a:cs typeface="Arial" charset="0"/>
              </a:rPr>
              <a:t>Κυτταρικά οργανίδια (6 από 8)</a:t>
            </a:r>
            <a:endParaRPr lang="el-GR" dirty="0">
              <a:latin typeface="+mn-lt"/>
              <a:cs typeface="Times New Roman" pitchFamily="18" charset="0"/>
            </a:endParaRPr>
          </a:p>
        </p:txBody>
      </p:sp>
      <p:pic>
        <p:nvPicPr>
          <p:cNvPr id="9" name="Picture 2" descr="https://encrypted-tbn2.gstatic.com/images?q=tbn:ANd9GcQIQJO0AaMVo6NpJt8jUuB_hv7siUycmQZnGtFh3LRkOd9kyx7LyQ"/>
          <p:cNvPicPr>
            <a:picLocks noChangeAspect="1" noChangeArrowheads="1"/>
          </p:cNvPicPr>
          <p:nvPr/>
        </p:nvPicPr>
        <p:blipFill>
          <a:blip r:embed="rId3" cstate="print"/>
          <a:srcRect/>
          <a:stretch>
            <a:fillRect/>
          </a:stretch>
        </p:blipFill>
        <p:spPr bwMode="auto">
          <a:xfrm>
            <a:off x="504056" y="2204864"/>
            <a:ext cx="3923928" cy="2445548"/>
          </a:xfrm>
          <a:prstGeom prst="rect">
            <a:avLst/>
          </a:prstGeom>
          <a:noFill/>
        </p:spPr>
      </p:pic>
      <p:pic>
        <p:nvPicPr>
          <p:cNvPr id="11" name="Picture 4" descr="https://encrypted-tbn2.gstatic.com/images?q=tbn:ANd9GcSunci3Hk-ZhDOz-n_OEsORx8ItjdCB1PDm8PIoOyqYzfK5u01eww"/>
          <p:cNvPicPr>
            <a:picLocks noChangeAspect="1" noChangeArrowheads="1"/>
          </p:cNvPicPr>
          <p:nvPr/>
        </p:nvPicPr>
        <p:blipFill>
          <a:blip r:embed="rId4" cstate="print"/>
          <a:srcRect/>
          <a:stretch>
            <a:fillRect/>
          </a:stretch>
        </p:blipFill>
        <p:spPr bwMode="auto">
          <a:xfrm>
            <a:off x="4834859" y="2276872"/>
            <a:ext cx="3625573" cy="2456892"/>
          </a:xfrm>
          <a:prstGeom prst="rect">
            <a:avLst/>
          </a:prstGeom>
          <a:noFill/>
        </p:spPr>
      </p:pic>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29</a:t>
            </a:fld>
            <a:endParaRPr lang="el-GR" dirty="0"/>
          </a:p>
        </p:txBody>
      </p:sp>
    </p:spTree>
    <p:custDataLst>
      <p:tags r:id="rId1"/>
    </p:custDataLst>
    <p:extLst>
      <p:ext uri="{BB962C8B-B14F-4D97-AF65-F5344CB8AC3E}">
        <p14:creationId xmlns="" xmlns:p14="http://schemas.microsoft.com/office/powerpoint/2010/main" val="298968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 xmlns:p14="http://schemas.microsoft.com/office/powerpoint/2010/main" val="4015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224136"/>
          </a:xfrm>
        </p:spPr>
        <p:txBody>
          <a:bodyPr>
            <a:noAutofit/>
          </a:bodyPr>
          <a:lstStyle/>
          <a:p>
            <a:pPr eaLnBrk="0" hangingPunct="0">
              <a:tabLst>
                <a:tab pos="457200" algn="l"/>
                <a:tab pos="1584325" algn="l"/>
              </a:tabLst>
            </a:pPr>
            <a:r>
              <a:rPr lang="el-GR" dirty="0" smtClean="0">
                <a:cs typeface="Arial" charset="0"/>
              </a:rPr>
              <a:t>Κυτταρικά οργανίδια (7 από 8)</a:t>
            </a:r>
            <a:endParaRPr lang="el-GR" dirty="0">
              <a:latin typeface="+mn-lt"/>
              <a:cs typeface="Times New Roman" pitchFamily="18" charset="0"/>
            </a:endParaRPr>
          </a:p>
        </p:txBody>
      </p:sp>
      <p:sp>
        <p:nvSpPr>
          <p:cNvPr id="8" name="Rectangle 2" descr="7. Βλεφαρίδες-μαστίγια.&#10;Νηματοειδή εξαρτήματα κίνησης των βακτηρίων από: φλαζελίνη (Gram plus, Gram minus),&#10;Μονότριχα βακτήρια, (σχήμα), λοφιότριχα(σχήμα), αμφίτριχα(σχήμα), περίτριχα(σχημα),&#10;Ρόλος, άνω κάτω τελεία,&#10;Κίνηση (περιστροφική) με ταχύτητα 2 εώς 200 μέτρα ανα second,&#10;Χημειοταξία - μετακίνηση προς το ιδανικό υπόστρωμα,&#10;Υποδοχέας φάγων,&#10;Συγκολλητικές - αντιγονικές ιδιότητες,&#10;Μήκος 6 εώς 30 μέτρα.&#10;"/>
          <p:cNvSpPr txBox="1">
            <a:spLocks noChangeArrowheads="1"/>
          </p:cNvSpPr>
          <p:nvPr>
            <p:custDataLst>
              <p:tags r:id="rId2"/>
            </p:custDataLst>
          </p:nvPr>
        </p:nvSpPr>
        <p:spPr>
          <a:xfrm>
            <a:off x="575246" y="1268760"/>
            <a:ext cx="7885186" cy="43924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lvl="0" algn="l"/>
            <a:r>
              <a:rPr lang="el-GR" sz="2400" b="0" dirty="0" smtClean="0">
                <a:latin typeface="+mn-lt"/>
              </a:rPr>
              <a:t>7. Βλεφαρίδες-μαστίγια.</a:t>
            </a:r>
            <a:endParaRPr lang="el-GR" sz="2400" b="0" dirty="0">
              <a:latin typeface="+mn-lt"/>
            </a:endParaRPr>
          </a:p>
          <a:p>
            <a:pPr lvl="0" algn="l"/>
            <a:r>
              <a:rPr lang="el-GR" sz="2400" b="0" dirty="0">
                <a:latin typeface="+mn-lt"/>
              </a:rPr>
              <a:t>Νηματοειδή εξαρτήματα κίνησης των βακτηρίων </a:t>
            </a:r>
            <a:r>
              <a:rPr lang="el-GR" sz="2400" b="0" dirty="0" smtClean="0">
                <a:latin typeface="+mn-lt"/>
              </a:rPr>
              <a:t>από: </a:t>
            </a:r>
            <a:r>
              <a:rPr lang="el-GR" sz="2400" b="0" dirty="0" err="1">
                <a:latin typeface="+mn-lt"/>
              </a:rPr>
              <a:t>φλαζελίνη</a:t>
            </a:r>
            <a:r>
              <a:rPr lang="el-GR" sz="2400" b="0" dirty="0">
                <a:latin typeface="+mn-lt"/>
              </a:rPr>
              <a:t> (</a:t>
            </a:r>
            <a:r>
              <a:rPr lang="en-US" sz="2400" b="0" dirty="0">
                <a:latin typeface="+mn-lt"/>
              </a:rPr>
              <a:t>Gram</a:t>
            </a:r>
            <a:r>
              <a:rPr lang="el-GR" sz="2400" b="0" baseline="30000" dirty="0">
                <a:latin typeface="+mn-lt"/>
              </a:rPr>
              <a:t>+</a:t>
            </a:r>
            <a:r>
              <a:rPr lang="el-GR" sz="2400" b="0" dirty="0">
                <a:latin typeface="+mn-lt"/>
              </a:rPr>
              <a:t>,</a:t>
            </a:r>
            <a:r>
              <a:rPr lang="en-US" sz="2400" b="0" dirty="0">
                <a:latin typeface="+mn-lt"/>
              </a:rPr>
              <a:t>Gram</a:t>
            </a:r>
            <a:r>
              <a:rPr lang="el-GR" sz="2400" b="0" baseline="30000" dirty="0">
                <a:latin typeface="+mn-lt"/>
              </a:rPr>
              <a:t>-</a:t>
            </a:r>
            <a:r>
              <a:rPr lang="el-GR" sz="2400" b="0" dirty="0" smtClean="0">
                <a:latin typeface="+mn-lt"/>
              </a:rPr>
              <a:t>),</a:t>
            </a:r>
            <a:endParaRPr lang="el-GR" sz="2400" b="0" dirty="0">
              <a:latin typeface="+mn-lt"/>
            </a:endParaRPr>
          </a:p>
          <a:p>
            <a:pPr lvl="0" algn="l"/>
            <a:r>
              <a:rPr lang="el-GR" sz="2400" b="0" dirty="0" err="1">
                <a:latin typeface="+mn-lt"/>
              </a:rPr>
              <a:t>Μονότριχα</a:t>
            </a:r>
            <a:r>
              <a:rPr lang="el-GR" sz="2400" b="0" dirty="0">
                <a:latin typeface="+mn-lt"/>
              </a:rPr>
              <a:t> </a:t>
            </a:r>
            <a:r>
              <a:rPr lang="el-GR" sz="2400" b="0" dirty="0" smtClean="0">
                <a:latin typeface="+mn-lt"/>
              </a:rPr>
              <a:t>βακτήρια, (σχήμα), </a:t>
            </a:r>
            <a:r>
              <a:rPr lang="el-GR" sz="2400" b="0" dirty="0" err="1" smtClean="0">
                <a:latin typeface="+mn-lt"/>
              </a:rPr>
              <a:t>λοφιότριχα(σχήμα</a:t>
            </a:r>
            <a:r>
              <a:rPr lang="el-GR" sz="2400" b="0" dirty="0" smtClean="0">
                <a:latin typeface="+mn-lt"/>
              </a:rPr>
              <a:t>), </a:t>
            </a:r>
            <a:r>
              <a:rPr lang="el-GR" sz="2400" b="0" dirty="0" err="1" smtClean="0">
                <a:latin typeface="+mn-lt"/>
              </a:rPr>
              <a:t>αμφίτριχα(σχήμα</a:t>
            </a:r>
            <a:r>
              <a:rPr lang="el-GR" sz="2400" b="0" dirty="0" smtClean="0">
                <a:latin typeface="+mn-lt"/>
              </a:rPr>
              <a:t>), </a:t>
            </a:r>
            <a:r>
              <a:rPr lang="el-GR" sz="2400" b="0" dirty="0" err="1" smtClean="0">
                <a:latin typeface="+mn-lt"/>
              </a:rPr>
              <a:t>περίτριχα(σχημα</a:t>
            </a:r>
            <a:r>
              <a:rPr lang="el-GR" sz="2400" b="0" dirty="0" smtClean="0">
                <a:latin typeface="+mn-lt"/>
              </a:rPr>
              <a:t>),</a:t>
            </a:r>
            <a:endParaRPr lang="el-GR" sz="2400" b="0" dirty="0">
              <a:latin typeface="+mn-lt"/>
            </a:endParaRPr>
          </a:p>
          <a:p>
            <a:pPr lvl="0" algn="l"/>
            <a:r>
              <a:rPr lang="el-GR" sz="2400" b="0" dirty="0">
                <a:latin typeface="+mn-lt"/>
              </a:rPr>
              <a:t>Ρόλος</a:t>
            </a:r>
            <a:r>
              <a:rPr lang="en-US" sz="2400" b="0" dirty="0">
                <a:latin typeface="+mn-lt"/>
              </a:rPr>
              <a:t>:</a:t>
            </a:r>
            <a:endParaRPr lang="el-GR" sz="2400" b="0" dirty="0">
              <a:latin typeface="+mn-lt"/>
            </a:endParaRPr>
          </a:p>
          <a:p>
            <a:pPr lvl="0" algn="l"/>
            <a:r>
              <a:rPr lang="el-GR" sz="2400" b="0" dirty="0" smtClean="0">
                <a:latin typeface="+mn-lt"/>
              </a:rPr>
              <a:t>Κίνηση (</a:t>
            </a:r>
            <a:r>
              <a:rPr lang="el-GR" sz="2400" b="0" dirty="0">
                <a:latin typeface="+mn-lt"/>
              </a:rPr>
              <a:t>περιστροφική</a:t>
            </a:r>
            <a:r>
              <a:rPr lang="el-GR" sz="2400" b="0" dirty="0" smtClean="0">
                <a:latin typeface="+mn-lt"/>
              </a:rPr>
              <a:t>) με </a:t>
            </a:r>
            <a:r>
              <a:rPr lang="el-GR" sz="2400" b="0" dirty="0">
                <a:latin typeface="+mn-lt"/>
              </a:rPr>
              <a:t>ταχύτητα 2-200μ/</a:t>
            </a:r>
            <a:r>
              <a:rPr lang="en-US" sz="2400" b="0" dirty="0" smtClean="0">
                <a:latin typeface="+mn-lt"/>
              </a:rPr>
              <a:t>sec</a:t>
            </a:r>
            <a:r>
              <a:rPr lang="el-GR" sz="2400" b="0" dirty="0" smtClean="0">
                <a:latin typeface="+mn-lt"/>
              </a:rPr>
              <a:t>,</a:t>
            </a:r>
            <a:endParaRPr lang="el-GR" sz="2400" b="0" dirty="0">
              <a:latin typeface="+mn-lt"/>
            </a:endParaRPr>
          </a:p>
          <a:p>
            <a:pPr lvl="0" algn="l"/>
            <a:r>
              <a:rPr lang="el-GR" sz="2400" b="0" dirty="0" err="1" smtClean="0">
                <a:latin typeface="+mn-lt"/>
              </a:rPr>
              <a:t>Χημειοταξία</a:t>
            </a:r>
            <a:r>
              <a:rPr lang="el-GR" sz="2400" b="0" dirty="0" smtClean="0">
                <a:latin typeface="+mn-lt"/>
              </a:rPr>
              <a:t> - μετακίνηση </a:t>
            </a:r>
            <a:r>
              <a:rPr lang="el-GR" sz="2400" b="0" dirty="0">
                <a:latin typeface="+mn-lt"/>
              </a:rPr>
              <a:t>προς το ιδανικό </a:t>
            </a:r>
            <a:r>
              <a:rPr lang="el-GR" sz="2400" b="0" dirty="0" smtClean="0">
                <a:latin typeface="+mn-lt"/>
              </a:rPr>
              <a:t>υπόστρωμα,</a:t>
            </a:r>
            <a:endParaRPr lang="el-GR" sz="2400" b="0" dirty="0">
              <a:latin typeface="+mn-lt"/>
            </a:endParaRPr>
          </a:p>
          <a:p>
            <a:pPr lvl="0" algn="l"/>
            <a:r>
              <a:rPr lang="el-GR" sz="2400" b="0" dirty="0">
                <a:latin typeface="+mn-lt"/>
              </a:rPr>
              <a:t>Υποδοχέας </a:t>
            </a:r>
            <a:r>
              <a:rPr lang="el-GR" sz="2400" b="0" dirty="0" err="1" smtClean="0">
                <a:latin typeface="+mn-lt"/>
              </a:rPr>
              <a:t>φάγων</a:t>
            </a:r>
            <a:r>
              <a:rPr lang="el-GR" sz="2400" b="0" dirty="0" smtClean="0">
                <a:latin typeface="+mn-lt"/>
              </a:rPr>
              <a:t>,</a:t>
            </a:r>
            <a:endParaRPr lang="el-GR" sz="2400" b="0" dirty="0">
              <a:latin typeface="+mn-lt"/>
            </a:endParaRPr>
          </a:p>
          <a:p>
            <a:pPr lvl="0" algn="l"/>
            <a:r>
              <a:rPr lang="el-GR" sz="2400" b="0" dirty="0" smtClean="0">
                <a:latin typeface="+mn-lt"/>
              </a:rPr>
              <a:t>Συγκολλητικές - </a:t>
            </a:r>
            <a:r>
              <a:rPr lang="el-GR" sz="2400" b="0" dirty="0" err="1" smtClean="0">
                <a:latin typeface="+mn-lt"/>
              </a:rPr>
              <a:t>αντιγονικές</a:t>
            </a:r>
            <a:r>
              <a:rPr lang="el-GR" sz="2400" b="0" dirty="0" smtClean="0">
                <a:latin typeface="+mn-lt"/>
              </a:rPr>
              <a:t> ιδιότητες,</a:t>
            </a:r>
            <a:endParaRPr lang="el-GR" sz="2400" b="0" dirty="0">
              <a:latin typeface="+mn-lt"/>
            </a:endParaRPr>
          </a:p>
          <a:p>
            <a:pPr lvl="0" algn="l"/>
            <a:r>
              <a:rPr lang="el-GR" sz="2400" b="0" dirty="0">
                <a:latin typeface="+mn-lt"/>
              </a:rPr>
              <a:t>Μήκος </a:t>
            </a:r>
            <a:r>
              <a:rPr lang="el-GR" sz="2400" b="0" dirty="0" smtClean="0">
                <a:latin typeface="+mn-lt"/>
              </a:rPr>
              <a:t>6-30μ.</a:t>
            </a:r>
            <a:endParaRPr lang="el-GR" sz="2400" b="0" dirty="0">
              <a:latin typeface="+mn-lt"/>
            </a:endParaRPr>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30</a:t>
            </a:fld>
            <a:endParaRPr lang="el-GR" dirty="0"/>
          </a:p>
        </p:txBody>
      </p:sp>
    </p:spTree>
    <p:custDataLst>
      <p:tags r:id="rId1"/>
    </p:custDataLst>
    <p:extLst>
      <p:ext uri="{BB962C8B-B14F-4D97-AF65-F5344CB8AC3E}">
        <p14:creationId xmlns="" xmlns:p14="http://schemas.microsoft.com/office/powerpoint/2010/main" val="298968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224136"/>
          </a:xfrm>
        </p:spPr>
        <p:txBody>
          <a:bodyPr>
            <a:noAutofit/>
          </a:bodyPr>
          <a:lstStyle/>
          <a:p>
            <a:pPr eaLnBrk="0" hangingPunct="0">
              <a:tabLst>
                <a:tab pos="457200" algn="l"/>
                <a:tab pos="1584325" algn="l"/>
              </a:tabLst>
            </a:pPr>
            <a:r>
              <a:rPr lang="el-GR" dirty="0" smtClean="0">
                <a:cs typeface="Arial" charset="0"/>
              </a:rPr>
              <a:t>Κυτταρικά οργανίδια (8 από 8)</a:t>
            </a:r>
            <a:endParaRPr lang="el-GR" dirty="0">
              <a:latin typeface="+mn-lt"/>
              <a:cs typeface="Times New Roman" pitchFamily="18" charset="0"/>
            </a:endParaRPr>
          </a:p>
        </p:txBody>
      </p:sp>
      <p:sp>
        <p:nvSpPr>
          <p:cNvPr id="8" name="Rectangle 2" descr="8. Φίμπρίες - Ινίδια (σχήμα).&#10;Λεπτά, ραχέα εξαρτήματα κίνησης, κυρίως των Gram minus ,&#10;Ορατά μόνο με μικροσκόπιο (όπως και οι βλεφαρίδες),&#10;Πρωτεινικής φύσης(φωσφο γλυκο πρωτείνες) άνω κάτω τελεία, (πιλίνη),&#10;Ρόλος, άνω κάτω τελεία,&#10;Ικανότητα προσκόλλησης σε άλλα κύτταρα à πιθανή παθογένεια,&#10;Υποδοχείς φάγων,&#10;Μεταφορά DNA σε συγγενικά είδη.&#10;"/>
          <p:cNvSpPr txBox="1">
            <a:spLocks noChangeArrowheads="1"/>
          </p:cNvSpPr>
          <p:nvPr>
            <p:custDataLst>
              <p:tags r:id="rId2"/>
            </p:custDataLst>
          </p:nvPr>
        </p:nvSpPr>
        <p:spPr>
          <a:xfrm>
            <a:off x="503238" y="1556792"/>
            <a:ext cx="7885186" cy="352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l-GR" sz="2400" b="0" dirty="0" smtClean="0">
                <a:latin typeface="+mn-lt"/>
              </a:rPr>
              <a:t>8. </a:t>
            </a:r>
            <a:r>
              <a:rPr lang="el-GR" sz="2400" b="0" dirty="0" err="1" smtClean="0">
                <a:latin typeface="+mn-lt"/>
              </a:rPr>
              <a:t>Φίμπρίες</a:t>
            </a:r>
            <a:r>
              <a:rPr lang="el-GR" sz="2400" b="0" dirty="0" smtClean="0">
                <a:latin typeface="+mn-lt"/>
              </a:rPr>
              <a:t> - Ινίδια (σχήμα).</a:t>
            </a:r>
            <a:endParaRPr lang="el-GR" sz="2400" b="0" dirty="0">
              <a:latin typeface="+mn-lt"/>
            </a:endParaRPr>
          </a:p>
          <a:p>
            <a:pPr marL="342900" lvl="0" indent="-342900" algn="l">
              <a:buFont typeface="Wingdings" panose="05000000000000000000" pitchFamily="2" charset="2"/>
              <a:buChar char="§"/>
            </a:pPr>
            <a:r>
              <a:rPr lang="el-GR" sz="2400" b="0" dirty="0">
                <a:latin typeface="+mn-lt"/>
              </a:rPr>
              <a:t>Λεπτά</a:t>
            </a:r>
            <a:r>
              <a:rPr lang="el-GR" sz="2400" b="0" dirty="0" smtClean="0">
                <a:latin typeface="+mn-lt"/>
              </a:rPr>
              <a:t>, </a:t>
            </a:r>
            <a:r>
              <a:rPr lang="el-GR" sz="2400" b="0" dirty="0" err="1" smtClean="0">
                <a:latin typeface="+mn-lt"/>
              </a:rPr>
              <a:t>ραχέα</a:t>
            </a:r>
            <a:r>
              <a:rPr lang="el-GR" sz="2400" b="0" dirty="0" smtClean="0">
                <a:latin typeface="+mn-lt"/>
              </a:rPr>
              <a:t> </a:t>
            </a:r>
            <a:r>
              <a:rPr lang="el-GR" sz="2400" b="0" dirty="0">
                <a:latin typeface="+mn-lt"/>
              </a:rPr>
              <a:t>εξαρτήματα </a:t>
            </a:r>
            <a:r>
              <a:rPr lang="el-GR" sz="2400" b="0" dirty="0" smtClean="0">
                <a:latin typeface="+mn-lt"/>
              </a:rPr>
              <a:t>κίνησης, κυρίως </a:t>
            </a:r>
            <a:r>
              <a:rPr lang="el-GR" sz="2400" b="0" dirty="0">
                <a:latin typeface="+mn-lt"/>
              </a:rPr>
              <a:t>των </a:t>
            </a:r>
            <a:r>
              <a:rPr lang="en-US" sz="2400" b="0" dirty="0">
                <a:latin typeface="+mn-lt"/>
              </a:rPr>
              <a:t>Gram</a:t>
            </a:r>
            <a:r>
              <a:rPr lang="el-GR" sz="2400" b="0" baseline="30000" dirty="0" smtClean="0">
                <a:latin typeface="+mn-lt"/>
              </a:rPr>
              <a:t>-</a:t>
            </a:r>
            <a:r>
              <a:rPr lang="el-GR" sz="2400" b="0" dirty="0" smtClean="0">
                <a:latin typeface="+mn-lt"/>
              </a:rPr>
              <a:t> ,</a:t>
            </a:r>
            <a:endParaRPr lang="el-GR" sz="2400" b="0" dirty="0">
              <a:latin typeface="+mn-lt"/>
            </a:endParaRPr>
          </a:p>
          <a:p>
            <a:pPr marL="342900" lvl="0" indent="-342900" algn="l">
              <a:buFont typeface="Wingdings" panose="05000000000000000000" pitchFamily="2" charset="2"/>
              <a:buChar char="§"/>
            </a:pPr>
            <a:r>
              <a:rPr lang="el-GR" sz="2400" b="0" dirty="0">
                <a:latin typeface="+mn-lt"/>
              </a:rPr>
              <a:t>Ορατά μόνο με </a:t>
            </a:r>
            <a:r>
              <a:rPr lang="el-GR" sz="2400" b="0" dirty="0" smtClean="0">
                <a:latin typeface="+mn-lt"/>
              </a:rPr>
              <a:t>μικροσκόπιο (</a:t>
            </a:r>
            <a:r>
              <a:rPr lang="el-GR" sz="2400" b="0" dirty="0">
                <a:latin typeface="+mn-lt"/>
              </a:rPr>
              <a:t>όπως και οι βλεφαρίδες</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err="1">
                <a:latin typeface="+mn-lt"/>
              </a:rPr>
              <a:t>Πρωτεινικής</a:t>
            </a:r>
            <a:r>
              <a:rPr lang="el-GR" sz="2400" b="0" dirty="0">
                <a:latin typeface="+mn-lt"/>
              </a:rPr>
              <a:t> </a:t>
            </a:r>
            <a:r>
              <a:rPr lang="el-GR" sz="2400" b="0" dirty="0" smtClean="0">
                <a:latin typeface="+mn-lt"/>
              </a:rPr>
              <a:t>φύσης (</a:t>
            </a:r>
            <a:r>
              <a:rPr lang="el-GR" sz="2400" b="0" dirty="0" err="1">
                <a:latin typeface="+mn-lt"/>
              </a:rPr>
              <a:t>φωσφο</a:t>
            </a:r>
            <a:r>
              <a:rPr lang="el-GR" sz="2400" b="0" dirty="0">
                <a:latin typeface="+mn-lt"/>
              </a:rPr>
              <a:t>-</a:t>
            </a:r>
            <a:r>
              <a:rPr lang="el-GR" sz="2400" b="0" dirty="0" err="1">
                <a:latin typeface="+mn-lt"/>
              </a:rPr>
              <a:t>γλυκο</a:t>
            </a:r>
            <a:r>
              <a:rPr lang="el-GR" sz="2400" b="0" dirty="0">
                <a:latin typeface="+mn-lt"/>
              </a:rPr>
              <a:t>-</a:t>
            </a:r>
            <a:r>
              <a:rPr lang="el-GR" sz="2400" b="0" dirty="0" err="1">
                <a:latin typeface="+mn-lt"/>
              </a:rPr>
              <a:t>πρωτείνες</a:t>
            </a:r>
            <a:r>
              <a:rPr lang="el-GR" sz="2400" b="0" dirty="0" smtClean="0">
                <a:latin typeface="+mn-lt"/>
              </a:rPr>
              <a:t>): (</a:t>
            </a:r>
            <a:r>
              <a:rPr lang="el-GR" sz="2400" b="0" dirty="0" err="1">
                <a:latin typeface="+mn-lt"/>
              </a:rPr>
              <a:t>πιλίνη</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a:latin typeface="+mn-lt"/>
              </a:rPr>
              <a:t>Ρόλος</a:t>
            </a:r>
            <a:r>
              <a:rPr lang="en-US" sz="2400" b="0" dirty="0">
                <a:latin typeface="+mn-lt"/>
              </a:rPr>
              <a:t>:</a:t>
            </a:r>
            <a:endParaRPr lang="el-GR" sz="2400" b="0" dirty="0">
              <a:latin typeface="+mn-lt"/>
            </a:endParaRPr>
          </a:p>
          <a:p>
            <a:pPr marL="342900" lvl="0" indent="-342900" algn="l">
              <a:buFont typeface="Wingdings" panose="05000000000000000000" pitchFamily="2" charset="2"/>
              <a:buChar char="§"/>
            </a:pPr>
            <a:r>
              <a:rPr lang="el-GR" sz="2400" b="0" dirty="0">
                <a:latin typeface="+mn-lt"/>
              </a:rPr>
              <a:t>Ικανότητα προσκόλλησης σε άλλα </a:t>
            </a:r>
            <a:r>
              <a:rPr lang="el-GR" sz="2400" b="0" dirty="0" smtClean="0">
                <a:latin typeface="+mn-lt"/>
              </a:rPr>
              <a:t>κύτταρα </a:t>
            </a:r>
            <a:r>
              <a:rPr lang="el-GR" sz="2400" b="0" dirty="0" smtClean="0">
                <a:latin typeface="+mn-lt"/>
                <a:sym typeface="Wingdings"/>
              </a:rPr>
              <a:t> </a:t>
            </a:r>
            <a:r>
              <a:rPr lang="el-GR" sz="2400" b="0" dirty="0" smtClean="0">
                <a:latin typeface="+mn-lt"/>
              </a:rPr>
              <a:t>πιθανή παθογένεια,</a:t>
            </a:r>
            <a:endParaRPr lang="el-GR" sz="2400" b="0" dirty="0">
              <a:latin typeface="+mn-lt"/>
            </a:endParaRPr>
          </a:p>
          <a:p>
            <a:pPr marL="342900" lvl="0" indent="-342900" algn="l">
              <a:buFont typeface="Wingdings" panose="05000000000000000000" pitchFamily="2" charset="2"/>
              <a:buChar char="§"/>
            </a:pPr>
            <a:r>
              <a:rPr lang="el-GR" sz="2400" b="0" dirty="0">
                <a:latin typeface="+mn-lt"/>
              </a:rPr>
              <a:t>Υποδοχείς </a:t>
            </a:r>
            <a:r>
              <a:rPr lang="el-GR" sz="2400" b="0" dirty="0" err="1" smtClean="0">
                <a:latin typeface="+mn-lt"/>
              </a:rPr>
              <a:t>φάγων</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a:latin typeface="+mn-lt"/>
              </a:rPr>
              <a:t>Μεταφορά </a:t>
            </a:r>
            <a:r>
              <a:rPr lang="en-US" sz="2400" b="0" dirty="0">
                <a:latin typeface="+mn-lt"/>
              </a:rPr>
              <a:t>DNA </a:t>
            </a:r>
            <a:r>
              <a:rPr lang="el-GR" sz="2400" b="0" dirty="0">
                <a:latin typeface="+mn-lt"/>
              </a:rPr>
              <a:t>σε συγγενικά </a:t>
            </a:r>
            <a:r>
              <a:rPr lang="el-GR" sz="2400" b="0" dirty="0" smtClean="0">
                <a:latin typeface="+mn-lt"/>
              </a:rPr>
              <a:t>είδη.</a:t>
            </a:r>
            <a:endParaRPr lang="el-GR" sz="2400" b="0" dirty="0">
              <a:latin typeface="+mn-lt"/>
            </a:endParaRPr>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31</a:t>
            </a:fld>
            <a:endParaRPr lang="el-GR" dirty="0"/>
          </a:p>
        </p:txBody>
      </p:sp>
    </p:spTree>
    <p:custDataLst>
      <p:tags r:id="rId1"/>
    </p:custDataLst>
    <p:extLst>
      <p:ext uri="{BB962C8B-B14F-4D97-AF65-F5344CB8AC3E}">
        <p14:creationId xmlns="" xmlns:p14="http://schemas.microsoft.com/office/powerpoint/2010/main" val="298968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944216"/>
          </a:xfrm>
        </p:spPr>
        <p:txBody>
          <a:bodyPr>
            <a:noAutofit/>
          </a:bodyPr>
          <a:lstStyle/>
          <a:p>
            <a:pPr eaLnBrk="0" hangingPunct="0">
              <a:tabLst>
                <a:tab pos="457200" algn="l"/>
                <a:tab pos="1584325" algn="l"/>
              </a:tabLst>
            </a:pPr>
            <a:r>
              <a:rPr lang="el-GR" dirty="0"/>
              <a:t>Λοιπά κυτταρικά οργανίδια </a:t>
            </a:r>
            <a:r>
              <a:rPr lang="el-GR" dirty="0" err="1"/>
              <a:t>ευκαρυωτικών</a:t>
            </a:r>
            <a:r>
              <a:rPr lang="el-GR" dirty="0"/>
              <a:t> </a:t>
            </a:r>
            <a:r>
              <a:rPr lang="el-GR" dirty="0" smtClean="0"/>
              <a:t>κυττάρων </a:t>
            </a:r>
            <a:br>
              <a:rPr lang="el-GR" dirty="0" smtClean="0"/>
            </a:br>
            <a:r>
              <a:rPr lang="el-GR" dirty="0" smtClean="0"/>
              <a:t>(1 από 3)</a:t>
            </a:r>
            <a:endParaRPr lang="el-GR" dirty="0">
              <a:latin typeface="+mn-lt"/>
              <a:cs typeface="Times New Roman" pitchFamily="18" charset="0"/>
            </a:endParaRPr>
          </a:p>
        </p:txBody>
      </p:sp>
      <p:sp>
        <p:nvSpPr>
          <p:cNvPr id="8" name="Rectangle 2" descr="Δομές, οργανίδια που δεν υπάρχουν στα προκαρυωτικά:&#10;&#10;Πυρηνική μεμβράνη με πόρους για επικοινωνία πυρήνα, κυτοπλάσματος,&#10;Ενδοπλασματικό δίκτυο μεμβρανών (τραχύ ριβοσώματα, μεταφορά RNA), (λείο βιοσύνθεση),&#10;Σύστημα, συσκευή Golgi (δίκτυο μεμβρανών / κυστιδίων για αποθήκευση / έκκριση ουσιών),&#10;Εκκριτικά κυστίδια,&#10;Λυσοσώματα (ενδοκυττάρια πέψη - υδρολυτικά ένζυμα),&#10;Υπεροξυσώματα (καταλάση).&#10;"/>
          <p:cNvSpPr txBox="1">
            <a:spLocks noChangeArrowheads="1"/>
          </p:cNvSpPr>
          <p:nvPr>
            <p:custDataLst>
              <p:tags r:id="rId2"/>
            </p:custDataLst>
          </p:nvPr>
        </p:nvSpPr>
        <p:spPr>
          <a:xfrm>
            <a:off x="503238" y="1916832"/>
            <a:ext cx="7885186"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l-GR" sz="2400" b="0" dirty="0" smtClean="0">
                <a:latin typeface="+mn-lt"/>
              </a:rPr>
              <a:t>Δομές, οργανίδια </a:t>
            </a:r>
            <a:r>
              <a:rPr lang="el-GR" sz="2400" b="0" dirty="0">
                <a:latin typeface="+mn-lt"/>
              </a:rPr>
              <a:t>που δεν υπάρχουν στα </a:t>
            </a:r>
            <a:r>
              <a:rPr lang="el-GR" sz="2400" b="0" dirty="0" err="1">
                <a:latin typeface="+mn-lt"/>
              </a:rPr>
              <a:t>προκαρυωτικά</a:t>
            </a:r>
            <a:r>
              <a:rPr lang="el-GR" sz="2400" b="0" dirty="0">
                <a:latin typeface="+mn-lt"/>
              </a:rPr>
              <a:t>:</a:t>
            </a:r>
          </a:p>
          <a:p>
            <a:pPr algn="l"/>
            <a:endParaRPr lang="el-GR" sz="2400" b="0" dirty="0">
              <a:latin typeface="+mn-lt"/>
            </a:endParaRPr>
          </a:p>
          <a:p>
            <a:pPr marL="342900" lvl="0" indent="-342900" algn="l">
              <a:buFont typeface="Wingdings" panose="05000000000000000000" pitchFamily="2" charset="2"/>
              <a:buChar char="§"/>
            </a:pPr>
            <a:r>
              <a:rPr lang="el-GR" sz="2400" b="0" dirty="0">
                <a:latin typeface="+mn-lt"/>
              </a:rPr>
              <a:t>Πυρηνική μεμβράνη με πόρους για επικοινωνία </a:t>
            </a:r>
            <a:r>
              <a:rPr lang="el-GR" sz="2400" b="0" dirty="0" smtClean="0">
                <a:latin typeface="+mn-lt"/>
              </a:rPr>
              <a:t>πυρήνα-κυτοπλάσματος,</a:t>
            </a:r>
            <a:endParaRPr lang="el-GR" sz="2400" b="0" dirty="0">
              <a:latin typeface="+mn-lt"/>
            </a:endParaRPr>
          </a:p>
          <a:p>
            <a:pPr marL="342900" lvl="0" indent="-342900" algn="l">
              <a:buFont typeface="Wingdings" panose="05000000000000000000" pitchFamily="2" charset="2"/>
              <a:buChar char="§"/>
            </a:pPr>
            <a:r>
              <a:rPr lang="el-GR" sz="2400" b="0" dirty="0" err="1">
                <a:latin typeface="+mn-lt"/>
              </a:rPr>
              <a:t>Ενδοπλασματικό</a:t>
            </a:r>
            <a:r>
              <a:rPr lang="el-GR" sz="2400" b="0" dirty="0">
                <a:latin typeface="+mn-lt"/>
              </a:rPr>
              <a:t> δίκτυο μεμβρανών</a:t>
            </a:r>
            <a:r>
              <a:rPr lang="en-US" sz="2400" b="0" dirty="0">
                <a:latin typeface="+mn-lt"/>
              </a:rPr>
              <a:t> (</a:t>
            </a:r>
            <a:r>
              <a:rPr lang="el-GR" sz="2400" b="0" dirty="0" smtClean="0">
                <a:latin typeface="+mn-lt"/>
              </a:rPr>
              <a:t>τραχύ</a:t>
            </a:r>
            <a:r>
              <a:rPr lang="en-US" sz="2400" b="0" dirty="0" smtClean="0">
                <a:latin typeface="+mn-lt"/>
              </a:rPr>
              <a:t> </a:t>
            </a:r>
            <a:r>
              <a:rPr lang="el-GR" sz="2400" b="0" dirty="0" err="1">
                <a:latin typeface="+mn-lt"/>
              </a:rPr>
              <a:t>ριβοσώματα</a:t>
            </a:r>
            <a:r>
              <a:rPr lang="el-GR" sz="2400" b="0" dirty="0">
                <a:latin typeface="+mn-lt"/>
              </a:rPr>
              <a:t>,</a:t>
            </a:r>
            <a:r>
              <a:rPr lang="en-US" sz="2400" b="0" dirty="0">
                <a:latin typeface="+mn-lt"/>
              </a:rPr>
              <a:t> </a:t>
            </a:r>
            <a:r>
              <a:rPr lang="el-GR" sz="2400" b="0" dirty="0">
                <a:latin typeface="+mn-lt"/>
              </a:rPr>
              <a:t>μεταφορά </a:t>
            </a:r>
            <a:r>
              <a:rPr lang="en-US" sz="2400" b="0" dirty="0">
                <a:latin typeface="+mn-lt"/>
              </a:rPr>
              <a:t>RNA</a:t>
            </a:r>
            <a:r>
              <a:rPr lang="en-US" sz="2400" b="0" dirty="0" smtClean="0">
                <a:latin typeface="+mn-lt"/>
              </a:rPr>
              <a:t>)</a:t>
            </a:r>
            <a:r>
              <a:rPr lang="el-GR" sz="2400" b="0" dirty="0" smtClean="0">
                <a:latin typeface="+mn-lt"/>
              </a:rPr>
              <a:t>,</a:t>
            </a:r>
            <a:r>
              <a:rPr lang="en-US" sz="2400" b="0" dirty="0" smtClean="0">
                <a:latin typeface="+mn-lt"/>
              </a:rPr>
              <a:t> </a:t>
            </a:r>
            <a:r>
              <a:rPr lang="en-US" sz="2400" b="0" dirty="0">
                <a:latin typeface="+mn-lt"/>
              </a:rPr>
              <a:t>(</a:t>
            </a:r>
            <a:r>
              <a:rPr lang="el-GR" sz="2400" b="0" dirty="0" smtClean="0">
                <a:latin typeface="+mn-lt"/>
              </a:rPr>
              <a:t>λείο βιοσύνθεση),</a:t>
            </a:r>
            <a:endParaRPr lang="el-GR" sz="2400" b="0" dirty="0">
              <a:latin typeface="+mn-lt"/>
            </a:endParaRPr>
          </a:p>
          <a:p>
            <a:pPr marL="342900" lvl="0" indent="-342900" algn="l">
              <a:buFont typeface="Wingdings" panose="05000000000000000000" pitchFamily="2" charset="2"/>
              <a:buChar char="§"/>
            </a:pPr>
            <a:r>
              <a:rPr lang="el-GR" sz="2400" b="0" dirty="0">
                <a:latin typeface="+mn-lt"/>
              </a:rPr>
              <a:t>Σύστημα/συσκευή </a:t>
            </a:r>
            <a:r>
              <a:rPr lang="en-US" sz="2400" b="0" dirty="0">
                <a:latin typeface="+mn-lt"/>
              </a:rPr>
              <a:t>Golgi</a:t>
            </a:r>
            <a:r>
              <a:rPr lang="el-GR" sz="2400" b="0" dirty="0">
                <a:latin typeface="+mn-lt"/>
              </a:rPr>
              <a:t> (δίκτυο </a:t>
            </a:r>
            <a:r>
              <a:rPr lang="el-GR" sz="2400" b="0" dirty="0" smtClean="0">
                <a:latin typeface="+mn-lt"/>
              </a:rPr>
              <a:t>μεμβρανών / </a:t>
            </a:r>
            <a:r>
              <a:rPr lang="el-GR" sz="2400" b="0" dirty="0" err="1" smtClean="0">
                <a:latin typeface="+mn-lt"/>
              </a:rPr>
              <a:t>κυστιδίων</a:t>
            </a:r>
            <a:r>
              <a:rPr lang="el-GR" sz="2400" b="0" dirty="0" smtClean="0">
                <a:latin typeface="+mn-lt"/>
              </a:rPr>
              <a:t> </a:t>
            </a:r>
            <a:r>
              <a:rPr lang="el-GR" sz="2400" b="0" dirty="0">
                <a:latin typeface="+mn-lt"/>
              </a:rPr>
              <a:t>για </a:t>
            </a:r>
            <a:r>
              <a:rPr lang="el-GR" sz="2400" b="0" dirty="0" smtClean="0">
                <a:latin typeface="+mn-lt"/>
              </a:rPr>
              <a:t>αποθήκευση / έκκριση </a:t>
            </a:r>
            <a:r>
              <a:rPr lang="el-GR" sz="2400" b="0" dirty="0">
                <a:latin typeface="+mn-lt"/>
              </a:rPr>
              <a:t>ουσιών</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a:latin typeface="+mn-lt"/>
              </a:rPr>
              <a:t>Εκκριτικά </a:t>
            </a:r>
            <a:r>
              <a:rPr lang="el-GR" sz="2400" b="0" dirty="0" err="1" smtClean="0">
                <a:latin typeface="+mn-lt"/>
              </a:rPr>
              <a:t>κυστίδια</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err="1">
                <a:latin typeface="+mn-lt"/>
              </a:rPr>
              <a:t>Λυσοσώματα</a:t>
            </a:r>
            <a:r>
              <a:rPr lang="el-GR" sz="2400" b="0" dirty="0">
                <a:latin typeface="+mn-lt"/>
              </a:rPr>
              <a:t> (ενδοκυττάρια </a:t>
            </a:r>
            <a:r>
              <a:rPr lang="el-GR" sz="2400" b="0" dirty="0" smtClean="0">
                <a:latin typeface="+mn-lt"/>
              </a:rPr>
              <a:t>πέψη - </a:t>
            </a:r>
            <a:r>
              <a:rPr lang="el-GR" sz="2400" b="0" dirty="0" err="1" smtClean="0">
                <a:latin typeface="+mn-lt"/>
              </a:rPr>
              <a:t>υδρολυτικά</a:t>
            </a:r>
            <a:r>
              <a:rPr lang="el-GR" sz="2400" b="0" dirty="0" smtClean="0">
                <a:latin typeface="+mn-lt"/>
              </a:rPr>
              <a:t> </a:t>
            </a:r>
            <a:r>
              <a:rPr lang="el-GR" sz="2400" b="0" dirty="0">
                <a:latin typeface="+mn-lt"/>
              </a:rPr>
              <a:t>ένζυμα</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err="1">
                <a:latin typeface="+mn-lt"/>
              </a:rPr>
              <a:t>Υπεροξυσώματα</a:t>
            </a:r>
            <a:r>
              <a:rPr lang="el-GR" sz="2400" b="0" dirty="0">
                <a:latin typeface="+mn-lt"/>
              </a:rPr>
              <a:t> (</a:t>
            </a:r>
            <a:r>
              <a:rPr lang="el-GR" sz="2400" b="0" dirty="0" err="1">
                <a:latin typeface="+mn-lt"/>
              </a:rPr>
              <a:t>καταλάση</a:t>
            </a:r>
            <a:r>
              <a:rPr lang="el-GR" sz="2400" b="0" dirty="0" smtClean="0">
                <a:latin typeface="+mn-lt"/>
              </a:rPr>
              <a:t>).</a:t>
            </a:r>
            <a:endParaRPr lang="el-GR" sz="2400" b="0" dirty="0">
              <a:latin typeface="+mn-lt"/>
            </a:endParaRPr>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32</a:t>
            </a:fld>
            <a:endParaRPr lang="el-GR" dirty="0"/>
          </a:p>
        </p:txBody>
      </p:sp>
    </p:spTree>
    <p:custDataLst>
      <p:tags r:id="rId1"/>
    </p:custDataLst>
    <p:extLst>
      <p:ext uri="{BB962C8B-B14F-4D97-AF65-F5344CB8AC3E}">
        <p14:creationId xmlns="" xmlns:p14="http://schemas.microsoft.com/office/powerpoint/2010/main" val="2309122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41375" y="11460"/>
            <a:ext cx="8208912" cy="1977380"/>
          </a:xfrm>
        </p:spPr>
        <p:txBody>
          <a:bodyPr>
            <a:noAutofit/>
          </a:bodyPr>
          <a:lstStyle/>
          <a:p>
            <a:pPr eaLnBrk="0" hangingPunct="0">
              <a:tabLst>
                <a:tab pos="457200" algn="l"/>
                <a:tab pos="1584325" algn="l"/>
              </a:tabLst>
            </a:pPr>
            <a:r>
              <a:rPr lang="el-GR" dirty="0"/>
              <a:t>Λοιπά κυτταρικά οργανίδια </a:t>
            </a:r>
            <a:r>
              <a:rPr lang="el-GR" dirty="0" err="1"/>
              <a:t>ευκαρυωτικών</a:t>
            </a:r>
            <a:r>
              <a:rPr lang="el-GR" dirty="0"/>
              <a:t> κυττάρων </a:t>
            </a:r>
            <a:br>
              <a:rPr lang="el-GR" dirty="0"/>
            </a:br>
            <a:r>
              <a:rPr lang="el-GR" dirty="0" smtClean="0"/>
              <a:t>(2 </a:t>
            </a:r>
            <a:r>
              <a:rPr lang="el-GR" dirty="0"/>
              <a:t>από 3)</a:t>
            </a:r>
            <a:endParaRPr lang="el-GR" dirty="0">
              <a:latin typeface="+mn-lt"/>
              <a:cs typeface="Times New Roman" pitchFamily="18" charset="0"/>
            </a:endParaRPr>
          </a:p>
        </p:txBody>
      </p:sp>
      <p:pic>
        <p:nvPicPr>
          <p:cNvPr id="6" name="Picture 6" descr="http://www.peteducation.com/images/articles/ill_fungal_cell.gif"/>
          <p:cNvPicPr>
            <a:picLocks noChangeAspect="1" noChangeArrowheads="1"/>
          </p:cNvPicPr>
          <p:nvPr/>
        </p:nvPicPr>
        <p:blipFill>
          <a:blip r:embed="rId3" cstate="print"/>
          <a:srcRect/>
          <a:stretch>
            <a:fillRect/>
          </a:stretch>
        </p:blipFill>
        <p:spPr bwMode="auto">
          <a:xfrm>
            <a:off x="2267744" y="2070897"/>
            <a:ext cx="4944756" cy="4166415"/>
          </a:xfrm>
          <a:prstGeom prst="rect">
            <a:avLst/>
          </a:prstGeom>
          <a:noFill/>
        </p:spPr>
      </p:pic>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a:t>
            </a:r>
            <a:r>
              <a:rPr lang="el-GR" sz="1400" dirty="0" smtClean="0"/>
              <a:t>κυττάρου</a:t>
            </a:r>
          </a:p>
          <a:p>
            <a:pPr algn="ct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33</a:t>
            </a:fld>
            <a:endParaRPr lang="el-GR" dirty="0"/>
          </a:p>
        </p:txBody>
      </p:sp>
    </p:spTree>
    <p:custDataLst>
      <p:tags r:id="rId1"/>
    </p:custDataLst>
    <p:extLst>
      <p:ext uri="{BB962C8B-B14F-4D97-AF65-F5344CB8AC3E}">
        <p14:creationId xmlns="" xmlns:p14="http://schemas.microsoft.com/office/powerpoint/2010/main" val="2884237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2016224"/>
          </a:xfrm>
        </p:spPr>
        <p:txBody>
          <a:bodyPr>
            <a:noAutofit/>
          </a:bodyPr>
          <a:lstStyle/>
          <a:p>
            <a:pPr eaLnBrk="0" hangingPunct="0">
              <a:tabLst>
                <a:tab pos="457200" algn="l"/>
                <a:tab pos="1584325" algn="l"/>
              </a:tabLst>
            </a:pPr>
            <a:r>
              <a:rPr lang="el-GR" dirty="0"/>
              <a:t>Λοιπά κυτταρικά οργανίδια </a:t>
            </a:r>
            <a:r>
              <a:rPr lang="el-GR" dirty="0" err="1"/>
              <a:t>ευκαρυωτικών</a:t>
            </a:r>
            <a:r>
              <a:rPr lang="el-GR" dirty="0"/>
              <a:t> κυττάρων </a:t>
            </a:r>
            <a:br>
              <a:rPr lang="el-GR" dirty="0"/>
            </a:br>
            <a:r>
              <a:rPr lang="el-GR" dirty="0" smtClean="0"/>
              <a:t>(3 </a:t>
            </a:r>
            <a:r>
              <a:rPr lang="el-GR" dirty="0"/>
              <a:t>από 3)</a:t>
            </a:r>
            <a:endParaRPr lang="el-GR" dirty="0">
              <a:latin typeface="+mn-lt"/>
              <a:cs typeface="Times New Roman" pitchFamily="18" charset="0"/>
            </a:endParaRPr>
          </a:p>
        </p:txBody>
      </p:sp>
      <p:sp>
        <p:nvSpPr>
          <p:cNvPr id="8" name="Rectangle 2"/>
          <p:cNvSpPr txBox="1">
            <a:spLocks noChangeArrowheads="1"/>
          </p:cNvSpPr>
          <p:nvPr>
            <p:custDataLst>
              <p:tags r:id="rId2"/>
            </p:custDataLst>
          </p:nvPr>
        </p:nvSpPr>
        <p:spPr>
          <a:xfrm>
            <a:off x="575246" y="2204864"/>
            <a:ext cx="7885186" cy="352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342900" lvl="0" indent="-342900" algn="l">
              <a:buFont typeface="Wingdings" panose="05000000000000000000" pitchFamily="2" charset="2"/>
              <a:buChar char="§"/>
            </a:pPr>
            <a:r>
              <a:rPr lang="el-GR" sz="2400" b="0" dirty="0" err="1" smtClean="0">
                <a:latin typeface="+mn-lt"/>
              </a:rPr>
              <a:t>Γλυκοξυσώματα</a:t>
            </a:r>
            <a:r>
              <a:rPr lang="el-GR" sz="2400" b="0" dirty="0" smtClean="0">
                <a:latin typeface="+mn-lt"/>
              </a:rPr>
              <a:t>  (ένζυμα </a:t>
            </a:r>
            <a:r>
              <a:rPr lang="el-GR" sz="2400" b="0" dirty="0" err="1" smtClean="0">
                <a:latin typeface="+mn-lt"/>
              </a:rPr>
              <a:t>γλυκοξυλικού</a:t>
            </a:r>
            <a:r>
              <a:rPr lang="el-GR" sz="2400" b="0" dirty="0" smtClean="0">
                <a:latin typeface="+mn-lt"/>
              </a:rPr>
              <a:t> κύκλο αποικοδόμηση </a:t>
            </a:r>
            <a:r>
              <a:rPr lang="el-GR" sz="2400" b="0" dirty="0" err="1" smtClean="0">
                <a:latin typeface="+mn-lt"/>
              </a:rPr>
              <a:t>οξικου</a:t>
            </a:r>
            <a:r>
              <a:rPr lang="el-GR" sz="2400" b="0" dirty="0" smtClean="0">
                <a:latin typeface="+mn-lt"/>
              </a:rPr>
              <a:t>,</a:t>
            </a:r>
          </a:p>
          <a:p>
            <a:pPr marL="342900" lvl="0" indent="-342900" algn="l">
              <a:buFont typeface="Wingdings" panose="05000000000000000000" pitchFamily="2" charset="2"/>
              <a:buChar char="§"/>
            </a:pPr>
            <a:r>
              <a:rPr lang="el-GR" sz="2400" b="0" dirty="0" smtClean="0">
                <a:latin typeface="+mn-lt"/>
              </a:rPr>
              <a:t>Μιτοχόνδρια (αυτόνομα οργανίδια για σύνθεση </a:t>
            </a:r>
            <a:r>
              <a:rPr lang="en-US" sz="2400" b="0" dirty="0" smtClean="0">
                <a:latin typeface="+mn-lt"/>
              </a:rPr>
              <a:t>ATP</a:t>
            </a:r>
            <a:r>
              <a:rPr lang="el-GR" sz="2400" b="0" dirty="0" smtClean="0">
                <a:latin typeface="+mn-lt"/>
              </a:rPr>
              <a:t> </a:t>
            </a:r>
            <a:r>
              <a:rPr lang="el-GR" sz="2400" b="0" dirty="0" err="1" smtClean="0">
                <a:latin typeface="+mn-lt"/>
              </a:rPr>
              <a:t>οξειδοτικά</a:t>
            </a:r>
            <a:r>
              <a:rPr lang="el-GR" sz="2400" b="0" dirty="0" smtClean="0">
                <a:latin typeface="+mn-lt"/>
              </a:rPr>
              <a:t> ή </a:t>
            </a:r>
            <a:r>
              <a:rPr lang="el-GR" sz="2400" b="0" dirty="0" err="1" smtClean="0">
                <a:latin typeface="+mn-lt"/>
              </a:rPr>
              <a:t>χλωροπλάστες</a:t>
            </a:r>
            <a:r>
              <a:rPr lang="el-GR" sz="2400" b="0" dirty="0" smtClean="0">
                <a:latin typeface="+mn-lt"/>
              </a:rPr>
              <a:t> με τα </a:t>
            </a:r>
            <a:r>
              <a:rPr lang="el-GR" sz="2400" b="0" dirty="0" err="1" smtClean="0">
                <a:latin typeface="+mn-lt"/>
              </a:rPr>
              <a:t>ιδια</a:t>
            </a:r>
            <a:r>
              <a:rPr lang="el-GR" sz="2400" b="0" dirty="0" smtClean="0">
                <a:latin typeface="+mn-lt"/>
              </a:rPr>
              <a:t> χαρακτηριστικά),</a:t>
            </a:r>
          </a:p>
          <a:p>
            <a:pPr marL="342900" lvl="0" indent="-342900" algn="l">
              <a:buFont typeface="Wingdings" panose="05000000000000000000" pitchFamily="2" charset="2"/>
              <a:buChar char="§"/>
            </a:pPr>
            <a:r>
              <a:rPr lang="el-GR" sz="2400" b="0" dirty="0" smtClean="0">
                <a:latin typeface="+mn-lt"/>
              </a:rPr>
              <a:t>Μιτοχόνδρια και </a:t>
            </a:r>
            <a:r>
              <a:rPr lang="el-GR" sz="2400" b="0" dirty="0" err="1" smtClean="0">
                <a:latin typeface="+mn-lt"/>
              </a:rPr>
              <a:t>χλωροπλάστες</a:t>
            </a:r>
            <a:r>
              <a:rPr lang="el-GR" sz="2400" b="0" dirty="0" smtClean="0">
                <a:latin typeface="+mn-lt"/>
              </a:rPr>
              <a:t> διαθέτουν </a:t>
            </a:r>
            <a:r>
              <a:rPr lang="el-GR" sz="2400" b="0" dirty="0" err="1" smtClean="0">
                <a:latin typeface="+mn-lt"/>
              </a:rPr>
              <a:t>λιπιδική</a:t>
            </a:r>
            <a:r>
              <a:rPr lang="el-GR" sz="2400" b="0" dirty="0" smtClean="0">
                <a:latin typeface="+mn-lt"/>
              </a:rPr>
              <a:t> μεμβράνη, </a:t>
            </a:r>
            <a:r>
              <a:rPr lang="en-US" sz="2400" b="0" dirty="0" smtClean="0">
                <a:latin typeface="+mn-lt"/>
              </a:rPr>
              <a:t>DNA</a:t>
            </a:r>
            <a:r>
              <a:rPr lang="el-GR" sz="2400" b="0" dirty="0" smtClean="0">
                <a:latin typeface="+mn-lt"/>
              </a:rPr>
              <a:t>, </a:t>
            </a:r>
            <a:r>
              <a:rPr lang="el-GR" sz="2400" b="0" dirty="0" err="1" smtClean="0">
                <a:latin typeface="+mn-lt"/>
              </a:rPr>
              <a:t>ριβοσώματα</a:t>
            </a:r>
            <a:r>
              <a:rPr lang="el-GR" sz="2400" b="0" dirty="0" smtClean="0">
                <a:latin typeface="+mn-lt"/>
              </a:rPr>
              <a:t> και αυτόνομη ικανότητα αναπαραγωγής,</a:t>
            </a:r>
          </a:p>
          <a:p>
            <a:pPr marL="342900" lvl="0" indent="-342900" algn="l">
              <a:buFont typeface="Wingdings" panose="05000000000000000000" pitchFamily="2" charset="2"/>
              <a:buChar char="§"/>
            </a:pPr>
            <a:r>
              <a:rPr lang="el-GR" sz="2400" b="0" dirty="0" err="1" smtClean="0">
                <a:latin typeface="+mn-lt"/>
              </a:rPr>
              <a:t>Κυτταροσκελετός</a:t>
            </a:r>
            <a:r>
              <a:rPr lang="el-GR" sz="2400" b="0" dirty="0" smtClean="0">
                <a:latin typeface="+mn-lt"/>
              </a:rPr>
              <a:t> από </a:t>
            </a:r>
            <a:r>
              <a:rPr lang="el-GR" sz="2400" b="0" dirty="0" err="1" smtClean="0">
                <a:latin typeface="+mn-lt"/>
              </a:rPr>
              <a:t>μικροσωληνίσκους</a:t>
            </a:r>
            <a:r>
              <a:rPr lang="el-GR" sz="2400" b="0" dirty="0" smtClean="0">
                <a:latin typeface="+mn-lt"/>
              </a:rPr>
              <a:t> - </a:t>
            </a:r>
            <a:r>
              <a:rPr lang="el-GR" sz="2400" b="0" dirty="0" err="1" smtClean="0">
                <a:latin typeface="+mn-lt"/>
              </a:rPr>
              <a:t>μικρονήματα</a:t>
            </a:r>
            <a:r>
              <a:rPr lang="el-GR" sz="2400" b="0" dirty="0" smtClean="0">
                <a:latin typeface="+mn-lt"/>
              </a:rPr>
              <a:t> (διατήρηση του σχήματος, κίνηση).</a:t>
            </a:r>
            <a:endParaRPr lang="el-GR" sz="2400" b="0" dirty="0">
              <a:latin typeface="+mn-lt"/>
            </a:endParaRPr>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34</a:t>
            </a:fld>
            <a:endParaRPr lang="el-GR" dirty="0"/>
          </a:p>
        </p:txBody>
      </p:sp>
    </p:spTree>
    <p:custDataLst>
      <p:tags r:id="rId1"/>
    </p:custDataLst>
    <p:extLst>
      <p:ext uri="{BB962C8B-B14F-4D97-AF65-F5344CB8AC3E}">
        <p14:creationId xmlns="" xmlns:p14="http://schemas.microsoft.com/office/powerpoint/2010/main" val="2309122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224136"/>
          </a:xfrm>
        </p:spPr>
        <p:txBody>
          <a:bodyPr>
            <a:noAutofit/>
          </a:bodyPr>
          <a:lstStyle/>
          <a:p>
            <a:pPr eaLnBrk="0" hangingPunct="0">
              <a:tabLst>
                <a:tab pos="457200" algn="l"/>
                <a:tab pos="1584325" algn="l"/>
              </a:tabLst>
            </a:pPr>
            <a:r>
              <a:rPr lang="el-GR" dirty="0"/>
              <a:t>Σπόρια </a:t>
            </a:r>
            <a:r>
              <a:rPr lang="el-GR" dirty="0" smtClean="0"/>
              <a:t>βακτηρίων (1 από 4)</a:t>
            </a:r>
            <a:endParaRPr lang="el-GR" dirty="0">
              <a:cs typeface="Times New Roman" pitchFamily="18" charset="0"/>
            </a:endParaRPr>
          </a:p>
        </p:txBody>
      </p:sp>
      <p:sp>
        <p:nvSpPr>
          <p:cNvPr id="8" name="Rectangle 2" descr="Δομή και γενετικό υλικό όμοιο με βλαστικά κύτταρα,&#10;Ενδοκυτταρικός σχηματισμός με περίβλημα, τοίχωμα, φλοιό,&#10;Σε βάκιλλους (Βacillus, Clostridium, Sporolactobacillus),&#10;Υπό συνθήκες έλλειψης (γλυκόζης) ή αντίξοες συνθήκες θερμοκρασίας ,πεχά, aw, και λοιπά.&#10;&#10;ΣΕ ΦΑΣΗ ΣΤΑΣΙΜΟΤΗΤΑΣ à ΣΠΟΡΟΓΟΝΙΑ à  ΕΚΒΛΑΣΤΗΣΗ&#10;Διπικολινικό οξύà DPA -Ca(10 εώς 15 τοις εκατό ξηρού βάρους σπορίου) à μεγάλη ανθεκτικότητα&#10;Περιεκτικότητα σε νερό 15 εώς 20τοις εκατό (αφυδατωμένα) à μεγάλη ανθεκτικότητα.&#10;"/>
          <p:cNvSpPr txBox="1">
            <a:spLocks noChangeArrowheads="1"/>
          </p:cNvSpPr>
          <p:nvPr>
            <p:custDataLst>
              <p:tags r:id="rId2"/>
            </p:custDataLst>
          </p:nvPr>
        </p:nvSpPr>
        <p:spPr>
          <a:xfrm>
            <a:off x="503238" y="1340768"/>
            <a:ext cx="7885186"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342900" lvl="0" indent="-342900" algn="l">
              <a:buFont typeface="Wingdings" panose="05000000000000000000" pitchFamily="2" charset="2"/>
              <a:buChar char="§"/>
            </a:pPr>
            <a:r>
              <a:rPr lang="el-GR" sz="2400" b="0" dirty="0">
                <a:latin typeface="+mn-lt"/>
              </a:rPr>
              <a:t>Δομή και γενετικό υλικό όμοιο με βλαστικά </a:t>
            </a:r>
            <a:r>
              <a:rPr lang="el-GR" sz="2400" b="0" dirty="0" smtClean="0">
                <a:latin typeface="+mn-lt"/>
              </a:rPr>
              <a:t>κύτταρα,</a:t>
            </a:r>
            <a:endParaRPr lang="el-GR" sz="2400" b="0" dirty="0">
              <a:latin typeface="+mn-lt"/>
            </a:endParaRPr>
          </a:p>
          <a:p>
            <a:pPr marL="342900" lvl="0" indent="-342900" algn="l">
              <a:buFont typeface="Wingdings" panose="05000000000000000000" pitchFamily="2" charset="2"/>
              <a:buChar char="§"/>
            </a:pPr>
            <a:r>
              <a:rPr lang="el-GR" sz="2400" b="0" dirty="0">
                <a:latin typeface="+mn-lt"/>
              </a:rPr>
              <a:t>Ενδοκυτταρικός σχηματισμός με περίβλημα, τοίχωμα, </a:t>
            </a:r>
            <a:r>
              <a:rPr lang="el-GR" sz="2400" b="0" dirty="0" smtClean="0">
                <a:latin typeface="+mn-lt"/>
              </a:rPr>
              <a:t>φλοιό,</a:t>
            </a:r>
            <a:endParaRPr lang="el-GR" sz="2400" b="0" dirty="0">
              <a:latin typeface="+mn-lt"/>
            </a:endParaRPr>
          </a:p>
          <a:p>
            <a:pPr marL="342900" lvl="0" indent="-342900" algn="l">
              <a:buFont typeface="Wingdings" panose="05000000000000000000" pitchFamily="2" charset="2"/>
              <a:buChar char="§"/>
            </a:pPr>
            <a:r>
              <a:rPr lang="el-GR" sz="2400" b="0" dirty="0">
                <a:latin typeface="+mn-lt"/>
              </a:rPr>
              <a:t>Σε </a:t>
            </a:r>
            <a:r>
              <a:rPr lang="el-GR" sz="2400" b="0" dirty="0" err="1" smtClean="0">
                <a:latin typeface="+mn-lt"/>
              </a:rPr>
              <a:t>βάκιλλους</a:t>
            </a:r>
            <a:r>
              <a:rPr lang="el-GR" sz="2400" b="0" dirty="0" smtClean="0">
                <a:latin typeface="+mn-lt"/>
              </a:rPr>
              <a:t> </a:t>
            </a:r>
            <a:r>
              <a:rPr lang="en-US" sz="2400" b="0" dirty="0" smtClean="0">
                <a:latin typeface="+mn-lt"/>
              </a:rPr>
              <a:t>(</a:t>
            </a:r>
            <a:r>
              <a:rPr lang="el-GR" sz="2400" b="0" dirty="0">
                <a:latin typeface="+mn-lt"/>
              </a:rPr>
              <a:t>Β</a:t>
            </a:r>
            <a:r>
              <a:rPr lang="en-US" sz="2400" b="0" dirty="0" err="1">
                <a:latin typeface="+mn-lt"/>
              </a:rPr>
              <a:t>acillus</a:t>
            </a:r>
            <a:r>
              <a:rPr lang="en-US" sz="2400" b="0" dirty="0">
                <a:latin typeface="+mn-lt"/>
              </a:rPr>
              <a:t>, Clostridium, </a:t>
            </a:r>
            <a:r>
              <a:rPr lang="en-US" sz="2400" b="0" dirty="0" err="1">
                <a:latin typeface="+mn-lt"/>
              </a:rPr>
              <a:t>Sporolactobacillus</a:t>
            </a:r>
            <a:r>
              <a:rPr lang="en-US" sz="2400" b="0" dirty="0" smtClean="0">
                <a:latin typeface="+mn-lt"/>
              </a:rPr>
              <a:t>)</a:t>
            </a:r>
            <a:r>
              <a:rPr lang="el-GR" sz="2400" b="0" dirty="0" smtClean="0">
                <a:latin typeface="+mn-lt"/>
              </a:rPr>
              <a:t>,</a:t>
            </a:r>
            <a:endParaRPr lang="el-GR" sz="2400" b="0" dirty="0">
              <a:latin typeface="+mn-lt"/>
            </a:endParaRPr>
          </a:p>
          <a:p>
            <a:pPr marL="342900" lvl="0" indent="-342900" algn="l">
              <a:buFont typeface="Wingdings" panose="05000000000000000000" pitchFamily="2" charset="2"/>
              <a:buChar char="§"/>
            </a:pPr>
            <a:r>
              <a:rPr lang="el-GR" sz="2400" b="0" dirty="0">
                <a:latin typeface="+mn-lt"/>
              </a:rPr>
              <a:t>Υπό συνθήκες έλλειψης</a:t>
            </a:r>
            <a:r>
              <a:rPr lang="en-US" sz="2400" b="0" dirty="0">
                <a:latin typeface="+mn-lt"/>
              </a:rPr>
              <a:t> </a:t>
            </a:r>
            <a:r>
              <a:rPr lang="el-GR" sz="2400" b="0" dirty="0">
                <a:latin typeface="+mn-lt"/>
              </a:rPr>
              <a:t>(γλυκόζης) ή αντίξοες συνθήκες </a:t>
            </a:r>
            <a:r>
              <a:rPr lang="el-GR" sz="2400" b="0" dirty="0" err="1">
                <a:latin typeface="+mn-lt"/>
              </a:rPr>
              <a:t>θ</a:t>
            </a:r>
            <a:r>
              <a:rPr lang="el-GR" sz="2400" b="0" baseline="30000" dirty="0" err="1">
                <a:latin typeface="+mn-lt"/>
              </a:rPr>
              <a:t>ο</a:t>
            </a:r>
            <a:r>
              <a:rPr lang="en-US" sz="2400" b="0" dirty="0">
                <a:latin typeface="+mn-lt"/>
              </a:rPr>
              <a:t>C</a:t>
            </a:r>
            <a:r>
              <a:rPr lang="el-GR" sz="2400" b="0" dirty="0">
                <a:latin typeface="+mn-lt"/>
              </a:rPr>
              <a:t>,</a:t>
            </a:r>
            <a:r>
              <a:rPr lang="en-US" sz="2400" b="0" dirty="0">
                <a:latin typeface="+mn-lt"/>
              </a:rPr>
              <a:t>pH</a:t>
            </a:r>
            <a:r>
              <a:rPr lang="el-GR" sz="2400" b="0" dirty="0">
                <a:latin typeface="+mn-lt"/>
              </a:rPr>
              <a:t>,</a:t>
            </a:r>
            <a:r>
              <a:rPr lang="en-US" sz="2400" b="0" dirty="0">
                <a:latin typeface="+mn-lt"/>
              </a:rPr>
              <a:t> aw, </a:t>
            </a:r>
            <a:r>
              <a:rPr lang="el-GR" sz="2400" b="0" dirty="0">
                <a:latin typeface="+mn-lt"/>
              </a:rPr>
              <a:t>κλπ.</a:t>
            </a:r>
          </a:p>
          <a:p>
            <a:pPr algn="l"/>
            <a:endParaRPr lang="el-GR" sz="2400" b="0" u="sng" dirty="0">
              <a:latin typeface="+mn-lt"/>
            </a:endParaRPr>
          </a:p>
          <a:p>
            <a:pPr algn="l"/>
            <a:r>
              <a:rPr lang="el-GR" sz="2400" b="0" dirty="0">
                <a:latin typeface="+mn-lt"/>
              </a:rPr>
              <a:t>ΣΕ ΦΑΣΗ ΣΤΑΣΙΜΟΤΗΤΑΣ </a:t>
            </a:r>
            <a:r>
              <a:rPr lang="el-GR" sz="2400" b="0" dirty="0">
                <a:latin typeface="+mn-lt"/>
                <a:sym typeface="Wingdings"/>
              </a:rPr>
              <a:t> </a:t>
            </a:r>
            <a:r>
              <a:rPr lang="el-GR" sz="2400" b="0" dirty="0">
                <a:latin typeface="+mn-lt"/>
              </a:rPr>
              <a:t>ΣΠΟΡΟΓΟΝΙΑ </a:t>
            </a:r>
            <a:r>
              <a:rPr lang="el-GR" sz="2400" b="0" dirty="0">
                <a:latin typeface="+mn-lt"/>
                <a:sym typeface="Wingdings"/>
              </a:rPr>
              <a:t> </a:t>
            </a:r>
            <a:r>
              <a:rPr lang="el-GR" sz="2400" b="0" dirty="0">
                <a:latin typeface="+mn-lt"/>
              </a:rPr>
              <a:t> ΕΚΒΛΑΣΤΗΣΗ</a:t>
            </a:r>
          </a:p>
          <a:p>
            <a:pPr marL="342900" lvl="0" indent="-342900" algn="l">
              <a:buFont typeface="Wingdings" panose="05000000000000000000" pitchFamily="2" charset="2"/>
              <a:buChar char="§"/>
            </a:pPr>
            <a:r>
              <a:rPr lang="el-GR" sz="2400" b="0" dirty="0" err="1">
                <a:latin typeface="+mn-lt"/>
              </a:rPr>
              <a:t>Διπικολινικό</a:t>
            </a:r>
            <a:r>
              <a:rPr lang="el-GR" sz="2400" b="0" dirty="0">
                <a:latin typeface="+mn-lt"/>
              </a:rPr>
              <a:t> οξύ</a:t>
            </a:r>
            <a:r>
              <a:rPr lang="en-US" sz="2400" b="0" dirty="0">
                <a:latin typeface="+mn-lt"/>
                <a:sym typeface="Wingdings"/>
              </a:rPr>
              <a:t></a:t>
            </a:r>
            <a:r>
              <a:rPr lang="en-US" sz="2400" b="0" dirty="0">
                <a:latin typeface="+mn-lt"/>
              </a:rPr>
              <a:t> DPA</a:t>
            </a:r>
            <a:r>
              <a:rPr lang="el-GR" sz="2400" b="0" dirty="0">
                <a:latin typeface="+mn-lt"/>
              </a:rPr>
              <a:t> -</a:t>
            </a:r>
            <a:r>
              <a:rPr lang="en-US" sz="2400" b="0" dirty="0">
                <a:latin typeface="+mn-lt"/>
              </a:rPr>
              <a:t>Ca</a:t>
            </a:r>
            <a:r>
              <a:rPr lang="el-GR" sz="2400" b="0" dirty="0">
                <a:latin typeface="+mn-lt"/>
              </a:rPr>
              <a:t>(10-15% ξηρού βάρους σπορίου) </a:t>
            </a:r>
            <a:r>
              <a:rPr lang="en-US" sz="2400" b="0" dirty="0">
                <a:latin typeface="+mn-lt"/>
                <a:sym typeface="Wingdings"/>
              </a:rPr>
              <a:t></a:t>
            </a:r>
            <a:r>
              <a:rPr lang="el-GR" sz="2400" b="0" dirty="0">
                <a:latin typeface="+mn-lt"/>
              </a:rPr>
              <a:t> μεγάλη ανθεκτικότητα</a:t>
            </a:r>
          </a:p>
          <a:p>
            <a:pPr marL="342900" lvl="0" indent="-342900" algn="l">
              <a:buFont typeface="Wingdings" panose="05000000000000000000" pitchFamily="2" charset="2"/>
              <a:buChar char="§"/>
            </a:pPr>
            <a:r>
              <a:rPr lang="el-GR" sz="2400" b="0" dirty="0">
                <a:latin typeface="+mn-lt"/>
              </a:rPr>
              <a:t>Περιεκτικότητα </a:t>
            </a:r>
            <a:r>
              <a:rPr lang="en-US" sz="2400" b="0" dirty="0">
                <a:latin typeface="+mn-lt"/>
              </a:rPr>
              <a:t>H</a:t>
            </a:r>
            <a:r>
              <a:rPr lang="en-US" sz="2400" b="0" baseline="-25000" dirty="0">
                <a:latin typeface="+mn-lt"/>
              </a:rPr>
              <a:t>2</a:t>
            </a:r>
            <a:r>
              <a:rPr lang="en-US" sz="2400" b="0" dirty="0">
                <a:latin typeface="+mn-lt"/>
              </a:rPr>
              <a:t>O </a:t>
            </a:r>
            <a:r>
              <a:rPr lang="el-GR" sz="2400" b="0" dirty="0">
                <a:latin typeface="+mn-lt"/>
              </a:rPr>
              <a:t>15-20%(αφυδατωμένα)</a:t>
            </a:r>
            <a:r>
              <a:rPr lang="en-US" sz="2400" b="0" dirty="0">
                <a:latin typeface="+mn-lt"/>
                <a:sym typeface="Wingdings"/>
              </a:rPr>
              <a:t> </a:t>
            </a:r>
            <a:r>
              <a:rPr lang="el-GR" sz="2400" b="0" dirty="0">
                <a:latin typeface="+mn-lt"/>
              </a:rPr>
              <a:t> μεγάλη </a:t>
            </a:r>
            <a:r>
              <a:rPr lang="el-GR" sz="2400" b="0" dirty="0" smtClean="0">
                <a:latin typeface="+mn-lt"/>
              </a:rPr>
              <a:t>ανθεκτικότητα,</a:t>
            </a:r>
            <a:endParaRPr lang="el-GR" sz="2400" b="0" dirty="0">
              <a:latin typeface="+mn-lt"/>
            </a:endParaRPr>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35</a:t>
            </a:fld>
            <a:endParaRPr lang="el-GR" dirty="0"/>
          </a:p>
        </p:txBody>
      </p:sp>
    </p:spTree>
    <p:custDataLst>
      <p:tags r:id="rId1"/>
    </p:custDataLst>
    <p:extLst>
      <p:ext uri="{BB962C8B-B14F-4D97-AF65-F5344CB8AC3E}">
        <p14:creationId xmlns="" xmlns:p14="http://schemas.microsoft.com/office/powerpoint/2010/main" val="2309122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224136"/>
          </a:xfrm>
        </p:spPr>
        <p:txBody>
          <a:bodyPr>
            <a:noAutofit/>
          </a:bodyPr>
          <a:lstStyle/>
          <a:p>
            <a:pPr eaLnBrk="0" hangingPunct="0">
              <a:tabLst>
                <a:tab pos="457200" algn="l"/>
                <a:tab pos="1584325" algn="l"/>
              </a:tabLst>
            </a:pPr>
            <a:r>
              <a:rPr lang="el-GR" dirty="0"/>
              <a:t>Σπόρια βακτηρίων </a:t>
            </a:r>
            <a:r>
              <a:rPr lang="el-GR" dirty="0" smtClean="0"/>
              <a:t>(2 </a:t>
            </a:r>
            <a:r>
              <a:rPr lang="el-GR" dirty="0"/>
              <a:t>από 4)</a:t>
            </a:r>
            <a:endParaRPr lang="el-GR" dirty="0">
              <a:latin typeface="+mn-lt"/>
              <a:cs typeface="Times New Roman" pitchFamily="18" charset="0"/>
            </a:endParaRPr>
          </a:p>
        </p:txBody>
      </p:sp>
      <p:sp>
        <p:nvSpPr>
          <p:cNvPr id="8" name="Rectangle 2" descr="Ιδιότητες σπορίων: &#10;μεγάλη αντοχή σε  αλκοόλες, οξέα, ακτίνες,&#10;αντιβιοτικά, απολυμαντικά (εκτός χλωρίνης),&#10; υπερπιέσεις, &#10;θέρμανση (μεχρι 80 βαθμούς κελσίου λόγω DPA-Ca),&#10;Καταστροφή μόνο με αποστείρωση (121 βαθμπύς κελσίου επί x15 λεπτά).&#10;"/>
          <p:cNvSpPr txBox="1">
            <a:spLocks noChangeArrowheads="1"/>
          </p:cNvSpPr>
          <p:nvPr>
            <p:custDataLst>
              <p:tags r:id="rId2"/>
            </p:custDataLst>
          </p:nvPr>
        </p:nvSpPr>
        <p:spPr>
          <a:xfrm>
            <a:off x="503238" y="980728"/>
            <a:ext cx="7885186" cy="24482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l-GR" sz="2400" b="0" dirty="0">
                <a:latin typeface="+mn-lt"/>
              </a:rPr>
              <a:t>Ιδιότητες σπορίων: </a:t>
            </a:r>
          </a:p>
          <a:p>
            <a:pPr marL="342900" indent="-342900" algn="l">
              <a:buFont typeface="Wingdings" panose="05000000000000000000" pitchFamily="2" charset="2"/>
              <a:buChar char="§"/>
            </a:pPr>
            <a:r>
              <a:rPr lang="el-GR" sz="2400" b="0" dirty="0">
                <a:latin typeface="+mn-lt"/>
              </a:rPr>
              <a:t>μεγάλη αντοχή σε </a:t>
            </a:r>
            <a:r>
              <a:rPr lang="el-GR" sz="2400" b="0" dirty="0" smtClean="0">
                <a:latin typeface="+mn-lt"/>
              </a:rPr>
              <a:t> αλκοόλες, οξέα, ακτίνες</a:t>
            </a:r>
            <a:r>
              <a:rPr lang="el-GR" sz="2400" b="0" dirty="0">
                <a:latin typeface="+mn-lt"/>
              </a:rPr>
              <a:t>,</a:t>
            </a:r>
          </a:p>
          <a:p>
            <a:pPr marL="342900" indent="-342900" algn="l">
              <a:buFont typeface="Wingdings" panose="05000000000000000000" pitchFamily="2" charset="2"/>
              <a:buChar char="§"/>
            </a:pPr>
            <a:r>
              <a:rPr lang="el-GR" sz="2400" b="0" dirty="0">
                <a:latin typeface="+mn-lt"/>
              </a:rPr>
              <a:t>αντιβιοτικά, </a:t>
            </a:r>
            <a:r>
              <a:rPr lang="el-GR" sz="2400" b="0" dirty="0" smtClean="0">
                <a:latin typeface="+mn-lt"/>
              </a:rPr>
              <a:t>απολυμαντικά (</a:t>
            </a:r>
            <a:r>
              <a:rPr lang="el-GR" sz="2400" b="0" dirty="0">
                <a:latin typeface="+mn-lt"/>
              </a:rPr>
              <a:t>εκτός </a:t>
            </a:r>
            <a:r>
              <a:rPr lang="el-GR" sz="2400" b="0" dirty="0" smtClean="0">
                <a:latin typeface="+mn-lt"/>
              </a:rPr>
              <a:t>χλωρίνης),</a:t>
            </a:r>
          </a:p>
          <a:p>
            <a:pPr marL="342900" indent="-342900" algn="l">
              <a:buFont typeface="Wingdings" panose="05000000000000000000" pitchFamily="2" charset="2"/>
              <a:buChar char="§"/>
            </a:pPr>
            <a:r>
              <a:rPr lang="el-GR" sz="2400" b="0" dirty="0" smtClean="0">
                <a:latin typeface="+mn-lt"/>
              </a:rPr>
              <a:t> </a:t>
            </a:r>
            <a:r>
              <a:rPr lang="el-GR" sz="2400" b="0" dirty="0" err="1" smtClean="0">
                <a:latin typeface="+mn-lt"/>
              </a:rPr>
              <a:t>υπερπιέσεις</a:t>
            </a:r>
            <a:r>
              <a:rPr lang="el-GR" sz="2400" b="0" dirty="0">
                <a:latin typeface="+mn-lt"/>
              </a:rPr>
              <a:t>,</a:t>
            </a:r>
            <a:r>
              <a:rPr lang="en-US" sz="2400" b="0" dirty="0">
                <a:latin typeface="+mn-lt"/>
              </a:rPr>
              <a:t> </a:t>
            </a:r>
          </a:p>
          <a:p>
            <a:pPr marL="342900" indent="-342900" algn="l">
              <a:buFont typeface="Wingdings" panose="05000000000000000000" pitchFamily="2" charset="2"/>
              <a:buChar char="§"/>
            </a:pPr>
            <a:r>
              <a:rPr lang="el-GR" sz="2400" b="0" dirty="0">
                <a:latin typeface="+mn-lt"/>
              </a:rPr>
              <a:t>θέρμανση (</a:t>
            </a:r>
            <a:r>
              <a:rPr lang="el-GR" sz="2400" b="0" dirty="0" err="1">
                <a:latin typeface="+mn-lt"/>
              </a:rPr>
              <a:t>μεχρι</a:t>
            </a:r>
            <a:r>
              <a:rPr lang="el-GR" sz="2400" b="0" dirty="0">
                <a:latin typeface="+mn-lt"/>
              </a:rPr>
              <a:t> 80</a:t>
            </a:r>
            <a:r>
              <a:rPr lang="el-GR" sz="2400" b="0" baseline="30000" dirty="0">
                <a:latin typeface="+mn-lt"/>
              </a:rPr>
              <a:t>ο</a:t>
            </a:r>
            <a:r>
              <a:rPr lang="en-US" sz="2400" b="0" dirty="0">
                <a:latin typeface="+mn-lt"/>
              </a:rPr>
              <a:t>C</a:t>
            </a:r>
            <a:r>
              <a:rPr lang="el-GR" sz="2400" b="0" dirty="0">
                <a:latin typeface="+mn-lt"/>
              </a:rPr>
              <a:t> λόγω </a:t>
            </a:r>
            <a:r>
              <a:rPr lang="en-US" sz="2400" b="0" dirty="0">
                <a:latin typeface="+mn-lt"/>
              </a:rPr>
              <a:t>DPA</a:t>
            </a:r>
            <a:r>
              <a:rPr lang="el-GR" sz="2400" b="0" dirty="0">
                <a:latin typeface="+mn-lt"/>
              </a:rPr>
              <a:t>-</a:t>
            </a:r>
            <a:r>
              <a:rPr lang="en-US" sz="2400" b="0" dirty="0">
                <a:latin typeface="+mn-lt"/>
              </a:rPr>
              <a:t>Ca</a:t>
            </a:r>
            <a:r>
              <a:rPr lang="el-GR" sz="2400" b="0" dirty="0" smtClean="0">
                <a:latin typeface="+mn-lt"/>
              </a:rPr>
              <a:t>),</a:t>
            </a:r>
            <a:endParaRPr lang="en-US" sz="2400" b="0" dirty="0">
              <a:latin typeface="+mn-lt"/>
            </a:endParaRPr>
          </a:p>
          <a:p>
            <a:pPr marL="342900" indent="-342900" algn="l">
              <a:buFont typeface="Wingdings" panose="05000000000000000000" pitchFamily="2" charset="2"/>
              <a:buChar char="§"/>
            </a:pPr>
            <a:r>
              <a:rPr lang="el-GR" sz="2400" b="0" dirty="0">
                <a:latin typeface="+mn-lt"/>
              </a:rPr>
              <a:t>Καταστροφή μόνο με αποστείρωση (121°</a:t>
            </a:r>
            <a:r>
              <a:rPr lang="en-US" sz="2400" b="0" dirty="0">
                <a:latin typeface="+mn-lt"/>
              </a:rPr>
              <a:t>Cx15 min</a:t>
            </a:r>
            <a:r>
              <a:rPr lang="en-US" sz="2400" b="0" dirty="0" smtClean="0">
                <a:latin typeface="+mn-lt"/>
              </a:rPr>
              <a:t>)</a:t>
            </a:r>
            <a:r>
              <a:rPr lang="el-GR" sz="2400" b="0" dirty="0" smtClean="0">
                <a:latin typeface="+mn-lt"/>
              </a:rPr>
              <a:t>.</a:t>
            </a:r>
            <a:endParaRPr lang="el-GR" sz="2400" b="0" dirty="0">
              <a:latin typeface="+mn-lt"/>
            </a:endParaRPr>
          </a:p>
        </p:txBody>
      </p:sp>
      <p:pic>
        <p:nvPicPr>
          <p:cNvPr id="6" name="Picture 2" descr="http://www.lactospore.com/about/bacillus-coagulans/images/fig5.gif"/>
          <p:cNvPicPr>
            <a:picLocks noChangeAspect="1" noChangeArrowheads="1"/>
          </p:cNvPicPr>
          <p:nvPr/>
        </p:nvPicPr>
        <p:blipFill>
          <a:blip r:embed="rId4" cstate="print"/>
          <a:srcRect/>
          <a:stretch>
            <a:fillRect/>
          </a:stretch>
        </p:blipFill>
        <p:spPr bwMode="auto">
          <a:xfrm>
            <a:off x="3347864" y="3284984"/>
            <a:ext cx="2843878" cy="2952328"/>
          </a:xfrm>
          <a:prstGeom prst="rect">
            <a:avLst/>
          </a:prstGeom>
          <a:noFill/>
        </p:spPr>
      </p:pic>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36</a:t>
            </a:fld>
            <a:endParaRPr lang="el-GR" dirty="0"/>
          </a:p>
        </p:txBody>
      </p:sp>
    </p:spTree>
    <p:custDataLst>
      <p:tags r:id="rId1"/>
    </p:custDataLst>
    <p:extLst>
      <p:ext uri="{BB962C8B-B14F-4D97-AF65-F5344CB8AC3E}">
        <p14:creationId xmlns="" xmlns:p14="http://schemas.microsoft.com/office/powerpoint/2010/main" val="2309122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224136"/>
          </a:xfrm>
        </p:spPr>
        <p:txBody>
          <a:bodyPr>
            <a:noAutofit/>
          </a:bodyPr>
          <a:lstStyle/>
          <a:p>
            <a:pPr eaLnBrk="0" hangingPunct="0">
              <a:tabLst>
                <a:tab pos="457200" algn="l"/>
                <a:tab pos="1584325" algn="l"/>
              </a:tabLst>
            </a:pPr>
            <a:r>
              <a:rPr lang="el-GR" dirty="0"/>
              <a:t>Σπόρια βακτηρίων </a:t>
            </a:r>
            <a:r>
              <a:rPr lang="el-GR" dirty="0" smtClean="0"/>
              <a:t>(3 </a:t>
            </a:r>
            <a:r>
              <a:rPr lang="el-GR" dirty="0"/>
              <a:t>από 4)</a:t>
            </a:r>
            <a:endParaRPr lang="el-GR" dirty="0">
              <a:latin typeface="+mn-lt"/>
              <a:cs typeface="Times New Roman" pitchFamily="18" charset="0"/>
            </a:endParaRPr>
          </a:p>
        </p:txBody>
      </p:sp>
      <p:sp>
        <p:nvSpPr>
          <p:cNvPr id="8" name="Rectangle 2" descr="Στάδια σπορογονίας, άνω κάτω τελεία,&#10;Φάση στασιμότητας,έλειψη Ν,C àπιθανή παραγωγή αντιβιοτικών (παραδείγματος χάρην polymyxos)àδημιουργία νήματος χρωματίνης από υλικό του πυρήνα. (σχήμα),&#10;Σχηματισμός εγκάρσιου διαφράγματος (σχήμα),&#10;Σχηματισμός μεμβράνων στον “πρόσπορο”,&#10;Σχηματισμός φλοιού και εξωτερικού περιβλήματος,&#10;Λύση του βλαστικού κυττάρου à Απελευθέρωση σπόρου,&#10;Σχηματισμός νέου βλαστικού κυττάρου (σε ευνοϊκές συνθήκες θερμοκρασίας ,υγρασίας, θρεπτικών ουσιών, και λοιπά).&#10;"/>
          <p:cNvSpPr txBox="1">
            <a:spLocks noChangeArrowheads="1"/>
          </p:cNvSpPr>
          <p:nvPr>
            <p:custDataLst>
              <p:tags r:id="rId2"/>
            </p:custDataLst>
          </p:nvPr>
        </p:nvSpPr>
        <p:spPr>
          <a:xfrm>
            <a:off x="539552" y="1484784"/>
            <a:ext cx="7885186" cy="3744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l-GR" sz="2400" b="0" dirty="0"/>
              <a:t>Στάδια σπορογονίας</a:t>
            </a:r>
            <a:r>
              <a:rPr lang="en-US" sz="2400" b="0" dirty="0"/>
              <a:t>:</a:t>
            </a:r>
            <a:endParaRPr lang="el-GR" sz="2400" b="0" dirty="0"/>
          </a:p>
          <a:p>
            <a:pPr marL="342900" lvl="0" indent="-342900" algn="l">
              <a:buFont typeface="Wingdings" panose="05000000000000000000" pitchFamily="2" charset="2"/>
              <a:buChar char="§"/>
            </a:pPr>
            <a:r>
              <a:rPr lang="el-GR" sz="2400" b="0" dirty="0"/>
              <a:t>Φάση </a:t>
            </a:r>
            <a:r>
              <a:rPr lang="el-GR" sz="2400" b="0" dirty="0" err="1"/>
              <a:t>στασιμότητας,έλειψη</a:t>
            </a:r>
            <a:r>
              <a:rPr lang="el-GR" sz="2400" b="0" dirty="0"/>
              <a:t> Ν,</a:t>
            </a:r>
            <a:r>
              <a:rPr lang="en-US" sz="2400" b="0" dirty="0"/>
              <a:t>C </a:t>
            </a:r>
            <a:r>
              <a:rPr lang="el-GR" sz="2400" b="0" dirty="0" smtClean="0">
                <a:sym typeface="Wingdings"/>
              </a:rPr>
              <a:t> </a:t>
            </a:r>
            <a:r>
              <a:rPr lang="el-GR" sz="2400" b="0" dirty="0" smtClean="0"/>
              <a:t>πιθανή </a:t>
            </a:r>
            <a:r>
              <a:rPr lang="el-GR" sz="2400" b="0" dirty="0"/>
              <a:t>παραγωγή </a:t>
            </a:r>
            <a:r>
              <a:rPr lang="el-GR" sz="2400" b="0" dirty="0" smtClean="0"/>
              <a:t>αντιβιοτικών (</a:t>
            </a:r>
            <a:r>
              <a:rPr lang="el-GR" sz="2400" b="0" dirty="0" err="1"/>
              <a:t>π.χ</a:t>
            </a:r>
            <a:r>
              <a:rPr lang="el-GR" sz="2400" b="0" dirty="0"/>
              <a:t> </a:t>
            </a:r>
            <a:r>
              <a:rPr lang="en-US" sz="2400" b="0" dirty="0" err="1"/>
              <a:t>polymyxos</a:t>
            </a:r>
            <a:r>
              <a:rPr lang="el-GR" sz="2400" b="0" dirty="0"/>
              <a:t>)</a:t>
            </a:r>
            <a:r>
              <a:rPr lang="el-GR" sz="2400" b="0" dirty="0" smtClean="0">
                <a:sym typeface="Wingdings"/>
              </a:rPr>
              <a:t> </a:t>
            </a:r>
            <a:r>
              <a:rPr lang="el-GR" sz="2400" b="0" dirty="0" smtClean="0"/>
              <a:t>δημιουργία </a:t>
            </a:r>
            <a:r>
              <a:rPr lang="el-GR" sz="2400" b="0" dirty="0"/>
              <a:t>νήματος χρωματίνης από υλικό του πυρήνα</a:t>
            </a:r>
            <a:r>
              <a:rPr lang="el-GR" sz="2400" b="0" dirty="0" smtClean="0"/>
              <a:t>. (σχήμα),</a:t>
            </a:r>
            <a:endParaRPr lang="el-GR" sz="2400" b="0" dirty="0"/>
          </a:p>
          <a:p>
            <a:pPr marL="342900" lvl="0" indent="-342900" algn="l">
              <a:buFont typeface="Wingdings" panose="05000000000000000000" pitchFamily="2" charset="2"/>
              <a:buChar char="§"/>
            </a:pPr>
            <a:r>
              <a:rPr lang="el-GR" sz="2400" b="0" dirty="0"/>
              <a:t>Σχηματισμός εγκάρσιου </a:t>
            </a:r>
            <a:r>
              <a:rPr lang="el-GR" sz="2400" b="0" dirty="0" smtClean="0"/>
              <a:t>διαφράγματος (</a:t>
            </a:r>
            <a:r>
              <a:rPr lang="el-GR" sz="2400" b="0" dirty="0"/>
              <a:t>σχήμα</a:t>
            </a:r>
            <a:r>
              <a:rPr lang="el-GR" sz="2400" b="0" dirty="0" smtClean="0"/>
              <a:t>),</a:t>
            </a:r>
            <a:endParaRPr lang="el-GR" sz="2400" b="0" dirty="0"/>
          </a:p>
          <a:p>
            <a:pPr marL="342900" lvl="0" indent="-342900" algn="l">
              <a:buFont typeface="Wingdings" panose="05000000000000000000" pitchFamily="2" charset="2"/>
              <a:buChar char="§"/>
            </a:pPr>
            <a:r>
              <a:rPr lang="el-GR" sz="2400" b="0" dirty="0"/>
              <a:t>Σχηματισμός </a:t>
            </a:r>
            <a:r>
              <a:rPr lang="el-GR" sz="2400" b="0" dirty="0" err="1"/>
              <a:t>μεμβράνων</a:t>
            </a:r>
            <a:r>
              <a:rPr lang="el-GR" sz="2400" b="0" dirty="0"/>
              <a:t> στον </a:t>
            </a:r>
            <a:r>
              <a:rPr lang="en-US" sz="2400" b="0" dirty="0"/>
              <a:t>“</a:t>
            </a:r>
            <a:r>
              <a:rPr lang="el-GR" sz="2400" b="0" dirty="0" err="1"/>
              <a:t>πρόσπορο</a:t>
            </a:r>
            <a:r>
              <a:rPr lang="en-US" sz="2400" b="0" dirty="0" smtClean="0"/>
              <a:t>”</a:t>
            </a:r>
            <a:r>
              <a:rPr lang="el-GR" sz="2400" b="0" dirty="0" smtClean="0"/>
              <a:t>,</a:t>
            </a:r>
            <a:endParaRPr lang="el-GR" sz="2400" b="0" dirty="0"/>
          </a:p>
          <a:p>
            <a:pPr marL="342900" lvl="0" indent="-342900" algn="l">
              <a:buFont typeface="Wingdings" panose="05000000000000000000" pitchFamily="2" charset="2"/>
              <a:buChar char="§"/>
            </a:pPr>
            <a:r>
              <a:rPr lang="el-GR" sz="2400" b="0" dirty="0"/>
              <a:t>Σχηματισμός φλοιού και εξωτερικού </a:t>
            </a:r>
            <a:r>
              <a:rPr lang="el-GR" sz="2400" b="0" dirty="0" smtClean="0"/>
              <a:t>περιβλήματος,</a:t>
            </a:r>
            <a:endParaRPr lang="el-GR" sz="2400" b="0" dirty="0"/>
          </a:p>
          <a:p>
            <a:pPr marL="342900" lvl="0" indent="-342900" algn="l">
              <a:buFont typeface="Wingdings" panose="05000000000000000000" pitchFamily="2" charset="2"/>
              <a:buChar char="§"/>
            </a:pPr>
            <a:r>
              <a:rPr lang="el-GR" sz="2400" b="0" dirty="0"/>
              <a:t>Λύση του βλαστικού κυττάρου </a:t>
            </a:r>
            <a:r>
              <a:rPr lang="en-US" sz="2400" b="0" dirty="0">
                <a:sym typeface="Wingdings"/>
              </a:rPr>
              <a:t></a:t>
            </a:r>
            <a:r>
              <a:rPr lang="el-GR" sz="2400" b="0" dirty="0">
                <a:sym typeface="Wingdings"/>
              </a:rPr>
              <a:t> </a:t>
            </a:r>
            <a:r>
              <a:rPr lang="el-GR" sz="2400" b="0" dirty="0"/>
              <a:t>Απελευθέρωση </a:t>
            </a:r>
            <a:r>
              <a:rPr lang="el-GR" sz="2400" b="0" dirty="0" smtClean="0"/>
              <a:t>σπόρου,</a:t>
            </a:r>
            <a:endParaRPr lang="el-GR" sz="2400" b="0" dirty="0"/>
          </a:p>
          <a:p>
            <a:pPr marL="342900" lvl="0" indent="-342900" algn="l">
              <a:buFont typeface="Wingdings" panose="05000000000000000000" pitchFamily="2" charset="2"/>
              <a:buChar char="§"/>
            </a:pPr>
            <a:r>
              <a:rPr lang="el-GR" sz="2400" b="0" dirty="0"/>
              <a:t>Σχηματισμός νέου βλαστικού </a:t>
            </a:r>
            <a:r>
              <a:rPr lang="el-GR" sz="2400" b="0" dirty="0" smtClean="0"/>
              <a:t>κυττάρου (</a:t>
            </a:r>
            <a:r>
              <a:rPr lang="el-GR" sz="2400" b="0" dirty="0"/>
              <a:t>σε ευνοϊκές συνθήκες </a:t>
            </a:r>
            <a:r>
              <a:rPr lang="el-GR" sz="2400" b="0" dirty="0" err="1"/>
              <a:t>θ</a:t>
            </a:r>
            <a:r>
              <a:rPr lang="el-GR" sz="2400" b="0" baseline="30000" dirty="0" err="1"/>
              <a:t>ο</a:t>
            </a:r>
            <a:r>
              <a:rPr lang="en-US" sz="2400" b="0" dirty="0"/>
              <a:t>C</a:t>
            </a:r>
            <a:r>
              <a:rPr lang="el-GR" sz="2400" b="0" dirty="0" smtClean="0"/>
              <a:t>, υγρασίας, θρεπτικών </a:t>
            </a:r>
            <a:r>
              <a:rPr lang="el-GR" sz="2400" b="0" dirty="0"/>
              <a:t>ουσιών</a:t>
            </a:r>
            <a:r>
              <a:rPr lang="el-GR" sz="2400" b="0" dirty="0" smtClean="0"/>
              <a:t>, </a:t>
            </a:r>
            <a:r>
              <a:rPr lang="el-GR" sz="2400" b="0" dirty="0" err="1" smtClean="0"/>
              <a:t>κ.λ.π</a:t>
            </a:r>
            <a:r>
              <a:rPr lang="el-GR" sz="2400" b="0" dirty="0" smtClean="0"/>
              <a:t>).</a:t>
            </a:r>
            <a:endParaRPr lang="el-GR" sz="2400" b="0" dirty="0"/>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37</a:t>
            </a:fld>
            <a:endParaRPr lang="el-GR" dirty="0"/>
          </a:p>
        </p:txBody>
      </p:sp>
    </p:spTree>
    <p:custDataLst>
      <p:tags r:id="rId1"/>
    </p:custDataLst>
    <p:extLst>
      <p:ext uri="{BB962C8B-B14F-4D97-AF65-F5344CB8AC3E}">
        <p14:creationId xmlns="" xmlns:p14="http://schemas.microsoft.com/office/powerpoint/2010/main" val="2309122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224136"/>
          </a:xfrm>
        </p:spPr>
        <p:txBody>
          <a:bodyPr>
            <a:noAutofit/>
          </a:bodyPr>
          <a:lstStyle/>
          <a:p>
            <a:pPr eaLnBrk="0" hangingPunct="0">
              <a:tabLst>
                <a:tab pos="457200" algn="l"/>
                <a:tab pos="1584325" algn="l"/>
              </a:tabLst>
            </a:pPr>
            <a:r>
              <a:rPr lang="el-GR" dirty="0"/>
              <a:t>Σπόρια βακτηρίων </a:t>
            </a:r>
            <a:r>
              <a:rPr lang="el-GR" dirty="0" smtClean="0"/>
              <a:t>(4 </a:t>
            </a:r>
            <a:r>
              <a:rPr lang="el-GR" dirty="0"/>
              <a:t>από 4)</a:t>
            </a:r>
            <a:endParaRPr lang="el-GR" dirty="0">
              <a:latin typeface="+mn-lt"/>
              <a:cs typeface="Times New Roman" pitchFamily="18" charset="0"/>
            </a:endParaRPr>
          </a:p>
        </p:txBody>
      </p:sp>
      <p:sp>
        <p:nvSpPr>
          <p:cNvPr id="8" name="Rectangle 2" descr="Προσοχή: θέρμανση σπόρων στους 70 βαθμούς κελσίου επιταχύνει την εκβλάστηση !&#10;"/>
          <p:cNvSpPr txBox="1">
            <a:spLocks noChangeArrowheads="1"/>
          </p:cNvSpPr>
          <p:nvPr>
            <p:custDataLst>
              <p:tags r:id="rId2"/>
            </p:custDataLst>
          </p:nvPr>
        </p:nvSpPr>
        <p:spPr>
          <a:xfrm>
            <a:off x="539552" y="1196752"/>
            <a:ext cx="7885186"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l-GR" sz="2400" b="0" dirty="0">
                <a:latin typeface="+mn-lt"/>
              </a:rPr>
              <a:t>Προσοχή: θέρμανση </a:t>
            </a:r>
            <a:r>
              <a:rPr lang="el-GR" sz="2400" b="0" dirty="0" smtClean="0">
                <a:latin typeface="+mn-lt"/>
              </a:rPr>
              <a:t>σπόρων στους </a:t>
            </a:r>
            <a:r>
              <a:rPr lang="el-GR" sz="2400" b="0" dirty="0">
                <a:latin typeface="+mn-lt"/>
              </a:rPr>
              <a:t>70</a:t>
            </a:r>
            <a:r>
              <a:rPr lang="el-GR" sz="2400" b="0" baseline="30000" dirty="0">
                <a:latin typeface="+mn-lt"/>
              </a:rPr>
              <a:t>ο</a:t>
            </a:r>
            <a:r>
              <a:rPr lang="en-US" sz="2400" b="0" dirty="0">
                <a:latin typeface="+mn-lt"/>
              </a:rPr>
              <a:t>C</a:t>
            </a:r>
            <a:r>
              <a:rPr lang="el-GR" sz="2400" b="0" dirty="0">
                <a:latin typeface="+mn-lt"/>
              </a:rPr>
              <a:t> επιταχύνει την </a:t>
            </a:r>
            <a:r>
              <a:rPr lang="el-GR" sz="2400" b="0" dirty="0" smtClean="0">
                <a:latin typeface="+mn-lt"/>
              </a:rPr>
              <a:t>εκβλάστηση</a:t>
            </a:r>
            <a:r>
              <a:rPr lang="el-GR" sz="2400" b="0" dirty="0">
                <a:latin typeface="+mn-lt"/>
              </a:rPr>
              <a:t> </a:t>
            </a:r>
            <a:r>
              <a:rPr lang="en-US" sz="2400" b="0" dirty="0">
                <a:latin typeface="+mn-lt"/>
              </a:rPr>
              <a:t>!</a:t>
            </a:r>
            <a:endParaRPr lang="el-GR" sz="2400" b="0" dirty="0">
              <a:latin typeface="+mn-lt"/>
            </a:endParaRPr>
          </a:p>
        </p:txBody>
      </p:sp>
      <p:pic>
        <p:nvPicPr>
          <p:cNvPr id="6" name="Picture 2" descr="http://archives.microbeworld.org/images/didyouknow/endospore_cycle.jpg"/>
          <p:cNvPicPr>
            <a:picLocks noChangeAspect="1" noChangeArrowheads="1"/>
          </p:cNvPicPr>
          <p:nvPr/>
        </p:nvPicPr>
        <p:blipFill>
          <a:blip r:embed="rId4" cstate="print"/>
          <a:srcRect/>
          <a:stretch>
            <a:fillRect/>
          </a:stretch>
        </p:blipFill>
        <p:spPr bwMode="auto">
          <a:xfrm>
            <a:off x="463379" y="2776619"/>
            <a:ext cx="3460549" cy="2204864"/>
          </a:xfrm>
          <a:prstGeom prst="rect">
            <a:avLst/>
          </a:prstGeom>
          <a:noFill/>
        </p:spPr>
      </p:pic>
      <p:pic>
        <p:nvPicPr>
          <p:cNvPr id="9" name="Picture 4" descr="http://www.ugr.es/%7Eeianez/Microbiologia/images/09espo2.gif"/>
          <p:cNvPicPr>
            <a:picLocks noChangeAspect="1" noChangeArrowheads="1"/>
          </p:cNvPicPr>
          <p:nvPr/>
        </p:nvPicPr>
        <p:blipFill>
          <a:blip r:embed="rId5" cstate="print"/>
          <a:srcRect/>
          <a:stretch>
            <a:fillRect/>
          </a:stretch>
        </p:blipFill>
        <p:spPr bwMode="auto">
          <a:xfrm>
            <a:off x="3923928" y="2002533"/>
            <a:ext cx="4824028" cy="3753036"/>
          </a:xfrm>
          <a:prstGeom prst="rect">
            <a:avLst/>
          </a:prstGeom>
          <a:noFill/>
        </p:spPr>
      </p:pic>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38</a:t>
            </a:fld>
            <a:endParaRPr lang="el-GR" dirty="0"/>
          </a:p>
        </p:txBody>
      </p:sp>
    </p:spTree>
    <p:custDataLst>
      <p:tags r:id="rId1"/>
    </p:custDataLst>
    <p:extLst>
      <p:ext uri="{BB962C8B-B14F-4D97-AF65-F5344CB8AC3E}">
        <p14:creationId xmlns="" xmlns:p14="http://schemas.microsoft.com/office/powerpoint/2010/main" val="65540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224136"/>
          </a:xfrm>
        </p:spPr>
        <p:txBody>
          <a:bodyPr>
            <a:noAutofit/>
          </a:bodyPr>
          <a:lstStyle/>
          <a:p>
            <a:pPr eaLnBrk="0" hangingPunct="0">
              <a:tabLst>
                <a:tab pos="457200" algn="l"/>
                <a:tab pos="1584325" algn="l"/>
              </a:tabLst>
            </a:pPr>
            <a:r>
              <a:rPr lang="el-GR" dirty="0" smtClean="0"/>
              <a:t>Χημική σύσταση μικροβιακού κυττάρου </a:t>
            </a:r>
            <a:endParaRPr lang="el-GR" dirty="0">
              <a:latin typeface="+mn-lt"/>
              <a:cs typeface="Times New Roman" pitchFamily="18" charset="0"/>
            </a:endParaRPr>
          </a:p>
        </p:txBody>
      </p:sp>
      <p:sp>
        <p:nvSpPr>
          <p:cNvPr id="8" name="Rectangle 2" descr="Η μέση ποσοστιαία συμμετοχή των χημικών στοιχείων στη σύσταση του μικροβιακού κυττάρου,&#10;(διαφέρει η σύσταση λιπιδίων και πολυσακχαριτών ανάμεσα σε Gram plus και Gram minus  βακτήρια).&#10;"/>
          <p:cNvSpPr txBox="1">
            <a:spLocks noChangeArrowheads="1"/>
          </p:cNvSpPr>
          <p:nvPr>
            <p:custDataLst>
              <p:tags r:id="rId2"/>
            </p:custDataLst>
          </p:nvPr>
        </p:nvSpPr>
        <p:spPr>
          <a:xfrm>
            <a:off x="539552" y="1268760"/>
            <a:ext cx="7885186" cy="1584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342900" indent="-342900" algn="l">
              <a:buFont typeface="Wingdings" panose="05000000000000000000" pitchFamily="2" charset="2"/>
              <a:buChar char="§"/>
            </a:pPr>
            <a:r>
              <a:rPr lang="el-GR" sz="2400" b="0" dirty="0">
                <a:latin typeface="+mn-lt"/>
              </a:rPr>
              <a:t>Η μέση ποσοστιαία συμμετοχή των χημικών στοιχείων στη σύσταση του μικροβιακού </a:t>
            </a:r>
            <a:r>
              <a:rPr lang="el-GR" sz="2400" b="0" dirty="0" smtClean="0">
                <a:latin typeface="+mn-lt"/>
              </a:rPr>
              <a:t>κυττάρου,</a:t>
            </a:r>
            <a:endParaRPr lang="el-GR" sz="2400" b="0" dirty="0">
              <a:latin typeface="+mn-lt"/>
            </a:endParaRPr>
          </a:p>
          <a:p>
            <a:pPr marL="342900" indent="-342900" algn="l">
              <a:buFont typeface="Wingdings" panose="05000000000000000000" pitchFamily="2" charset="2"/>
              <a:buChar char="§"/>
            </a:pPr>
            <a:r>
              <a:rPr lang="el-GR" sz="2400" b="0" dirty="0">
                <a:latin typeface="+mn-lt"/>
              </a:rPr>
              <a:t>(διαφέρει η σύσταση λιπιδίων και πολυσακχαριτών ανάμεσα σε </a:t>
            </a:r>
            <a:r>
              <a:rPr lang="en-US" sz="2400" b="0" dirty="0">
                <a:latin typeface="+mn-lt"/>
              </a:rPr>
              <a:t>Gram+ </a:t>
            </a:r>
            <a:r>
              <a:rPr lang="el-GR" sz="2400" b="0" dirty="0">
                <a:latin typeface="+mn-lt"/>
              </a:rPr>
              <a:t>και </a:t>
            </a:r>
            <a:r>
              <a:rPr lang="en-US" sz="2400" b="0" dirty="0">
                <a:latin typeface="+mn-lt"/>
              </a:rPr>
              <a:t>Gram- </a:t>
            </a:r>
            <a:r>
              <a:rPr lang="el-GR" sz="2400" b="0" dirty="0">
                <a:latin typeface="+mn-lt"/>
              </a:rPr>
              <a:t> βακτήρια</a:t>
            </a:r>
            <a:r>
              <a:rPr lang="el-GR" sz="2400" b="0" dirty="0" smtClean="0">
                <a:latin typeface="+mn-lt"/>
              </a:rPr>
              <a:t>).</a:t>
            </a:r>
            <a:endParaRPr lang="el-GR" sz="2400" b="0" dirty="0">
              <a:latin typeface="+mn-lt"/>
            </a:endParaRPr>
          </a:p>
        </p:txBody>
      </p:sp>
      <p:pic>
        <p:nvPicPr>
          <p:cNvPr id="6" name="Picture 2" descr="http://www.nature.com/scitable/content/ne0000/ne0000/ne0000/ne0000/14705043/U1CP1-3_CellComposition_v2_ksm.jpg"/>
          <p:cNvPicPr>
            <a:picLocks noChangeAspect="1" noChangeArrowheads="1"/>
          </p:cNvPicPr>
          <p:nvPr/>
        </p:nvPicPr>
        <p:blipFill>
          <a:blip r:embed="rId4" cstate="print"/>
          <a:srcRect/>
          <a:stretch>
            <a:fillRect/>
          </a:stretch>
        </p:blipFill>
        <p:spPr bwMode="auto">
          <a:xfrm>
            <a:off x="2591780" y="2852936"/>
            <a:ext cx="4284476" cy="3410430"/>
          </a:xfrm>
          <a:prstGeom prst="rect">
            <a:avLst/>
          </a:prstGeom>
          <a:noFill/>
        </p:spPr>
      </p:pic>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39</a:t>
            </a:fld>
            <a:endParaRPr lang="el-GR" dirty="0"/>
          </a:p>
        </p:txBody>
      </p:sp>
    </p:spTree>
    <p:custDataLst>
      <p:tags r:id="rId1"/>
    </p:custDataLst>
    <p:extLst>
      <p:ext uri="{BB962C8B-B14F-4D97-AF65-F5344CB8AC3E}">
        <p14:creationId xmlns="" xmlns:p14="http://schemas.microsoft.com/office/powerpoint/2010/main" val="65540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Εξοικείωση των φοιτητών με τα παρακάτω:</a:t>
            </a:r>
          </a:p>
          <a:p>
            <a:pPr>
              <a:buNone/>
            </a:pPr>
            <a:r>
              <a:rPr lang="el-GR" sz="2800" dirty="0" smtClean="0"/>
              <a:t>    Περιγραφή των σημαντικότερων τμημάτων και οργάνων ενός </a:t>
            </a:r>
            <a:r>
              <a:rPr lang="el-GR" sz="2800" dirty="0" err="1" smtClean="0"/>
              <a:t>προκαρυωτικού</a:t>
            </a:r>
            <a:r>
              <a:rPr lang="el-GR" sz="2800" dirty="0" smtClean="0"/>
              <a:t> και </a:t>
            </a:r>
            <a:r>
              <a:rPr lang="el-GR" sz="2800" dirty="0" err="1" smtClean="0"/>
              <a:t>ευκαρυωτικού</a:t>
            </a:r>
            <a:r>
              <a:rPr lang="el-GR" sz="2800" dirty="0" smtClean="0"/>
              <a:t> κυττάρου και των λειτουργιών αυτών. Σπόρια βακτηρίων και ιδιότητες αυτών</a:t>
            </a:r>
            <a:endParaRPr lang="el-GR" sz="2800" dirty="0"/>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4525963"/>
          </a:xfrm>
        </p:spPr>
        <p:txBody>
          <a:bodyPr>
            <a:normAutofit fontScale="92500"/>
          </a:bodyPr>
          <a:lstStyle/>
          <a:p>
            <a:pPr>
              <a:buNone/>
            </a:pPr>
            <a:r>
              <a:rPr lang="en-US" altLang="el-GR" dirty="0" smtClean="0">
                <a:latin typeface="Calibri" panose="020F0502020204030204" pitchFamily="34" charset="0"/>
              </a:rPr>
              <a:t>    </a:t>
            </a:r>
            <a:r>
              <a:rPr lang="el-GR" altLang="el-GR" dirty="0" smtClean="0">
                <a:latin typeface="Calibri" panose="020F0502020204030204" pitchFamily="34" charset="0"/>
              </a:rPr>
              <a:t>Δηλώνεται </a:t>
            </a:r>
            <a:r>
              <a:rPr lang="el-GR" altLang="el-GR" dirty="0" smtClean="0">
                <a:latin typeface="Calibri" panose="020F0502020204030204" pitchFamily="34" charset="0"/>
              </a:rPr>
              <a:t>ότι όπου δεν αναφέρεται βιβλιογραφική πηγή σε εικόνες/πίνακες/διαγράμματα,  αυτά δεν αποτελούν πνευματική ιδιοκτησία του διδάσκοντα, αλλά προέρχονται από ηλεκτρονικές πηγές ελεύθερης πρόσβασης όπως το </a:t>
            </a:r>
            <a:r>
              <a:rPr lang="es-PR" altLang="el-GR" dirty="0" smtClean="0">
                <a:latin typeface="Calibri" panose="020F0502020204030204" pitchFamily="34" charset="0"/>
                <a:hlinkClick r:id="rId2"/>
              </a:rPr>
              <a:t>https://www.google.gr/imghp?hl=el&amp;tab=wi&amp;ei=Z2ktVv-1NYO5swHG2rH4Ag&amp;ved=0CBEQqi4oAQ</a:t>
            </a:r>
            <a:r>
              <a:rPr lang="el-GR" altLang="el-GR" dirty="0" smtClean="0">
                <a:latin typeface="Calibri" panose="020F0502020204030204" pitchFamily="34" charset="0"/>
              </a:rPr>
              <a:t> (εικόνες </a:t>
            </a:r>
            <a:r>
              <a:rPr lang="en-US" altLang="el-GR" dirty="0" smtClean="0">
                <a:latin typeface="Calibri" panose="020F0502020204030204" pitchFamily="34" charset="0"/>
              </a:rPr>
              <a:t>google.com)</a:t>
            </a:r>
            <a:r>
              <a:rPr lang="el-GR" altLang="el-GR" dirty="0" smtClean="0">
                <a:latin typeface="Calibri" panose="020F0502020204030204" pitchFamily="34" charset="0"/>
              </a:rPr>
              <a:t>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40</a:t>
            </a:fld>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smtClean="0"/>
              <a:t>Περιγραφή των σημαντικότερων τμημάτων και οργάνων ενός </a:t>
            </a:r>
            <a:r>
              <a:rPr lang="el-GR" sz="2800" dirty="0" err="1" smtClean="0"/>
              <a:t>προκαρυωτικού</a:t>
            </a:r>
            <a:r>
              <a:rPr lang="el-GR" sz="2800" dirty="0" smtClean="0"/>
              <a:t> και </a:t>
            </a:r>
            <a:r>
              <a:rPr lang="el-GR" sz="2800" dirty="0" err="1" smtClean="0"/>
              <a:t>ευκαρυωτικού</a:t>
            </a:r>
            <a:r>
              <a:rPr lang="el-GR" sz="2800" dirty="0" smtClean="0"/>
              <a:t> κυττάρου και των λειτουργιών αυτών. Σπόρια βακτηρίων και ιδιότητες αυτών</a:t>
            </a:r>
            <a:endParaRPr lang="el-GR" sz="2800" dirty="0"/>
          </a:p>
        </p:txBody>
      </p:sp>
      <p:sp>
        <p:nvSpPr>
          <p:cNvPr id="5" name="Θέση υποσέλιδου 3" descr="."/>
          <p:cNvSpPr txBox="1">
            <a:spLocks/>
          </p:cNvSpPr>
          <p:nvPr/>
        </p:nvSpPr>
        <p:spPr>
          <a:xfrm>
            <a:off x="2909727"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080120"/>
          </a:xfrm>
        </p:spPr>
        <p:txBody>
          <a:bodyPr>
            <a:noAutofit/>
          </a:bodyPr>
          <a:lstStyle/>
          <a:p>
            <a:pPr eaLnBrk="0" hangingPunct="0"/>
            <a:r>
              <a:rPr lang="el-GR" dirty="0" smtClean="0"/>
              <a:t>Οι μικροοργανισμοί ως κύτταρα </a:t>
            </a:r>
            <a:br>
              <a:rPr lang="el-GR" dirty="0" smtClean="0"/>
            </a:br>
            <a:r>
              <a:rPr lang="el-GR" dirty="0" smtClean="0"/>
              <a:t>(1 από 4)</a:t>
            </a:r>
            <a:endParaRPr lang="el-GR" dirty="0">
              <a:latin typeface="+mn-lt"/>
            </a:endParaRPr>
          </a:p>
        </p:txBody>
      </p:sp>
      <p:sp>
        <p:nvSpPr>
          <p:cNvPr id="7" name="Rectangle 330"/>
          <p:cNvSpPr>
            <a:spLocks noChangeArrowheads="1"/>
          </p:cNvSpPr>
          <p:nvPr/>
        </p:nvSpPr>
        <p:spPr bwMode="auto">
          <a:xfrm>
            <a:off x="467544" y="1124744"/>
            <a:ext cx="8219256" cy="4785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bIns="0">
            <a:spAutoFit/>
          </a:bodyPr>
          <a:lstStyle/>
          <a:p>
            <a:pPr lvl="0">
              <a:buNone/>
            </a:pPr>
            <a:r>
              <a:rPr lang="el-GR" sz="2800" dirty="0" smtClean="0"/>
              <a:t>Δομή κυττάρων: </a:t>
            </a:r>
          </a:p>
          <a:p>
            <a:pPr marL="457200" lvl="0" indent="-457200">
              <a:buFont typeface="Wingdings" panose="05000000000000000000" pitchFamily="2" charset="2"/>
              <a:buChar char="§"/>
            </a:pPr>
            <a:r>
              <a:rPr lang="el-GR" sz="2800" dirty="0" err="1" smtClean="0"/>
              <a:t>Προκαρυωτικών</a:t>
            </a:r>
            <a:r>
              <a:rPr lang="el-GR" sz="2800" dirty="0" smtClean="0"/>
              <a:t>,</a:t>
            </a:r>
          </a:p>
          <a:p>
            <a:pPr marL="457200" lvl="0" indent="-457200">
              <a:buFont typeface="Wingdings" panose="05000000000000000000" pitchFamily="2" charset="2"/>
              <a:buChar char="§"/>
            </a:pPr>
            <a:r>
              <a:rPr lang="el-GR" sz="2800" dirty="0" err="1" smtClean="0"/>
              <a:t>Ευκαρυωτικών</a:t>
            </a:r>
            <a:r>
              <a:rPr lang="el-GR" sz="2800" dirty="0" smtClean="0"/>
              <a:t>.</a:t>
            </a:r>
          </a:p>
          <a:p>
            <a:pPr lvl="0">
              <a:buNone/>
            </a:pPr>
            <a:endParaRPr lang="el-GR" sz="2800" dirty="0" smtClean="0"/>
          </a:p>
          <a:p>
            <a:pPr lvl="0">
              <a:buNone/>
            </a:pPr>
            <a:r>
              <a:rPr lang="el-GR" sz="2800" dirty="0" smtClean="0"/>
              <a:t>Βασικές λειτουργίες κυττάρων:</a:t>
            </a:r>
          </a:p>
          <a:p>
            <a:pPr marL="457200" lvl="0" indent="-457200">
              <a:buFont typeface="Wingdings" panose="05000000000000000000" pitchFamily="2" charset="2"/>
              <a:buChar char="§"/>
            </a:pPr>
            <a:r>
              <a:rPr lang="el-GR" sz="2800" dirty="0" smtClean="0"/>
              <a:t>Μεταβολισμός,</a:t>
            </a:r>
          </a:p>
          <a:p>
            <a:pPr marL="457200" lvl="0" indent="-457200">
              <a:buFont typeface="Wingdings" panose="05000000000000000000" pitchFamily="2" charset="2"/>
              <a:buChar char="§"/>
            </a:pPr>
            <a:r>
              <a:rPr lang="el-GR" sz="2800" dirty="0" smtClean="0"/>
              <a:t>Αναπαραγωγή,</a:t>
            </a:r>
          </a:p>
          <a:p>
            <a:pPr marL="457200" lvl="0" indent="-457200">
              <a:buFont typeface="Wingdings" panose="05000000000000000000" pitchFamily="2" charset="2"/>
              <a:buChar char="§"/>
            </a:pPr>
            <a:r>
              <a:rPr lang="el-GR" sz="2800" dirty="0" smtClean="0"/>
              <a:t>Διαφοροποίηση - εξέλιξη,</a:t>
            </a:r>
          </a:p>
          <a:p>
            <a:pPr marL="457200" lvl="0" indent="-457200">
              <a:buFont typeface="Wingdings" panose="05000000000000000000" pitchFamily="2" charset="2"/>
              <a:buChar char="§"/>
            </a:pPr>
            <a:r>
              <a:rPr lang="el-GR" sz="2800" dirty="0" smtClean="0"/>
              <a:t>Επικοινωνία,</a:t>
            </a:r>
          </a:p>
          <a:p>
            <a:pPr marL="457200" lvl="0" indent="-457200">
              <a:buFont typeface="Wingdings" panose="05000000000000000000" pitchFamily="2" charset="2"/>
              <a:buChar char="§"/>
            </a:pPr>
            <a:r>
              <a:rPr lang="el-GR" sz="2800" dirty="0" smtClean="0"/>
              <a:t>Κίνηση,</a:t>
            </a:r>
          </a:p>
          <a:p>
            <a:pPr marL="457200" lvl="0" indent="-457200">
              <a:buFont typeface="Wingdings" panose="05000000000000000000" pitchFamily="2" charset="2"/>
              <a:buChar char="§"/>
            </a:pPr>
            <a:r>
              <a:rPr lang="el-GR" sz="2800" dirty="0" smtClean="0"/>
              <a:t>Λοιπές Λειτουργίες.</a:t>
            </a:r>
            <a:endParaRPr lang="el-GR" sz="2800" dirty="0"/>
          </a:p>
        </p:txBody>
      </p:sp>
      <p:sp>
        <p:nvSpPr>
          <p:cNvPr id="5" name="Θέση υποσέλιδου 3" descr="."/>
          <p:cNvSpPr txBox="1">
            <a:spLocks/>
          </p:cNvSpPr>
          <p:nvPr/>
        </p:nvSpPr>
        <p:spPr>
          <a:xfrm>
            <a:off x="3120356"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Οι μικροοργανισμοί ως κύτταρα </a:t>
            </a:r>
            <a:br>
              <a:rPr lang="el-GR" dirty="0"/>
            </a:br>
            <a:r>
              <a:rPr lang="el-GR" dirty="0" smtClean="0"/>
              <a:t>(2 </a:t>
            </a:r>
            <a:r>
              <a:rPr lang="el-GR" dirty="0"/>
              <a:t>από 4)</a:t>
            </a:r>
            <a:endParaRPr lang="el-GR" dirty="0">
              <a:latin typeface="+mn-lt"/>
            </a:endParaRPr>
          </a:p>
        </p:txBody>
      </p:sp>
      <p:sp>
        <p:nvSpPr>
          <p:cNvPr id="20" name="Rectangle 17"/>
          <p:cNvSpPr txBox="1">
            <a:spLocks noChangeArrowheads="1"/>
          </p:cNvSpPr>
          <p:nvPr>
            <p:custDataLst>
              <p:tags r:id="rId2"/>
            </p:custDataLst>
          </p:nvPr>
        </p:nvSpPr>
        <p:spPr>
          <a:xfrm>
            <a:off x="543719" y="1268760"/>
            <a:ext cx="8219256" cy="6480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dirty="0" smtClean="0"/>
              <a:t>Δομή </a:t>
            </a:r>
            <a:r>
              <a:rPr lang="el-GR" sz="2800" dirty="0" err="1" smtClean="0"/>
              <a:t>προκαρυωτικών</a:t>
            </a:r>
            <a:r>
              <a:rPr lang="el-GR" sz="2800" dirty="0" smtClean="0"/>
              <a:t> κυττάρων (βακτήρια): </a:t>
            </a:r>
          </a:p>
          <a:p>
            <a:pPr lvl="0"/>
            <a:endParaRPr lang="el-GR" sz="2800" dirty="0" smtClean="0"/>
          </a:p>
          <a:p>
            <a:pPr lvl="0"/>
            <a:endParaRPr lang="el-GR" sz="2800" dirty="0" smtClean="0"/>
          </a:p>
          <a:p>
            <a:pPr>
              <a:lnSpc>
                <a:spcPct val="80000"/>
              </a:lnSpc>
            </a:pPr>
            <a:endParaRPr lang="el-GR" sz="2800" dirty="0">
              <a:sym typeface="Symbol" pitchFamily="18" charset="2"/>
            </a:endParaRPr>
          </a:p>
        </p:txBody>
      </p:sp>
      <p:pic>
        <p:nvPicPr>
          <p:cNvPr id="6" name="Picture 2" descr="http://floydmiddle.typepad.com/.a/6a00d83452932669e2017c32859dd2970b-pi"/>
          <p:cNvPicPr>
            <a:picLocks noChangeAspect="1" noChangeArrowheads="1"/>
          </p:cNvPicPr>
          <p:nvPr/>
        </p:nvPicPr>
        <p:blipFill>
          <a:blip r:embed="rId5" cstate="print"/>
          <a:srcRect/>
          <a:stretch>
            <a:fillRect/>
          </a:stretch>
        </p:blipFill>
        <p:spPr bwMode="auto">
          <a:xfrm>
            <a:off x="576066" y="1988841"/>
            <a:ext cx="5037142" cy="3816424"/>
          </a:xfrm>
          <a:prstGeom prst="rect">
            <a:avLst/>
          </a:prstGeom>
          <a:noFill/>
        </p:spPr>
      </p:pic>
      <p:pic>
        <p:nvPicPr>
          <p:cNvPr id="7" name="Picture 4" descr="http://www.ucmp.berkeley.edu/bacteria/bacteriatem.gif"/>
          <p:cNvPicPr>
            <a:picLocks noChangeAspect="1" noChangeArrowheads="1"/>
          </p:cNvPicPr>
          <p:nvPr/>
        </p:nvPicPr>
        <p:blipFill>
          <a:blip r:embed="rId6" cstate="print"/>
          <a:srcRect/>
          <a:stretch>
            <a:fillRect/>
          </a:stretch>
        </p:blipFill>
        <p:spPr bwMode="auto">
          <a:xfrm>
            <a:off x="5724128" y="2204864"/>
            <a:ext cx="2851284" cy="3240360"/>
          </a:xfrm>
          <a:prstGeom prst="rect">
            <a:avLst/>
          </a:prstGeom>
          <a:noFill/>
        </p:spPr>
      </p:pic>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Οι μικροοργανισμοί ως κύτταρα </a:t>
            </a:r>
            <a:br>
              <a:rPr lang="el-GR" dirty="0"/>
            </a:br>
            <a:r>
              <a:rPr lang="el-GR" dirty="0" smtClean="0"/>
              <a:t>(3 </a:t>
            </a:r>
            <a:r>
              <a:rPr lang="el-GR" dirty="0"/>
              <a:t>από 4)</a:t>
            </a:r>
            <a:endParaRPr lang="el-GR" dirty="0">
              <a:latin typeface="+mn-lt"/>
            </a:endParaRPr>
          </a:p>
        </p:txBody>
      </p:sp>
      <p:sp>
        <p:nvSpPr>
          <p:cNvPr id="20" name="Rectangle 17"/>
          <p:cNvSpPr txBox="1">
            <a:spLocks noChangeArrowheads="1"/>
          </p:cNvSpPr>
          <p:nvPr/>
        </p:nvSpPr>
        <p:spPr>
          <a:xfrm>
            <a:off x="543719" y="1124744"/>
            <a:ext cx="8219256"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smtClean="0"/>
              <a:t>Δομή </a:t>
            </a:r>
            <a:r>
              <a:rPr lang="el-GR" sz="2400" dirty="0" err="1" smtClean="0"/>
              <a:t>ευκαρυωτικών</a:t>
            </a:r>
            <a:r>
              <a:rPr lang="el-GR" sz="2400" dirty="0" smtClean="0"/>
              <a:t> κυττάρων (ζύμες-μύκητες-</a:t>
            </a:r>
            <a:r>
              <a:rPr lang="el-GR" sz="2400" dirty="0" err="1" smtClean="0"/>
              <a:t>πρωτόζω</a:t>
            </a:r>
            <a:r>
              <a:rPr lang="el-GR" sz="2400" dirty="0" smtClean="0"/>
              <a:t>α): </a:t>
            </a:r>
          </a:p>
          <a:p>
            <a:pPr lvl="0" algn="l"/>
            <a:endParaRPr lang="el-GR" sz="2400" dirty="0" smtClean="0"/>
          </a:p>
          <a:p>
            <a:pPr algn="l">
              <a:lnSpc>
                <a:spcPct val="80000"/>
              </a:lnSpc>
            </a:pPr>
            <a:endParaRPr lang="el-GR" sz="2400" dirty="0">
              <a:sym typeface="Symbol" pitchFamily="18" charset="2"/>
            </a:endParaRPr>
          </a:p>
        </p:txBody>
      </p:sp>
      <p:pic>
        <p:nvPicPr>
          <p:cNvPr id="8" name="Picture 2" descr="http://www.nature.com/scitable/content/ne0000/ne0000/ne0000/ne0000/14371071/f1_duve_nrg2071-f1.jpg"/>
          <p:cNvPicPr>
            <a:picLocks noChangeAspect="1" noChangeArrowheads="1"/>
          </p:cNvPicPr>
          <p:nvPr/>
        </p:nvPicPr>
        <p:blipFill>
          <a:blip r:embed="rId4" cstate="print"/>
          <a:srcRect/>
          <a:stretch>
            <a:fillRect/>
          </a:stretch>
        </p:blipFill>
        <p:spPr bwMode="auto">
          <a:xfrm>
            <a:off x="467544" y="1628800"/>
            <a:ext cx="4604345" cy="4667619"/>
          </a:xfrm>
          <a:prstGeom prst="rect">
            <a:avLst/>
          </a:prstGeom>
          <a:noFill/>
        </p:spPr>
      </p:pic>
      <p:pic>
        <p:nvPicPr>
          <p:cNvPr id="9" name="Picture 4" descr="http://web.sls.hw.ac.uk/teaching/derek_j/mol2_1/files/introduction/files/0_2.jpg"/>
          <p:cNvPicPr>
            <a:picLocks noChangeAspect="1" noChangeArrowheads="1"/>
          </p:cNvPicPr>
          <p:nvPr/>
        </p:nvPicPr>
        <p:blipFill>
          <a:blip r:embed="rId5" cstate="print"/>
          <a:srcRect/>
          <a:stretch>
            <a:fillRect/>
          </a:stretch>
        </p:blipFill>
        <p:spPr bwMode="auto">
          <a:xfrm>
            <a:off x="5220072" y="2492897"/>
            <a:ext cx="3485051" cy="2808311"/>
          </a:xfrm>
          <a:prstGeom prst="rect">
            <a:avLst/>
          </a:prstGeom>
          <a:noFill/>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κυττάρου</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dirty="0"/>
              <a:t>Οι μικροοργανισμοί ως κύτταρα </a:t>
            </a:r>
            <a:br>
              <a:rPr lang="el-GR" dirty="0"/>
            </a:br>
            <a:r>
              <a:rPr lang="el-GR" dirty="0" smtClean="0"/>
              <a:t>(4 </a:t>
            </a:r>
            <a:r>
              <a:rPr lang="el-GR" dirty="0"/>
              <a:t>από 4)</a:t>
            </a:r>
            <a:endParaRPr lang="el-GR" dirty="0">
              <a:latin typeface="+mn-lt"/>
            </a:endParaRPr>
          </a:p>
        </p:txBody>
      </p:sp>
      <p:sp>
        <p:nvSpPr>
          <p:cNvPr id="7" name="Rectangle 3"/>
          <p:cNvSpPr txBox="1">
            <a:spLocks noChangeArrowheads="1"/>
          </p:cNvSpPr>
          <p:nvPr/>
        </p:nvSpPr>
        <p:spPr bwMode="auto">
          <a:xfrm>
            <a:off x="543718" y="1196752"/>
            <a:ext cx="8143082" cy="64807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a:buNone/>
            </a:pPr>
            <a:r>
              <a:rPr lang="el-GR" sz="2400" dirty="0" smtClean="0"/>
              <a:t>Δομή </a:t>
            </a:r>
            <a:r>
              <a:rPr lang="el-GR" sz="2400" dirty="0" err="1" smtClean="0"/>
              <a:t>ευκαρυωτικών</a:t>
            </a:r>
            <a:r>
              <a:rPr lang="el-GR" sz="2400" dirty="0" smtClean="0"/>
              <a:t> κυττάρων (ζύμες-μύκητες-</a:t>
            </a:r>
            <a:r>
              <a:rPr lang="el-GR" sz="2400" dirty="0" err="1" smtClean="0"/>
              <a:t>πρωτόζω</a:t>
            </a:r>
            <a:r>
              <a:rPr lang="el-GR" sz="2400" dirty="0" smtClean="0"/>
              <a:t>α): </a:t>
            </a:r>
          </a:p>
          <a:p>
            <a:pPr lvl="0">
              <a:buNone/>
            </a:pPr>
            <a:endParaRPr lang="el-GR" sz="2400" dirty="0" smtClean="0"/>
          </a:p>
          <a:p>
            <a:pPr>
              <a:lnSpc>
                <a:spcPct val="80000"/>
              </a:lnSpc>
            </a:pPr>
            <a:endParaRPr lang="el-GR" sz="2400" dirty="0">
              <a:sym typeface="Symbol" pitchFamily="18" charset="2"/>
            </a:endParaRPr>
          </a:p>
        </p:txBody>
      </p:sp>
      <p:pic>
        <p:nvPicPr>
          <p:cNvPr id="8" name="Picture 6" descr="http://water.me.vccs.edu/courses/env108/clipart/eucaryotic.gif"/>
          <p:cNvPicPr>
            <a:picLocks noChangeAspect="1" noChangeArrowheads="1"/>
          </p:cNvPicPr>
          <p:nvPr/>
        </p:nvPicPr>
        <p:blipFill>
          <a:blip r:embed="rId4" cstate="print"/>
          <a:srcRect/>
          <a:stretch>
            <a:fillRect/>
          </a:stretch>
        </p:blipFill>
        <p:spPr bwMode="auto">
          <a:xfrm>
            <a:off x="1187624" y="1700808"/>
            <a:ext cx="6912768" cy="4631555"/>
          </a:xfrm>
          <a:prstGeom prst="rect">
            <a:avLst/>
          </a:prstGeom>
          <a:noFill/>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Δομή και σύσταση μικροβιακού </a:t>
            </a:r>
            <a:r>
              <a:rPr lang="el-GR" sz="1400" dirty="0" smtClean="0"/>
              <a:t>κυττάρου</a:t>
            </a:r>
          </a:p>
          <a:p>
            <a:pPr algn="ct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15/2014 5:11:36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20,8,9,4,1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7,8,4,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20,6,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9,7,8,6,12,"/>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2,8,6,5,9,"/>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1,6,9,13,"/>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3,24,5,1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5,6,16,15,4,1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18,5,11,"/>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5,8,10,7,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11,9,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8,11,12,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9,11,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8,6,7,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5,8,6,9,7,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5,8,6,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6,7,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71DC5BA-AF80-4B88-8DE3-3D12476C811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7596</TotalTime>
  <Words>1770</Words>
  <Application>Microsoft Office PowerPoint</Application>
  <PresentationFormat>On-screen Show (4:3)</PresentationFormat>
  <Paragraphs>320</Paragraphs>
  <Slides>41</Slides>
  <Notes>21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Θέμα του Office</vt:lpstr>
      <vt:lpstr>Γενική Μικροβιολογία </vt:lpstr>
      <vt:lpstr>Άδειες χρήσης </vt:lpstr>
      <vt:lpstr>Χρηματοδότηση </vt:lpstr>
      <vt:lpstr>Σκοποί  ενότητας</vt:lpstr>
      <vt:lpstr>Περιεχόμενα ενότητας</vt:lpstr>
      <vt:lpstr>Οι μικροοργανισμοί ως κύτταρα  (1 από 4)</vt:lpstr>
      <vt:lpstr>Οι μικροοργανισμοί ως κύτταρα  (2 από 4)</vt:lpstr>
      <vt:lpstr>Οι μικροοργανισμοί ως κύτταρα  (3 από 4)</vt:lpstr>
      <vt:lpstr>Οι μικροοργανισμοί ως κύτταρα  (4 από 4)</vt:lpstr>
      <vt:lpstr>Οι μικροοργανισμοί στο περιβάλλον</vt:lpstr>
      <vt:lpstr>Μορφολογία και χημική σύσταση βακτηρίων</vt:lpstr>
      <vt:lpstr>Δομή βακτηριακού κυττάρου (1 από 4)</vt:lpstr>
      <vt:lpstr>Δομή βακτηριακού κυττάρου (2 από 4)</vt:lpstr>
      <vt:lpstr>Δομή βακτηριακού κυττάρου (3 από 4)</vt:lpstr>
      <vt:lpstr>Δομή βακτηριακού κυττάρου (4 από 4)</vt:lpstr>
      <vt:lpstr>Λειτουργίες κυτταρικού τοιχώματος (1 από 2)</vt:lpstr>
      <vt:lpstr>Λειτουργίες κυτταρικού τοιχώματος (2 από 2)</vt:lpstr>
      <vt:lpstr>Μελέτη της σύστασης του κυτταρικού τοιχώματος</vt:lpstr>
      <vt:lpstr>Κυτταροπλασματική μεμβράνη  (1 από 4)</vt:lpstr>
      <vt:lpstr>Κυτταροπλασματική μεμβράνη  (2 από 4)</vt:lpstr>
      <vt:lpstr>Κυτταροπλασματική μεμβράνη  (3 από 4)</vt:lpstr>
      <vt:lpstr>Κυτταροπλασματική μεμβράνη  (4 από 4)</vt:lpstr>
      <vt:lpstr>Κυτταρόπλασμα</vt:lpstr>
      <vt:lpstr>Κυτταρικά οργανίδια (1 από 8)</vt:lpstr>
      <vt:lpstr>Κυτταρικά οργανίδια (2 από 8)</vt:lpstr>
      <vt:lpstr>Κυτταρικά οργανίδια (3 από 8)</vt:lpstr>
      <vt:lpstr>Κυτταρικά οργανίδια (4 από 8)</vt:lpstr>
      <vt:lpstr>Κυτταρικά οργανίδια (5 από 8)</vt:lpstr>
      <vt:lpstr>Κυτταρικά οργανίδια (6 από 8)</vt:lpstr>
      <vt:lpstr>Κυτταρικά οργανίδια (7 από 8)</vt:lpstr>
      <vt:lpstr>Κυτταρικά οργανίδια (8 από 8)</vt:lpstr>
      <vt:lpstr>Λοιπά κυτταρικά οργανίδια ευκαρυωτικών κυττάρων  (1 από 3)</vt:lpstr>
      <vt:lpstr>Λοιπά κυτταρικά οργανίδια ευκαρυωτικών κυττάρων  (2 από 3)</vt:lpstr>
      <vt:lpstr>Λοιπά κυτταρικά οργανίδια ευκαρυωτικών κυττάρων  (3 από 3)</vt:lpstr>
      <vt:lpstr>Σπόρια βακτηρίων (1 από 4)</vt:lpstr>
      <vt:lpstr>Σπόρια βακτηρίων (2 από 4)</vt:lpstr>
      <vt:lpstr>Σπόρια βακτηρίων (3 από 4)</vt:lpstr>
      <vt:lpstr>Σπόρια βακτηρίων (4 από 4)</vt:lpstr>
      <vt:lpstr>Χημική σύσταση μικροβιακού κυττάρου </vt:lpstr>
      <vt:lpstr>Slide 40</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Μικροβιολογία: Δομή και σύσταση μικροβιακού κυττάρου.</dc:title>
  <dc:creator>Ιωάννης Γιαβάσης</dc:creator>
  <cp:keywords>Δομή και σύσταση μικροβιακού κυττάρου.</cp:keywords>
  <cp:lastModifiedBy>Alex</cp:lastModifiedBy>
  <cp:revision>646</cp:revision>
  <dcterms:created xsi:type="dcterms:W3CDTF">2012-09-06T09:03:05Z</dcterms:created>
  <dcterms:modified xsi:type="dcterms:W3CDTF">2015-11-05T12:37:01Z</dcterms:modified>
</cp:coreProperties>
</file>