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9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72"/>
  </p:notesMasterIdLst>
  <p:sldIdLst>
    <p:sldId id="315" r:id="rId3"/>
    <p:sldId id="317" r:id="rId4"/>
    <p:sldId id="318" r:id="rId5"/>
    <p:sldId id="319" r:id="rId6"/>
    <p:sldId id="31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20" r:id="rId66"/>
    <p:sldId id="321" r:id="rId67"/>
    <p:sldId id="322" r:id="rId68"/>
    <p:sldId id="323" r:id="rId69"/>
    <p:sldId id="324" r:id="rId70"/>
    <p:sldId id="325" r:id="rId71"/>
  </p:sldIdLst>
  <p:sldSz cx="9144000" cy="6858000" type="screen4x3"/>
  <p:notesSz cx="6858000" cy="9144000"/>
  <p:custDataLst>
    <p:tags r:id="rId7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7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1.xml"/><Relationship Id="rId29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A6EA53-9212-43E0-9D94-00A8A978D47C}" type="datetimeFigureOut">
              <a:rPr lang="el-GR" smtClean="0"/>
              <a:t>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39CF5-2758-4B9C-9CA2-EFBEC2CB690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5837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6D5F8-BD44-456D-A04A-4BBD6507C089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Δομή Η/Υ - Μνήμη - Περιφερειακά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7515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AF402-06E3-4826-99B6-E426F473527A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Δομή Η/Υ - Μνήμη - Περιφερειακά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7375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FFE2C-08EA-4D8C-A0CD-DAB0C4303794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Δομή Η/Υ - Μνήμη - Περιφερειακά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7699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76FA1-3E71-4316-9165-184574745736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Δομή Η/Υ - Μνήμη - Περιφερειακά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6323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41C7-3EB6-42B8-8FFF-41E06F68B4E6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Δομή Η/Υ - Μνήμη - Περιφερειακά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0914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ECFD6-2AE3-4307-AD71-DAE7361533F4}" type="datetime1">
              <a:rPr lang="el-GR" smtClean="0"/>
              <a:t>2/11/2015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Δομή Η/Υ - Μνήμη - Περιφερειακά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7436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968EE-37BE-49F5-B56A-2182BCA2F687}" type="datetime1">
              <a:rPr lang="el-GR" smtClean="0"/>
              <a:t>2/11/2015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Δομή Η/Υ - Μνήμη - Περιφερειακά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4770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4335D-BE5E-4D7B-B950-681722523238}" type="datetime1">
              <a:rPr lang="el-GR" smtClean="0"/>
              <a:t>2/11/2015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Δομή Η/Υ - Μνήμη - Περιφερειακά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66914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D34BB-CAB0-4D35-BA36-F10B17B90294}" type="datetime1">
              <a:rPr lang="el-GR" smtClean="0"/>
              <a:t>2/11/2015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Δομή Η/Υ - Μνήμη - Περιφερειακά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6776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A2A01-3A9D-47EC-8A94-419F3AF6CB42}" type="datetime1">
              <a:rPr lang="el-GR" smtClean="0"/>
              <a:t>2/11/2015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Δομή Η/Υ - Μνήμη - Περιφερειακά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6005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4A6C-E395-4866-8CD7-2B1819592BCD}" type="datetime1">
              <a:rPr lang="el-GR" smtClean="0"/>
              <a:t>2/11/2015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Δομή Η/Υ - Μνήμη - Περιφερειακά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9129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79C78-FCB8-4706-9C7E-8E3187051C04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Δομή Η/Υ - Μνήμη - Περιφερειακά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C8C67-85B1-455F-ADD6-F432FB4204A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3497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sa/4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microsoft.com/office/2007/relationships/hdphoto" Target="../media/hdphoto1.wdp"/><Relationship Id="rId5" Type="http://schemas.openxmlformats.org/officeDocument/2006/relationships/image" Target="../media/image15.jpeg"/><Relationship Id="rId4" Type="http://schemas.openxmlformats.org/officeDocument/2006/relationships/slide" Target="slide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microsoft.com/office/2007/relationships/hdphoto" Target="../media/hdphoto1.wdp"/><Relationship Id="rId5" Type="http://schemas.openxmlformats.org/officeDocument/2006/relationships/image" Target="../media/image15.jpeg"/><Relationship Id="rId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15.jpeg"/><Relationship Id="rId5" Type="http://schemas.openxmlformats.org/officeDocument/2006/relationships/slide" Target="slide4.xml"/><Relationship Id="rId4" Type="http://schemas.openxmlformats.org/officeDocument/2006/relationships/image" Target="../media/image21.jp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43.xml"/><Relationship Id="rId3" Type="http://schemas.openxmlformats.org/officeDocument/2006/relationships/slideLayout" Target="../slideLayouts/slideLayout6.xml"/><Relationship Id="rId7" Type="http://schemas.openxmlformats.org/officeDocument/2006/relationships/slide" Target="slide37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" Target="slide30.xml"/><Relationship Id="rId5" Type="http://schemas.openxmlformats.org/officeDocument/2006/relationships/slide" Target="slide21.xml"/><Relationship Id="rId10" Type="http://schemas.openxmlformats.org/officeDocument/2006/relationships/slide" Target="slide56.xml"/><Relationship Id="rId4" Type="http://schemas.openxmlformats.org/officeDocument/2006/relationships/slide" Target="slide5.xml"/><Relationship Id="rId9" Type="http://schemas.openxmlformats.org/officeDocument/2006/relationships/slide" Target="slide5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microsoft.com/office/2007/relationships/hdphoto" Target="../media/hdphoto1.wdp"/><Relationship Id="rId5" Type="http://schemas.openxmlformats.org/officeDocument/2006/relationships/image" Target="../media/image15.jpeg"/><Relationship Id="rId4" Type="http://schemas.openxmlformats.org/officeDocument/2006/relationships/slide" Target="slide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6" Type="http://schemas.microsoft.com/office/2007/relationships/hdphoto" Target="../media/hdphoto1.wdp"/><Relationship Id="rId5" Type="http://schemas.openxmlformats.org/officeDocument/2006/relationships/image" Target="../media/image15.jpeg"/><Relationship Id="rId4" Type="http://schemas.openxmlformats.org/officeDocument/2006/relationships/slide" Target="slide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Relationship Id="rId5" Type="http://schemas.microsoft.com/office/2007/relationships/hdphoto" Target="../media/hdphoto1.wdp"/><Relationship Id="rId4" Type="http://schemas.openxmlformats.org/officeDocument/2006/relationships/image" Target="../media/image15.jpe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Relationship Id="rId5" Type="http://schemas.microsoft.com/office/2007/relationships/hdphoto" Target="../media/hdphoto1.wdp"/><Relationship Id="rId4" Type="http://schemas.openxmlformats.org/officeDocument/2006/relationships/image" Target="../media/image15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8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TMA112/index.php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9.xml"/><Relationship Id="rId5" Type="http://schemas.openxmlformats.org/officeDocument/2006/relationships/image" Target="../media/image30.png"/><Relationship Id="rId4" Type="http://schemas.openxmlformats.org/officeDocument/2006/relationships/hyperlink" Target="http://creativecommons.org/licenses/by-nc-sa/4.0/deed.el" TargetMode="Externa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61963"/>
            <a:ext cx="3455987" cy="1041400"/>
            <a:chOff x="611559" y="461813"/>
            <a:chExt cx="3456384" cy="1041770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3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611559" y="461813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/>
                <a:t>Τεχνολογικό Εκπαιδευτικό </a:t>
              </a:r>
            </a:p>
            <a:p>
              <a:pPr eaLnBrk="1" hangingPunct="1"/>
              <a:r>
                <a:rPr lang="el-GR" sz="2000" dirty="0"/>
                <a:t>Ίδρυμα Θεσσαλίας</a:t>
              </a:r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62000" y="1582288"/>
            <a:ext cx="7772400" cy="1470025"/>
          </a:xfrm>
        </p:spPr>
        <p:txBody>
          <a:bodyPr/>
          <a:lstStyle/>
          <a:p>
            <a:r>
              <a:rPr lang="el-GR" b="1" dirty="0" smtClean="0">
                <a:solidFill>
                  <a:prstClr val="black"/>
                </a:solidFill>
              </a:rPr>
              <a:t>Αρχιτεκτονική Η/Υ ΙΙ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762000" y="3048000"/>
            <a:ext cx="7772400" cy="253365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Ενότητα #</a:t>
            </a:r>
            <a:r>
              <a:rPr lang="en-US" sz="2800" b="1" dirty="0">
                <a:solidFill>
                  <a:prstClr val="black"/>
                </a:solidFill>
                <a:ea typeface="+mj-ea"/>
                <a:cs typeface="+mj-cs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Δομή Η/Υ – Μνήμη – Βασικά περιφερειακά κυκλώματα</a:t>
            </a:r>
          </a:p>
          <a:p>
            <a:pPr marL="0" indent="0" algn="ctr" fontAlgn="auto">
              <a:spcBef>
                <a:spcPts val="0"/>
              </a:spcBef>
              <a:spcAft>
                <a:spcPts val="1000"/>
              </a:spcAft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b="1" dirty="0" smtClean="0"/>
              <a:t>  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Νικόλαος Χ. </a:t>
            </a:r>
            <a:r>
              <a:rPr lang="el-GR" sz="2800" dirty="0" err="1" smtClean="0">
                <a:solidFill>
                  <a:prstClr val="black"/>
                </a:solidFill>
                <a:ea typeface="+mj-ea"/>
                <a:cs typeface="+mj-cs"/>
              </a:rPr>
              <a:t>Πετρέλλης</a:t>
            </a:r>
            <a:endParaRPr lang="el-GR" sz="28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Τεχνολογικών Εφαρμογών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>
                <a:solidFill>
                  <a:prstClr val="black"/>
                </a:solidFill>
              </a:rPr>
              <a:t>Τμήμα Μηχανικών </a:t>
            </a:r>
            <a:r>
              <a:rPr lang="el-GR" sz="2800" dirty="0" smtClean="0">
                <a:solidFill>
                  <a:prstClr val="black"/>
                </a:solidFill>
              </a:rPr>
              <a:t>Πληροφορικής </a:t>
            </a:r>
            <a:r>
              <a:rPr lang="el-GR" sz="2800" dirty="0">
                <a:solidFill>
                  <a:prstClr val="black"/>
                </a:solidFill>
              </a:rPr>
              <a:t>Τ.Ε. </a:t>
            </a:r>
          </a:p>
        </p:txBody>
      </p:sp>
      <p:pic>
        <p:nvPicPr>
          <p:cNvPr id="9" name="Εικόνα 2" descr=" Λογότυπο για άδειες χρήσης creative commons, b y, n c, s a ">
            <a:hlinkClick r:id="rId5" tooltip="Μετάβαση στην Άδεια Χρήσης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0519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Βήματα εκτέλεσης εντολής </a:t>
            </a:r>
            <a:r>
              <a:rPr lang="en-US" altLang="el-GR" b="1" dirty="0"/>
              <a:t/>
            </a:r>
            <a:br>
              <a:rPr lang="en-US" altLang="el-GR" b="1" dirty="0"/>
            </a:br>
            <a:r>
              <a:rPr lang="en-US" altLang="el-GR" b="1" dirty="0"/>
              <a:t>ADD A</a:t>
            </a:r>
            <a:r>
              <a:rPr lang="en-US" altLang="el-GR" b="1" dirty="0" smtClean="0"/>
              <a:t>, 3000h (1/</a:t>
            </a:r>
            <a:r>
              <a:rPr lang="el-GR" altLang="el-GR" b="1" dirty="0" smtClean="0"/>
              <a:t>4</a:t>
            </a:r>
            <a:r>
              <a:rPr lang="en-US" altLang="el-GR" b="1" dirty="0" smtClean="0"/>
              <a:t>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kern="0" dirty="0">
                <a:solidFill>
                  <a:srgbClr val="000000"/>
                </a:solidFill>
              </a:rPr>
              <a:t>Λειτουργία: Α</a:t>
            </a:r>
            <a:r>
              <a:rPr lang="el-GR" altLang="el-GR" sz="2000" kern="0" dirty="0">
                <a:solidFill>
                  <a:srgbClr val="000000"/>
                </a:solidFill>
                <a:sym typeface="Wingdings" pitchFamily="2" charset="2"/>
              </a:rPr>
              <a:t>Α+[3000</a:t>
            </a:r>
            <a:r>
              <a:rPr lang="en-US" altLang="el-GR" sz="2000" kern="0" dirty="0">
                <a:solidFill>
                  <a:srgbClr val="000000"/>
                </a:solidFill>
                <a:sym typeface="Wingdings" pitchFamily="2" charset="2"/>
              </a:rPr>
              <a:t>h</a:t>
            </a:r>
            <a:r>
              <a:rPr lang="en-US" altLang="el-GR" sz="2000" kern="0" dirty="0" smtClean="0">
                <a:solidFill>
                  <a:srgbClr val="000000"/>
                </a:solidFill>
                <a:sym typeface="Wingdings" pitchFamily="2" charset="2"/>
              </a:rPr>
              <a:t>].</a:t>
            </a:r>
            <a:endParaRPr lang="en-US" altLang="el-GR" sz="2000" kern="0" dirty="0">
              <a:solidFill>
                <a:srgbClr val="000000"/>
              </a:solidFill>
              <a:sym typeface="Wingdings" pitchFamily="2" charset="2"/>
            </a:endParaRPr>
          </a:p>
          <a:p>
            <a:pPr marL="457200" lvl="0" indent="-4572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kern="0" dirty="0">
                <a:solidFill>
                  <a:srgbClr val="000000"/>
                </a:solidFill>
              </a:rPr>
              <a:t>Έστω ότι η εντολή είναι αποθηκευμένη στη διεύθυνση 8000</a:t>
            </a:r>
            <a:r>
              <a:rPr lang="en-US" altLang="el-GR" sz="2000" kern="0" dirty="0">
                <a:solidFill>
                  <a:srgbClr val="000000"/>
                </a:solidFill>
              </a:rPr>
              <a:t>h</a:t>
            </a:r>
            <a:r>
              <a:rPr lang="el-GR" altLang="el-GR" sz="2000" kern="0" dirty="0">
                <a:solidFill>
                  <a:srgbClr val="000000"/>
                </a:solidFill>
              </a:rPr>
              <a:t> της μνήμης προγράμματος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.</a:t>
            </a:r>
            <a:endParaRPr lang="en-US" altLang="el-GR" sz="2000" kern="0" dirty="0">
              <a:solidFill>
                <a:srgbClr val="000000"/>
              </a:solidFill>
            </a:endParaRPr>
          </a:p>
          <a:p>
            <a:pPr marL="457200" lvl="0" indent="-4572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kern="0" dirty="0">
                <a:solidFill>
                  <a:srgbClr val="000000"/>
                </a:solidFill>
              </a:rPr>
              <a:t>Ο κωδικός της εντολής καταλαμβάνει ένα 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byte,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kern="0" dirty="0">
                <a:solidFill>
                  <a:srgbClr val="000000"/>
                </a:solidFill>
              </a:rPr>
              <a:t>και η διεύθυνση 3000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h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kern="0" dirty="0">
                <a:solidFill>
                  <a:srgbClr val="000000"/>
                </a:solidFill>
              </a:rPr>
              <a:t>άλλα 2 </a:t>
            </a:r>
            <a:r>
              <a:rPr lang="en-US" altLang="el-GR" sz="2000" kern="0" dirty="0">
                <a:solidFill>
                  <a:srgbClr val="000000"/>
                </a:solidFill>
              </a:rPr>
              <a:t>bytes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.</a:t>
            </a:r>
            <a:endParaRPr lang="en-US" altLang="el-GR" sz="2000" kern="0" dirty="0">
              <a:solidFill>
                <a:srgbClr val="000000"/>
              </a:solidFill>
            </a:endParaRPr>
          </a:p>
          <a:p>
            <a:pPr marL="457200" lvl="0" indent="-4572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kern="0" dirty="0">
                <a:solidFill>
                  <a:srgbClr val="000000"/>
                </a:solidFill>
              </a:rPr>
              <a:t>Αρχιτεκτονική </a:t>
            </a:r>
            <a:r>
              <a:rPr lang="en-US" altLang="el-GR" sz="2000" kern="0" dirty="0">
                <a:solidFill>
                  <a:srgbClr val="000000"/>
                </a:solidFill>
              </a:rPr>
              <a:t>Little Endian:</a:t>
            </a:r>
            <a:r>
              <a:rPr lang="el-GR" altLang="el-GR" sz="2000" kern="0" dirty="0">
                <a:solidFill>
                  <a:srgbClr val="000000"/>
                </a:solidFill>
              </a:rPr>
              <a:t> το λιγότερο σημαντικό 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byte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kern="0" dirty="0">
                <a:solidFill>
                  <a:srgbClr val="000000"/>
                </a:solidFill>
              </a:rPr>
              <a:t>ενός αριθμού αποθηκεύεται στην χαμηλότερη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διεύθυνση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,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kern="0" dirty="0">
                <a:solidFill>
                  <a:srgbClr val="000000"/>
                </a:solidFill>
              </a:rPr>
              <a:t>και το περισσότερο σημαντικό στην αμέσως επόμενη (το αντίθετο συμβαίνει σε αρχιτεκτονικές </a:t>
            </a:r>
            <a:r>
              <a:rPr lang="en-US" altLang="el-GR" sz="2000" kern="0" dirty="0">
                <a:solidFill>
                  <a:srgbClr val="000000"/>
                </a:solidFill>
              </a:rPr>
              <a:t>Big Endian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).</a:t>
            </a:r>
            <a:endParaRPr lang="en-US" altLang="el-GR" sz="2000" kern="0" dirty="0">
              <a:solidFill>
                <a:srgbClr val="000000"/>
              </a:solidFill>
            </a:endParaRPr>
          </a:p>
          <a:p>
            <a:pPr marL="457200" lvl="0" indent="-4572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kern="0" dirty="0">
                <a:solidFill>
                  <a:srgbClr val="000000"/>
                </a:solidFill>
              </a:rPr>
              <a:t>Ο κωδικός της εντολής αποθηκεύεται στην 8000</a:t>
            </a:r>
            <a:r>
              <a:rPr lang="en-US" altLang="el-GR" sz="2000" kern="0" dirty="0">
                <a:solidFill>
                  <a:srgbClr val="000000"/>
                </a:solidFill>
              </a:rPr>
              <a:t>h</a:t>
            </a:r>
            <a:r>
              <a:rPr lang="el-GR" altLang="el-GR" sz="2000" kern="0" dirty="0">
                <a:solidFill>
                  <a:srgbClr val="000000"/>
                </a:solidFill>
              </a:rPr>
              <a:t>, το </a:t>
            </a:r>
            <a:r>
              <a:rPr lang="el-GR" altLang="el-GR" sz="2000" i="1" kern="0" dirty="0">
                <a:solidFill>
                  <a:srgbClr val="000000"/>
                </a:solidFill>
              </a:rPr>
              <a:t>00</a:t>
            </a:r>
            <a:r>
              <a:rPr lang="el-GR" altLang="el-GR" sz="2000" kern="0" dirty="0">
                <a:solidFill>
                  <a:srgbClr val="000000"/>
                </a:solidFill>
              </a:rPr>
              <a:t> στην 8001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h,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kern="0" dirty="0">
                <a:solidFill>
                  <a:srgbClr val="000000"/>
                </a:solidFill>
              </a:rPr>
              <a:t>και το </a:t>
            </a:r>
            <a:r>
              <a:rPr lang="el-GR" altLang="el-GR" sz="2000" i="1" kern="0" dirty="0">
                <a:solidFill>
                  <a:srgbClr val="000000"/>
                </a:solidFill>
              </a:rPr>
              <a:t>30</a:t>
            </a:r>
            <a:r>
              <a:rPr lang="en-US" altLang="el-GR" sz="2000" i="1" kern="0" dirty="0">
                <a:solidFill>
                  <a:srgbClr val="000000"/>
                </a:solidFill>
              </a:rPr>
              <a:t>h</a:t>
            </a:r>
            <a:r>
              <a:rPr lang="el-GR" altLang="el-GR" sz="2000" i="1" kern="0" dirty="0">
                <a:solidFill>
                  <a:srgbClr val="000000"/>
                </a:solidFill>
              </a:rPr>
              <a:t> </a:t>
            </a:r>
            <a:r>
              <a:rPr lang="el-GR" altLang="el-GR" sz="2000" kern="0" dirty="0">
                <a:solidFill>
                  <a:srgbClr val="000000"/>
                </a:solidFill>
              </a:rPr>
              <a:t>στην 8002</a:t>
            </a:r>
            <a:r>
              <a:rPr lang="en-US" altLang="el-GR" sz="2000" kern="0" dirty="0">
                <a:solidFill>
                  <a:srgbClr val="000000"/>
                </a:solidFill>
              </a:rPr>
              <a:t>h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.</a:t>
            </a:r>
            <a:endParaRPr lang="en-US" altLang="el-GR" sz="2000" kern="0" dirty="0">
              <a:solidFill>
                <a:srgbClr val="000000"/>
              </a:solidFill>
            </a:endParaRPr>
          </a:p>
          <a:p>
            <a:pPr marL="457200" lvl="0" indent="-4572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000" kern="0" dirty="0">
                <a:solidFill>
                  <a:srgbClr val="000000"/>
                </a:solidFill>
              </a:rPr>
              <a:t>Έστω επίσης ότι τα περιεχόμενα της θέσης 3000</a:t>
            </a:r>
            <a:r>
              <a:rPr lang="en-US" altLang="el-GR" sz="2000" kern="0" dirty="0">
                <a:solidFill>
                  <a:srgbClr val="000000"/>
                </a:solidFill>
              </a:rPr>
              <a:t>h</a:t>
            </a:r>
            <a:r>
              <a:rPr lang="el-GR" altLang="el-GR" sz="2000" kern="0" dirty="0">
                <a:solidFill>
                  <a:srgbClr val="000000"/>
                </a:solidFill>
              </a:rPr>
              <a:t> είναι ο αριθμός </a:t>
            </a:r>
            <a:r>
              <a:rPr lang="en-US" altLang="el-GR" sz="2000" i="1" kern="0" dirty="0">
                <a:solidFill>
                  <a:srgbClr val="000000"/>
                </a:solidFill>
              </a:rPr>
              <a:t>F</a:t>
            </a:r>
            <a:r>
              <a:rPr lang="el-GR" altLang="el-GR" sz="2000" i="1" kern="0" dirty="0">
                <a:solidFill>
                  <a:srgbClr val="000000"/>
                </a:solidFill>
              </a:rPr>
              <a:t>0</a:t>
            </a:r>
            <a:r>
              <a:rPr lang="en-US" altLang="el-GR" sz="2000" i="1" kern="0" dirty="0" smtClean="0">
                <a:solidFill>
                  <a:srgbClr val="000000"/>
                </a:solidFill>
              </a:rPr>
              <a:t>h</a:t>
            </a:r>
            <a:r>
              <a:rPr lang="en-US" altLang="el-GR" sz="2000" dirty="0" smtClean="0"/>
              <a:t>.</a:t>
            </a:r>
            <a:endParaRPr lang="el-GR" altLang="el-GR" sz="20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87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Βήματα εκτέλεσης εντολής </a:t>
            </a:r>
            <a:r>
              <a:rPr lang="en-US" altLang="el-GR" b="1" dirty="0"/>
              <a:t/>
            </a:r>
            <a:br>
              <a:rPr lang="en-US" altLang="el-GR" b="1" dirty="0"/>
            </a:br>
            <a:r>
              <a:rPr lang="en-US" altLang="el-GR" b="1" dirty="0"/>
              <a:t>ADD A, 3000h </a:t>
            </a:r>
            <a:r>
              <a:rPr lang="en-US" altLang="el-GR" b="1" dirty="0" smtClean="0"/>
              <a:t>(2/</a:t>
            </a:r>
            <a:r>
              <a:rPr lang="el-GR" altLang="el-GR" b="1" dirty="0" smtClean="0"/>
              <a:t>4</a:t>
            </a:r>
            <a:r>
              <a:rPr lang="en-US" altLang="el-GR" b="1" dirty="0" smtClean="0"/>
              <a:t>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Tx/>
              <a:buAutoNum type="arabicPeriod"/>
            </a:pPr>
            <a:r>
              <a:rPr lang="el-GR" altLang="el-GR" sz="2000" kern="0" dirty="0">
                <a:solidFill>
                  <a:srgbClr val="000000"/>
                </a:solidFill>
              </a:rPr>
              <a:t>Οδήγηση διαύλου διευθύνσεων με την τιμή του μετρητή προγράμματος (8000</a:t>
            </a:r>
            <a:r>
              <a:rPr lang="en-US" altLang="el-GR" sz="2000" kern="0" dirty="0">
                <a:solidFill>
                  <a:srgbClr val="000000"/>
                </a:solidFill>
              </a:rPr>
              <a:t>h</a:t>
            </a:r>
            <a:r>
              <a:rPr lang="el-GR" altLang="el-GR" sz="2000" kern="0" dirty="0">
                <a:solidFill>
                  <a:srgbClr val="000000"/>
                </a:solidFill>
              </a:rPr>
              <a:t>) για την προσκόμιση του κωδικού της εντολής </a:t>
            </a:r>
            <a:r>
              <a:rPr lang="en-US" altLang="el-GR" sz="2000" kern="0" dirty="0">
                <a:solidFill>
                  <a:srgbClr val="000000"/>
                </a:solidFill>
              </a:rPr>
              <a:t>ADD</a:t>
            </a:r>
            <a:r>
              <a:rPr lang="el-GR" altLang="el-GR" sz="2000" kern="0" dirty="0">
                <a:solidFill>
                  <a:srgbClr val="000000"/>
                </a:solidFill>
              </a:rPr>
              <a:t>. </a:t>
            </a:r>
          </a:p>
          <a:p>
            <a:pPr marL="457200" lvl="0" indent="-4572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Tx/>
              <a:buAutoNum type="arabicPeriod"/>
            </a:pPr>
            <a:r>
              <a:rPr lang="el-GR" altLang="el-GR" sz="2000" kern="0" dirty="0">
                <a:solidFill>
                  <a:srgbClr val="000000"/>
                </a:solidFill>
              </a:rPr>
              <a:t>Αύξηση κατά 1 του μετρητή προγράμματος.</a:t>
            </a:r>
          </a:p>
          <a:p>
            <a:pPr marL="457200" lvl="0" indent="-4572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Tx/>
              <a:buAutoNum type="arabicPeriod"/>
            </a:pPr>
            <a:r>
              <a:rPr lang="el-GR" altLang="el-GR" sz="2000" kern="0" dirty="0">
                <a:solidFill>
                  <a:srgbClr val="000000"/>
                </a:solidFill>
              </a:rPr>
              <a:t>Η μνήμη τοποθετεί στον </a:t>
            </a:r>
            <a:r>
              <a:rPr lang="el-GR" altLang="el-GR" sz="2000" kern="0" dirty="0" smtClean="0"/>
              <a:t>δ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ίαυλο </a:t>
            </a:r>
            <a:r>
              <a:rPr lang="el-GR" altLang="el-GR" sz="2000" kern="0" dirty="0">
                <a:solidFill>
                  <a:srgbClr val="000000"/>
                </a:solidFill>
              </a:rPr>
              <a:t>δεδομένων τον κωδικό της εντολής </a:t>
            </a:r>
            <a:r>
              <a:rPr lang="en-US" altLang="el-GR" sz="2000" kern="0" dirty="0">
                <a:solidFill>
                  <a:srgbClr val="000000"/>
                </a:solidFill>
              </a:rPr>
              <a:t>ADD</a:t>
            </a:r>
            <a:r>
              <a:rPr lang="el-GR" altLang="el-GR" sz="2000" kern="0" dirty="0">
                <a:solidFill>
                  <a:srgbClr val="000000"/>
                </a:solidFill>
              </a:rPr>
              <a:t>.</a:t>
            </a:r>
          </a:p>
          <a:p>
            <a:pPr marL="457200" lvl="0" indent="-4572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Tx/>
              <a:buAutoNum type="arabicPeriod"/>
            </a:pPr>
            <a:r>
              <a:rPr lang="el-GR" altLang="el-GR" sz="2000" kern="0" dirty="0">
                <a:solidFill>
                  <a:srgbClr val="000000"/>
                </a:solidFill>
              </a:rPr>
              <a:t>Η μονάδα ανάκλησης εντολών αποθηκεύει τον κωδικό της εντολής αυτής στον </a:t>
            </a:r>
            <a:r>
              <a:rPr lang="el-GR" altLang="el-GR" sz="2000" kern="0" dirty="0" err="1">
                <a:solidFill>
                  <a:srgbClr val="000000"/>
                </a:solidFill>
              </a:rPr>
              <a:t>καταχωρητή</a:t>
            </a:r>
            <a:r>
              <a:rPr lang="el-GR" altLang="el-GR" sz="2000" kern="0" dirty="0">
                <a:solidFill>
                  <a:srgbClr val="000000"/>
                </a:solidFill>
              </a:rPr>
              <a:t> εντολών.</a:t>
            </a:r>
          </a:p>
          <a:p>
            <a:pPr marL="457200" lvl="0" indent="-4572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Tx/>
              <a:buAutoNum type="arabicPeriod"/>
            </a:pPr>
            <a:r>
              <a:rPr lang="el-GR" altLang="el-GR" sz="2000" kern="0" dirty="0">
                <a:solidFill>
                  <a:srgbClr val="000000"/>
                </a:solidFill>
              </a:rPr>
              <a:t>Η μονάδα αποκωδικοποίησης διακρίνει ότι πρόκειται για τη συγκεκριμένη 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εντολή</a:t>
            </a:r>
            <a:r>
              <a:rPr lang="en-US" altLang="el-GR" sz="2000" kern="0" dirty="0" smtClean="0">
                <a:solidFill>
                  <a:srgbClr val="000000"/>
                </a:solidFill>
              </a:rPr>
              <a:t>,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 </a:t>
            </a:r>
            <a:r>
              <a:rPr lang="el-GR" altLang="el-GR" sz="2000" kern="0" dirty="0">
                <a:solidFill>
                  <a:srgbClr val="000000"/>
                </a:solidFill>
              </a:rPr>
              <a:t>και οδηγεί κατάλληλα σήματα της μονάδας εκτέλεσης εντολών.</a:t>
            </a:r>
          </a:p>
          <a:p>
            <a:pPr marL="457200" lvl="0" indent="-4572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33CC"/>
              </a:buClr>
              <a:buFontTx/>
              <a:buAutoNum type="arabicPeriod"/>
            </a:pPr>
            <a:r>
              <a:rPr lang="el-GR" altLang="el-GR" sz="2000" kern="0" dirty="0">
                <a:solidFill>
                  <a:srgbClr val="000000"/>
                </a:solidFill>
              </a:rPr>
              <a:t>Η μονάδα εκτέλεσης εντολών αποφασίζει την προσκόμιση άλλων 2 </a:t>
            </a:r>
            <a:r>
              <a:rPr lang="en-US" altLang="el-GR" sz="2000" kern="0" dirty="0">
                <a:solidFill>
                  <a:srgbClr val="000000"/>
                </a:solidFill>
              </a:rPr>
              <a:t>byte</a:t>
            </a:r>
            <a:r>
              <a:rPr lang="el-GR" altLang="el-GR" sz="2000" kern="0" dirty="0">
                <a:solidFill>
                  <a:srgbClr val="000000"/>
                </a:solidFill>
              </a:rPr>
              <a:t>, δηλαδή της διεύθυνσης του ορίσματος και κατόπιν του ίδιου του ορίσματος</a:t>
            </a:r>
            <a:r>
              <a:rPr lang="el-GR" altLang="el-GR" sz="2000" kern="0" dirty="0" smtClean="0">
                <a:solidFill>
                  <a:srgbClr val="000000"/>
                </a:solidFill>
              </a:rPr>
              <a:t>.</a:t>
            </a:r>
            <a:endParaRPr lang="el-GR" altLang="el-GR" sz="20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20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Βήματα εκτέλεσης εντολής </a:t>
            </a:r>
            <a:r>
              <a:rPr lang="en-US" altLang="el-GR" b="1" dirty="0"/>
              <a:t/>
            </a:r>
            <a:br>
              <a:rPr lang="en-US" altLang="el-GR" b="1" dirty="0"/>
            </a:br>
            <a:r>
              <a:rPr lang="en-US" altLang="el-GR" b="1" dirty="0"/>
              <a:t>ADD A, 3000h </a:t>
            </a:r>
            <a:r>
              <a:rPr lang="en-US" altLang="el-GR" b="1" dirty="0" smtClean="0"/>
              <a:t>(3/</a:t>
            </a:r>
            <a:r>
              <a:rPr lang="el-GR" altLang="el-GR" b="1" dirty="0" smtClean="0"/>
              <a:t>4</a:t>
            </a:r>
            <a:r>
              <a:rPr lang="en-US" altLang="el-GR" b="1" dirty="0" smtClean="0"/>
              <a:t>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lvl="0" indent="-4572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Tx/>
              <a:buAutoNum type="arabicPeriod" startAt="7"/>
            </a:pPr>
            <a:r>
              <a:rPr lang="el-GR" altLang="el-GR" sz="2200" kern="0" dirty="0">
                <a:solidFill>
                  <a:srgbClr val="000000"/>
                </a:solidFill>
              </a:rPr>
              <a:t>Ο μετρητής εντολών οδηγεί τον δίαυλο διευθύνσεων με την τιμή </a:t>
            </a:r>
            <a:r>
              <a:rPr lang="el-GR" altLang="el-GR" sz="2200" i="1" kern="0" dirty="0">
                <a:solidFill>
                  <a:srgbClr val="000000"/>
                </a:solidFill>
              </a:rPr>
              <a:t>8001</a:t>
            </a:r>
            <a:r>
              <a:rPr lang="en-US" altLang="el-GR" sz="2200" i="1" kern="0" dirty="0">
                <a:solidFill>
                  <a:srgbClr val="000000"/>
                </a:solidFill>
              </a:rPr>
              <a:t>h</a:t>
            </a:r>
            <a:r>
              <a:rPr lang="el-GR" altLang="el-GR" sz="2200" i="1" kern="0" dirty="0">
                <a:solidFill>
                  <a:srgbClr val="000000"/>
                </a:solidFill>
              </a:rPr>
              <a:t> </a:t>
            </a:r>
            <a:r>
              <a:rPr lang="el-GR" altLang="el-GR" sz="2200" kern="0" dirty="0">
                <a:solidFill>
                  <a:srgbClr val="000000"/>
                </a:solidFill>
              </a:rPr>
              <a:t>και κατόπιν αυξάνεται κατά 1. </a:t>
            </a:r>
          </a:p>
          <a:p>
            <a:pPr marL="457200" lvl="0" indent="-4572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Tx/>
              <a:buAutoNum type="arabicPeriod" startAt="7"/>
            </a:pPr>
            <a:r>
              <a:rPr lang="el-GR" altLang="el-GR" sz="2200" kern="0" dirty="0">
                <a:solidFill>
                  <a:srgbClr val="000000"/>
                </a:solidFill>
              </a:rPr>
              <a:t>Η μνήμη οδηγεί τον δίαυλο δεδομένων με τα περιεχόμενα της θέσης 8001</a:t>
            </a:r>
            <a:r>
              <a:rPr lang="en-US" altLang="el-GR" sz="2200" kern="0" dirty="0">
                <a:solidFill>
                  <a:srgbClr val="000000"/>
                </a:solidFill>
              </a:rPr>
              <a:t>h</a:t>
            </a:r>
            <a:r>
              <a:rPr lang="el-GR" altLang="el-GR" sz="2200" kern="0" dirty="0">
                <a:solidFill>
                  <a:srgbClr val="000000"/>
                </a:solidFill>
              </a:rPr>
              <a:t>, δηλαδή την τιμή </a:t>
            </a:r>
            <a:r>
              <a:rPr lang="el-GR" altLang="el-GR" sz="2200" i="1" kern="0" dirty="0">
                <a:solidFill>
                  <a:srgbClr val="000000"/>
                </a:solidFill>
              </a:rPr>
              <a:t>00</a:t>
            </a:r>
            <a:r>
              <a:rPr lang="el-GR" altLang="el-GR" sz="2200" kern="0" dirty="0">
                <a:solidFill>
                  <a:srgbClr val="000000"/>
                </a:solidFill>
              </a:rPr>
              <a:t>.</a:t>
            </a:r>
          </a:p>
          <a:p>
            <a:pPr marL="457200" lvl="0" indent="-4572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Tx/>
              <a:buAutoNum type="arabicPeriod" startAt="7"/>
            </a:pPr>
            <a:r>
              <a:rPr lang="el-GR" altLang="el-GR" sz="2200" kern="0" dirty="0">
                <a:solidFill>
                  <a:srgbClr val="000000"/>
                </a:solidFill>
              </a:rPr>
              <a:t>Ο μετρητής εντολών οδηγεί τον δίαυλο διευθύνσεων με την τιμή </a:t>
            </a:r>
            <a:r>
              <a:rPr lang="el-GR" altLang="el-GR" sz="2200" i="1" kern="0" dirty="0">
                <a:solidFill>
                  <a:srgbClr val="000000"/>
                </a:solidFill>
              </a:rPr>
              <a:t>8002</a:t>
            </a:r>
            <a:r>
              <a:rPr lang="en-US" altLang="el-GR" sz="2200" i="1" kern="0" dirty="0">
                <a:solidFill>
                  <a:srgbClr val="000000"/>
                </a:solidFill>
              </a:rPr>
              <a:t>h</a:t>
            </a:r>
            <a:r>
              <a:rPr lang="el-GR" altLang="el-GR" sz="2200" i="1" kern="0" dirty="0">
                <a:solidFill>
                  <a:srgbClr val="000000"/>
                </a:solidFill>
              </a:rPr>
              <a:t> </a:t>
            </a:r>
            <a:r>
              <a:rPr lang="el-GR" altLang="el-GR" sz="2200" kern="0" dirty="0">
                <a:solidFill>
                  <a:srgbClr val="000000"/>
                </a:solidFill>
              </a:rPr>
              <a:t>και κατόπιν αυξάνεται κατά 1.</a:t>
            </a:r>
          </a:p>
          <a:p>
            <a:pPr marL="457200" lvl="0" indent="-4572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Tx/>
              <a:buAutoNum type="arabicPeriod" startAt="7"/>
            </a:pPr>
            <a:r>
              <a:rPr lang="el-GR" altLang="el-GR" sz="2200" kern="0" dirty="0">
                <a:solidFill>
                  <a:srgbClr val="000000"/>
                </a:solidFill>
              </a:rPr>
              <a:t>Η μνήμη οδηγεί τον δίαυλο δεδομένων με τα περιεχόμενα της θέσης 8002</a:t>
            </a:r>
            <a:r>
              <a:rPr lang="en-US" altLang="el-GR" sz="2200" kern="0" dirty="0">
                <a:solidFill>
                  <a:srgbClr val="000000"/>
                </a:solidFill>
              </a:rPr>
              <a:t>h</a:t>
            </a:r>
            <a:r>
              <a:rPr lang="el-GR" altLang="el-GR" sz="2200" kern="0" dirty="0">
                <a:solidFill>
                  <a:srgbClr val="000000"/>
                </a:solidFill>
              </a:rPr>
              <a:t>, δηλαδή την τιμή 30</a:t>
            </a:r>
            <a:r>
              <a:rPr lang="en-US" altLang="el-GR" sz="2200" kern="0" dirty="0">
                <a:solidFill>
                  <a:srgbClr val="000000"/>
                </a:solidFill>
              </a:rPr>
              <a:t>h</a:t>
            </a:r>
            <a:r>
              <a:rPr lang="el-GR" altLang="el-GR" sz="2200" kern="0" dirty="0">
                <a:solidFill>
                  <a:srgbClr val="000000"/>
                </a:solidFill>
              </a:rPr>
              <a:t>.</a:t>
            </a:r>
          </a:p>
          <a:p>
            <a:pPr marL="457200" lvl="0" indent="-4572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33CC"/>
              </a:buClr>
              <a:buFontTx/>
              <a:buAutoNum type="arabicPeriod" startAt="7"/>
            </a:pPr>
            <a:r>
              <a:rPr lang="el-GR" altLang="el-GR" sz="2200" kern="0" dirty="0">
                <a:solidFill>
                  <a:srgbClr val="000000"/>
                </a:solidFill>
              </a:rPr>
              <a:t>Ο δίαυλος διευθύνσεων οδηγείται αυτή τη φορά με την τιμή </a:t>
            </a:r>
            <a:r>
              <a:rPr lang="el-GR" altLang="el-GR" sz="2200" i="1" kern="0" dirty="0">
                <a:solidFill>
                  <a:srgbClr val="000000"/>
                </a:solidFill>
              </a:rPr>
              <a:t>3000</a:t>
            </a:r>
            <a:r>
              <a:rPr lang="en-US" altLang="el-GR" sz="2200" i="1" kern="0" dirty="0">
                <a:solidFill>
                  <a:srgbClr val="000000"/>
                </a:solidFill>
              </a:rPr>
              <a:t>h</a:t>
            </a:r>
            <a:r>
              <a:rPr lang="el-GR" altLang="el-GR" sz="2200" kern="0" dirty="0">
                <a:solidFill>
                  <a:srgbClr val="000000"/>
                </a:solidFill>
              </a:rPr>
              <a:t>, που είναι η διεύθυνση η οποία σχηματίστηκε εσωτερικά με τις 2 προηγούμενες προσπελάσεις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.</a:t>
            </a:r>
            <a:endParaRPr lang="el-GR" altLang="el-GR" sz="22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62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Βήματα εκτέλεσης εντολής </a:t>
            </a:r>
            <a:r>
              <a:rPr lang="en-US" altLang="el-GR" b="1" dirty="0"/>
              <a:t/>
            </a:r>
            <a:br>
              <a:rPr lang="en-US" altLang="el-GR" b="1" dirty="0"/>
            </a:br>
            <a:r>
              <a:rPr lang="en-US" altLang="el-GR" b="1" dirty="0"/>
              <a:t>ADD A, 3000h </a:t>
            </a:r>
            <a:r>
              <a:rPr lang="en-US" altLang="el-GR" b="1" dirty="0" smtClean="0"/>
              <a:t>(4/</a:t>
            </a:r>
            <a:r>
              <a:rPr lang="el-GR" altLang="el-GR" b="1" dirty="0" smtClean="0"/>
              <a:t>4</a:t>
            </a:r>
            <a:r>
              <a:rPr lang="en-US" altLang="el-GR" b="1" dirty="0" smtClean="0"/>
              <a:t>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Tx/>
              <a:buAutoNum type="arabicPeriod" startAt="12"/>
            </a:pPr>
            <a:r>
              <a:rPr lang="el-GR" altLang="el-GR" sz="2400" kern="0" dirty="0">
                <a:solidFill>
                  <a:srgbClr val="000000"/>
                </a:solidFill>
              </a:rPr>
              <a:t>Η μνήμη δεδομένων οδηγεί τον δίαυλο δεδομένων με τα περιεχόμενα της θέσης 3000</a:t>
            </a:r>
            <a:r>
              <a:rPr lang="en-US" altLang="el-GR" sz="2400" kern="0" dirty="0">
                <a:solidFill>
                  <a:srgbClr val="000000"/>
                </a:solidFill>
              </a:rPr>
              <a:t>h</a:t>
            </a:r>
            <a:r>
              <a:rPr lang="el-GR" altLang="el-GR" sz="2400" kern="0" dirty="0">
                <a:solidFill>
                  <a:srgbClr val="000000"/>
                </a:solidFill>
              </a:rPr>
              <a:t>, δηλαδή την τιμή </a:t>
            </a:r>
            <a:r>
              <a:rPr lang="en-US" altLang="el-GR" sz="2400" i="1" kern="0" dirty="0">
                <a:solidFill>
                  <a:srgbClr val="000000"/>
                </a:solidFill>
              </a:rPr>
              <a:t>F</a:t>
            </a:r>
            <a:r>
              <a:rPr lang="el-GR" altLang="el-GR" sz="2400" i="1" kern="0" dirty="0">
                <a:solidFill>
                  <a:srgbClr val="000000"/>
                </a:solidFill>
              </a:rPr>
              <a:t>0</a:t>
            </a:r>
            <a:r>
              <a:rPr lang="en-US" altLang="el-GR" sz="2400" i="1" kern="0" dirty="0">
                <a:solidFill>
                  <a:srgbClr val="000000"/>
                </a:solidFill>
              </a:rPr>
              <a:t>h</a:t>
            </a:r>
            <a:r>
              <a:rPr lang="el-GR" altLang="el-GR" sz="2400" kern="0" dirty="0">
                <a:solidFill>
                  <a:srgbClr val="000000"/>
                </a:solidFill>
              </a:rPr>
              <a:t>. Η τιμή αυτή αποθηκεύεται σε κάποιο </a:t>
            </a:r>
            <a:r>
              <a:rPr lang="el-GR" altLang="el-GR" sz="2400" b="1" kern="0" dirty="0">
                <a:solidFill>
                  <a:srgbClr val="000000"/>
                </a:solidFill>
              </a:rPr>
              <a:t>γενικό </a:t>
            </a:r>
            <a:r>
              <a:rPr lang="el-GR" altLang="el-GR" sz="2400" b="1" kern="0" dirty="0" err="1">
                <a:solidFill>
                  <a:srgbClr val="000000"/>
                </a:solidFill>
              </a:rPr>
              <a:t>καταχωρητή</a:t>
            </a:r>
            <a:r>
              <a:rPr lang="el-GR" altLang="el-GR" sz="2400" kern="0" dirty="0">
                <a:solidFill>
                  <a:srgbClr val="000000"/>
                </a:solidFill>
              </a:rPr>
              <a:t>.</a:t>
            </a:r>
          </a:p>
          <a:p>
            <a:pPr marL="457200" lvl="0" indent="-45720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Tx/>
              <a:buAutoNum type="arabicPeriod" startAt="12"/>
            </a:pPr>
            <a:r>
              <a:rPr lang="el-GR" altLang="el-GR" sz="2400" kern="0" dirty="0">
                <a:solidFill>
                  <a:srgbClr val="000000"/>
                </a:solidFill>
              </a:rPr>
              <a:t>Στο σημείο αυτό η αριθμητική και λογική μονάδα λαμβάνει εντολή από τη μονάδα εκτέλεσης να προσθέσει τα περιεχόμενα του συσσωρευτή με την τιμή </a:t>
            </a:r>
            <a:r>
              <a:rPr lang="en-US" altLang="el-GR" sz="2400" i="1" kern="0" dirty="0">
                <a:solidFill>
                  <a:srgbClr val="000000"/>
                </a:solidFill>
              </a:rPr>
              <a:t>F</a:t>
            </a:r>
            <a:r>
              <a:rPr lang="el-GR" altLang="el-GR" sz="2400" i="1" kern="0" dirty="0">
                <a:solidFill>
                  <a:srgbClr val="000000"/>
                </a:solidFill>
              </a:rPr>
              <a:t>0</a:t>
            </a:r>
            <a:r>
              <a:rPr lang="en-US" altLang="el-GR" sz="2400" i="1" kern="0" dirty="0">
                <a:solidFill>
                  <a:srgbClr val="000000"/>
                </a:solidFill>
              </a:rPr>
              <a:t>h </a:t>
            </a:r>
            <a:r>
              <a:rPr lang="el-GR" altLang="el-GR" sz="2400" kern="0" dirty="0">
                <a:solidFill>
                  <a:srgbClr val="000000"/>
                </a:solidFill>
              </a:rPr>
              <a:t>και να αποθηκεύσει το αποτέλεσμα πάλι στον συσσωρευτή.</a:t>
            </a:r>
          </a:p>
          <a:p>
            <a:pPr marL="457200" lvl="0" indent="-4572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33CC"/>
              </a:buClr>
              <a:buFontTx/>
              <a:buAutoNum type="arabicPeriod" startAt="12"/>
            </a:pPr>
            <a:r>
              <a:rPr lang="el-GR" altLang="el-GR" sz="2400" kern="0" dirty="0">
                <a:solidFill>
                  <a:srgbClr val="000000"/>
                </a:solidFill>
              </a:rPr>
              <a:t>Η τιμή του μετρητή εντολών (που έχει γίνει </a:t>
            </a:r>
            <a:r>
              <a:rPr lang="el-GR" altLang="el-GR" sz="2400" i="1" kern="0" dirty="0">
                <a:solidFill>
                  <a:srgbClr val="000000"/>
                </a:solidFill>
              </a:rPr>
              <a:t>8003</a:t>
            </a:r>
            <a:r>
              <a:rPr lang="en-US" altLang="el-GR" sz="2400" i="1" kern="0" dirty="0">
                <a:solidFill>
                  <a:srgbClr val="000000"/>
                </a:solidFill>
              </a:rPr>
              <a:t>h</a:t>
            </a:r>
            <a:r>
              <a:rPr lang="el-GR" altLang="el-GR" sz="2400" i="1" kern="0" dirty="0">
                <a:solidFill>
                  <a:srgbClr val="000000"/>
                </a:solidFill>
              </a:rPr>
              <a:t> </a:t>
            </a:r>
            <a:r>
              <a:rPr lang="el-GR" altLang="el-GR" sz="2400" kern="0" dirty="0">
                <a:solidFill>
                  <a:srgbClr val="000000"/>
                </a:solidFill>
              </a:rPr>
              <a:t>στο Βήμα 9) οδηγείται στον δίαυλο διευθύνσεων για την προσκόμιση του κωδικού της επόμενης εντολής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.</a:t>
            </a:r>
            <a:endParaRPr lang="el-GR" altLang="el-GR" sz="24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22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Τυπικοί α</a:t>
            </a:r>
            <a:r>
              <a:rPr lang="el-GR" altLang="el-GR" b="1" dirty="0" smtClean="0"/>
              <a:t>κροδέκτες </a:t>
            </a:r>
            <a:br>
              <a:rPr lang="el-GR" altLang="el-GR" b="1" dirty="0" smtClean="0"/>
            </a:br>
            <a:r>
              <a:rPr lang="el-GR" altLang="el-GR" b="1" dirty="0" smtClean="0"/>
              <a:t>στατικής </a:t>
            </a:r>
            <a:r>
              <a:rPr lang="en-US" altLang="el-GR" b="1" dirty="0"/>
              <a:t>RAM (SRAM)</a:t>
            </a:r>
            <a:endParaRPr lang="el-GR" b="1" dirty="0"/>
          </a:p>
        </p:txBody>
      </p:sp>
      <p:pic>
        <p:nvPicPr>
          <p:cNvPr id="6" name="Θέση περιεχομένου 1" descr="Εικόνα των ακροδεκτών του ολοκληρωμένου κυκλώματος S ram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943" y="1447800"/>
            <a:ext cx="5043657" cy="5131469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36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Σύνδεση δύο 32Κ</a:t>
            </a:r>
            <a:r>
              <a:rPr lang="en-US" altLang="el-GR" b="1" dirty="0"/>
              <a:t>x8</a:t>
            </a:r>
            <a:r>
              <a:rPr lang="el-GR" altLang="el-GR" b="1" dirty="0"/>
              <a:t> μνημών </a:t>
            </a:r>
            <a:r>
              <a:rPr lang="en-US" altLang="el-GR" b="1" dirty="0"/>
              <a:t>SRAM</a:t>
            </a:r>
            <a:endParaRPr lang="el-GR" b="1" dirty="0"/>
          </a:p>
        </p:txBody>
      </p:sp>
      <p:pic>
        <p:nvPicPr>
          <p:cNvPr id="7" name="Θέση περιεχομένου 1" descr="Εικόνα της συνδεσμολογίας δύο μνημών S ram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94" y="1447800"/>
            <a:ext cx="7042906" cy="51054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92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4000" b="1" dirty="0"/>
              <a:t>Σύνδεση δύο 2Κ</a:t>
            </a:r>
            <a:r>
              <a:rPr lang="en-US" altLang="el-GR" sz="4000" b="1" dirty="0" smtClean="0"/>
              <a:t>x8 </a:t>
            </a:r>
            <a:r>
              <a:rPr lang="el-GR" altLang="el-GR" sz="4000" b="1" dirty="0" smtClean="0"/>
              <a:t>μνημών </a:t>
            </a:r>
            <a:r>
              <a:rPr lang="en-US" altLang="el-GR" sz="4000" b="1" dirty="0" smtClean="0"/>
              <a:t>SRAM</a:t>
            </a:r>
            <a:endParaRPr lang="el-GR" sz="4000" b="1" dirty="0"/>
          </a:p>
        </p:txBody>
      </p:sp>
      <p:pic>
        <p:nvPicPr>
          <p:cNvPr id="7" name="Θέση περιεχομένου 1" descr="Εικόνα της συνδεσμολογίας δύο μνημών S ram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94" y="1447800"/>
            <a:ext cx="7042906" cy="51054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15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Παράδειγμα διασύνδεσης </a:t>
            </a:r>
            <a:r>
              <a:rPr lang="en-US" altLang="el-GR" b="1" dirty="0" smtClean="0"/>
              <a:t/>
            </a:r>
            <a:br>
              <a:rPr lang="en-US" altLang="el-GR" b="1" dirty="0" smtClean="0"/>
            </a:br>
            <a:r>
              <a:rPr lang="el-GR" altLang="el-GR" b="1" dirty="0" smtClean="0"/>
              <a:t>δυναμικών </a:t>
            </a:r>
            <a:r>
              <a:rPr lang="el-GR" altLang="el-GR" b="1" dirty="0"/>
              <a:t>μνημών σε Ζ80</a:t>
            </a:r>
            <a:endParaRPr lang="el-GR" b="1" dirty="0"/>
          </a:p>
        </p:txBody>
      </p:sp>
      <p:pic>
        <p:nvPicPr>
          <p:cNvPr id="7" name="Θέση περιεχομένου 1" descr="Εικόνα της διασύνδεσης μνημών σε  Z80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72" y="1447800"/>
            <a:ext cx="7038702" cy="5102352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33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Αρχιτεκτονική </a:t>
            </a:r>
            <a:r>
              <a:rPr lang="en-US" altLang="el-GR" b="1" dirty="0" smtClean="0"/>
              <a:t/>
            </a:r>
            <a:br>
              <a:rPr lang="en-US" altLang="el-GR" b="1" dirty="0" smtClean="0"/>
            </a:br>
            <a:r>
              <a:rPr lang="en-US" altLang="el-GR" b="1" dirty="0" smtClean="0"/>
              <a:t>Von </a:t>
            </a:r>
            <a:r>
              <a:rPr lang="en-US" altLang="el-GR" b="1" dirty="0"/>
              <a:t>Neumann</a:t>
            </a:r>
            <a:r>
              <a:rPr lang="el-GR" altLang="el-GR" b="1" dirty="0"/>
              <a:t> </a:t>
            </a:r>
            <a:r>
              <a:rPr lang="el-GR" altLang="el-GR" b="1" dirty="0" smtClean="0"/>
              <a:t>και </a:t>
            </a:r>
            <a:r>
              <a:rPr lang="en-US" altLang="el-GR" b="1" dirty="0"/>
              <a:t>Harvard</a:t>
            </a:r>
            <a:endParaRPr lang="el-GR" b="1" dirty="0"/>
          </a:p>
        </p:txBody>
      </p:sp>
      <p:pic>
        <p:nvPicPr>
          <p:cNvPr id="7" name="Θέση περιεχομένου 1" descr="Εικόνα των δύο αρχιτεκτονικών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69" y="1447800"/>
            <a:ext cx="7947731" cy="5097761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88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Ρολόι </a:t>
            </a:r>
            <a:r>
              <a:rPr lang="el-GR" altLang="el-GR" b="1" dirty="0" smtClean="0"/>
              <a:t>συστήματος</a:t>
            </a:r>
            <a:endParaRPr lang="el-GR" b="1" dirty="0"/>
          </a:p>
        </p:txBody>
      </p:sp>
      <p:pic>
        <p:nvPicPr>
          <p:cNvPr id="7" name="Θέση περιεχομένου 1" descr="Εικόνα του κυκλώματος ρολογιού του συστήματο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43" y="1447800"/>
            <a:ext cx="7280957" cy="5081696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26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874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Κύκλοι Εντολής, Μηχανής, Ρολογιού (πχ: </a:t>
            </a:r>
            <a:r>
              <a:rPr lang="en-US" altLang="el-GR" b="1" dirty="0"/>
              <a:t>STA </a:t>
            </a:r>
            <a:r>
              <a:rPr lang="en-US" altLang="el-GR" b="1" dirty="0" err="1"/>
              <a:t>mmmm</a:t>
            </a:r>
            <a:r>
              <a:rPr lang="en-US" altLang="el-GR" b="1" dirty="0"/>
              <a:t>)</a:t>
            </a:r>
            <a:endParaRPr lang="el-GR" b="1" dirty="0"/>
          </a:p>
        </p:txBody>
      </p:sp>
      <p:graphicFrame>
        <p:nvGraphicFramePr>
          <p:cNvPr id="6" name="Θέση περιεχομένου 1" descr="Πίνακας με τους κύκλους εντολών, μηχανής, και ρολογιού."/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41044802"/>
              </p:ext>
            </p:extLst>
          </p:nvPr>
        </p:nvGraphicFramePr>
        <p:xfrm>
          <a:off x="452120" y="2286000"/>
          <a:ext cx="8310880" cy="3505200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{2D5ABB26-0587-4C30-8999-92F81FD0307C}</a:tableStyleId>
              </a:tblPr>
              <a:tblGrid>
                <a:gridCol w="838200"/>
                <a:gridCol w="762000"/>
                <a:gridCol w="116840"/>
                <a:gridCol w="873760"/>
                <a:gridCol w="843280"/>
                <a:gridCol w="533400"/>
                <a:gridCol w="533400"/>
                <a:gridCol w="533400"/>
                <a:gridCol w="533400"/>
                <a:gridCol w="533400"/>
                <a:gridCol w="533400"/>
                <a:gridCol w="609600"/>
                <a:gridCol w="533400"/>
                <a:gridCol w="533400"/>
              </a:tblGrid>
              <a:tr h="1905000">
                <a:tc gridSpan="2">
                  <a:txBody>
                    <a:bodyPr/>
                    <a:lstStyle/>
                    <a:p>
                      <a:pPr algn="ctr"/>
                      <a:r>
                        <a:rPr lang="el-GR" sz="2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Ανάκληση εντολής</a:t>
                      </a:r>
                      <a:endParaRPr lang="el-GR" sz="2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Απόκω</a:t>
                      </a:r>
                      <a:r>
                        <a:rPr lang="el-GR" sz="2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-</a:t>
                      </a:r>
                      <a:r>
                        <a:rPr lang="el-GR" sz="24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δικοποίηση</a:t>
                      </a:r>
                      <a:endParaRPr lang="el-GR" sz="24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Ανάγνωση μνήμης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Ανάγνωση μνήμης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Εγγραφή μνήμης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990600">
                <a:tc gridSpan="5">
                  <a:txBody>
                    <a:bodyPr/>
                    <a:lstStyle/>
                    <a:p>
                      <a:pPr algn="ctr"/>
                      <a:r>
                        <a:rPr lang="en-US" sz="2200" b="1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MC1</a:t>
                      </a:r>
                      <a:endParaRPr lang="en-US" sz="22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200" b="1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MC2</a:t>
                      </a:r>
                      <a:endParaRPr lang="en-US" sz="22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200" b="1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MC3</a:t>
                      </a:r>
                      <a:endParaRPr lang="en-US" sz="22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200" b="1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MC4</a:t>
                      </a:r>
                      <a:endParaRPr lang="en-US" sz="22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2000" b="1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Τ1</a:t>
                      </a:r>
                      <a:endParaRPr lang="en-US" sz="20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2000" b="1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Τ2</a:t>
                      </a:r>
                      <a:endParaRPr lang="en-US" sz="20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0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Τ3</a:t>
                      </a:r>
                      <a:endParaRPr lang="en-US" sz="20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Τ4</a:t>
                      </a:r>
                      <a:endParaRPr lang="en-US" sz="20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Τ1</a:t>
                      </a:r>
                      <a:endParaRPr lang="en-US" sz="20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Τ2</a:t>
                      </a:r>
                      <a:endParaRPr lang="en-US" sz="20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Τ3</a:t>
                      </a:r>
                      <a:endParaRPr lang="en-US" sz="20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Τ1</a:t>
                      </a:r>
                      <a:endParaRPr lang="en-US" sz="20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Τ2</a:t>
                      </a:r>
                      <a:endParaRPr lang="en-US" sz="20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Τ3</a:t>
                      </a:r>
                      <a:endParaRPr lang="en-US" sz="20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Τ1</a:t>
                      </a:r>
                      <a:endParaRPr lang="en-US" sz="20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Τ2</a:t>
                      </a:r>
                      <a:endParaRPr lang="en-US" sz="20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noProof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Τ3</a:t>
                      </a:r>
                      <a:endParaRPr lang="en-US" sz="2000" b="1" noProof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5074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Παράδειγμα 1: Κύκλοι </a:t>
            </a:r>
            <a:br>
              <a:rPr lang="el-GR" altLang="el-GR" b="1" dirty="0" smtClean="0"/>
            </a:br>
            <a:r>
              <a:rPr lang="el-GR" altLang="el-GR" b="1" dirty="0" smtClean="0"/>
              <a:t>μηχανής του Ζ80 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  <a:defRPr/>
            </a:pPr>
            <a:r>
              <a:rPr lang="en-US" sz="2400" b="1" dirty="0" smtClean="0"/>
              <a:t>LD (DE)</a:t>
            </a:r>
            <a:r>
              <a:rPr lang="en-US" sz="2400" dirty="0" smtClean="0"/>
              <a:t>, </a:t>
            </a:r>
            <a:r>
              <a:rPr lang="en-US" sz="2400" b="1" dirty="0" smtClean="0"/>
              <a:t>C</a:t>
            </a:r>
            <a:r>
              <a:rPr lang="en-US" sz="2400" dirty="0" smtClean="0"/>
              <a:t>: </a:t>
            </a:r>
          </a:p>
          <a:p>
            <a:pPr marL="1143000" lvl="1" indent="-365760">
              <a:spcBef>
                <a:spcPts val="0"/>
              </a:spcBef>
              <a:spcAft>
                <a:spcPts val="1000"/>
              </a:spcAft>
              <a:buClr>
                <a:srgbClr val="FF6600"/>
              </a:buClr>
              <a:buFont typeface="Calibri" panose="020F0502020204030204" pitchFamily="34" charset="0"/>
              <a:buChar char="●"/>
              <a:defRPr/>
            </a:pPr>
            <a:r>
              <a:rPr lang="el-GR" sz="2200" dirty="0" smtClean="0"/>
              <a:t>Φορτώνει στη διεύθυνση που έχει αποθηκευμένη το ζεύγος DE την τιμή του </a:t>
            </a:r>
            <a:r>
              <a:rPr lang="el-GR" sz="2200" dirty="0" err="1" smtClean="0"/>
              <a:t>καταχωρητή</a:t>
            </a:r>
            <a:r>
              <a:rPr lang="el-GR" sz="2200" dirty="0" smtClean="0"/>
              <a:t> </a:t>
            </a:r>
            <a:r>
              <a:rPr lang="en-US" sz="2200" dirty="0" smtClean="0"/>
              <a:t>C</a:t>
            </a:r>
            <a:r>
              <a:rPr lang="el-GR" sz="2200" dirty="0" smtClean="0"/>
              <a:t>.</a:t>
            </a:r>
          </a:p>
          <a:p>
            <a:pPr marL="1143000" lvl="1" indent="-365760">
              <a:spcBef>
                <a:spcPts val="0"/>
              </a:spcBef>
              <a:spcAft>
                <a:spcPts val="1000"/>
              </a:spcAft>
              <a:buClr>
                <a:srgbClr val="FF6600"/>
              </a:buClr>
              <a:buFont typeface="Calibri" panose="020F0502020204030204" pitchFamily="34" charset="0"/>
              <a:buChar char="●"/>
              <a:defRPr/>
            </a:pPr>
            <a:r>
              <a:rPr lang="el-GR" sz="2200" dirty="0" smtClean="0"/>
              <a:t>Απαιτεί ένα </a:t>
            </a:r>
            <a:r>
              <a:rPr lang="en-US" sz="2200" dirty="0" smtClean="0"/>
              <a:t>byte</a:t>
            </a:r>
            <a:r>
              <a:rPr lang="el-GR" sz="2200" dirty="0" smtClean="0"/>
              <a:t> από την μνήμη προγράμματος, αφού τα ορίσματα </a:t>
            </a:r>
            <a:r>
              <a:rPr lang="en-US" sz="2200" dirty="0" smtClean="0"/>
              <a:t>DE</a:t>
            </a:r>
            <a:r>
              <a:rPr lang="el-GR" sz="2200" dirty="0" smtClean="0"/>
              <a:t> και </a:t>
            </a:r>
            <a:r>
              <a:rPr lang="en-US" sz="2200" dirty="0" smtClean="0"/>
              <a:t>C</a:t>
            </a:r>
            <a:r>
              <a:rPr lang="el-GR" sz="2200" dirty="0" smtClean="0"/>
              <a:t> μπορούν να αποθηκευθούν μαζί με τον κωδικό της εντολής στο ίδιο </a:t>
            </a:r>
            <a:r>
              <a:rPr lang="en-US" sz="2200" dirty="0" smtClean="0"/>
              <a:t>byte</a:t>
            </a:r>
            <a:r>
              <a:rPr lang="el-GR" sz="2200" dirty="0" smtClean="0"/>
              <a:t>. </a:t>
            </a:r>
          </a:p>
          <a:p>
            <a:pPr marL="1143000" lvl="1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  <a:defRPr/>
            </a:pPr>
            <a:r>
              <a:rPr lang="el-GR" sz="2200" dirty="0" smtClean="0"/>
              <a:t>Χρειάζεται 2 κύκλους μηχανής: </a:t>
            </a:r>
          </a:p>
          <a:p>
            <a:pPr marL="2002536" lvl="3" indent="-457200">
              <a:spcBef>
                <a:spcPts val="0"/>
              </a:spcBef>
              <a:spcAft>
                <a:spcPts val="300"/>
              </a:spcAft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alphaLcParenR"/>
              <a:defRPr/>
            </a:pPr>
            <a:r>
              <a:rPr lang="el-GR" dirty="0" smtClean="0"/>
              <a:t>Προσκόμιση της εντολής από τη μνήμη προγράμματος.</a:t>
            </a:r>
          </a:p>
          <a:p>
            <a:pPr marL="2002536" lvl="3" indent="-457200">
              <a:spcBef>
                <a:spcPts val="0"/>
              </a:spcBef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alphaLcParenR"/>
              <a:defRPr/>
            </a:pPr>
            <a:r>
              <a:rPr lang="el-GR" dirty="0" smtClean="0"/>
              <a:t>Κύκλος εγγραφής στη μνήμη, για την αποθήκευση του </a:t>
            </a:r>
            <a:r>
              <a:rPr lang="en-US" dirty="0" smtClean="0"/>
              <a:t>byte</a:t>
            </a:r>
            <a:r>
              <a:rPr lang="el-GR" dirty="0" smtClean="0"/>
              <a:t> των δεδομένων στη διεύθυνση που είναι αποθηκευμένη στο ζεύγος </a:t>
            </a:r>
            <a:r>
              <a:rPr lang="en-US" dirty="0" smtClean="0"/>
              <a:t>DE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17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Παράδειγμα 1: Κύκλοι </a:t>
            </a:r>
            <a:br>
              <a:rPr lang="el-GR" altLang="el-GR" b="1" dirty="0"/>
            </a:br>
            <a:r>
              <a:rPr lang="el-GR" altLang="el-GR" b="1" dirty="0"/>
              <a:t>μηχανής του Ζ80 </a:t>
            </a:r>
            <a:r>
              <a:rPr lang="el-GR" altLang="el-GR" b="1" dirty="0" smtClean="0"/>
              <a:t>(2 </a:t>
            </a:r>
            <a:r>
              <a:rPr lang="el-GR" altLang="el-GR" b="1" dirty="0"/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Έστω ότι η </a:t>
            </a:r>
            <a:r>
              <a:rPr lang="en-US" altLang="el-GR" sz="2400" dirty="0"/>
              <a:t>LD (DE</a:t>
            </a:r>
            <a:r>
              <a:rPr lang="en-US" altLang="el-GR" sz="2400" dirty="0" smtClean="0"/>
              <a:t>),</a:t>
            </a:r>
            <a:r>
              <a:rPr lang="el-GR" altLang="el-GR" sz="2400" dirty="0" smtClean="0"/>
              <a:t> </a:t>
            </a:r>
            <a:r>
              <a:rPr lang="en-US" altLang="el-GR" sz="2400" dirty="0" smtClean="0"/>
              <a:t>C </a:t>
            </a:r>
            <a:r>
              <a:rPr lang="el-GR" altLang="el-GR" sz="2400" dirty="0"/>
              <a:t>είναι αποθηκευμένη στην διεύθυνση 3000</a:t>
            </a:r>
            <a:r>
              <a:rPr lang="en-US" altLang="el-GR" sz="2400" dirty="0" smtClean="0"/>
              <a:t>h</a:t>
            </a:r>
            <a:r>
              <a:rPr lang="el-GR" altLang="el-GR" sz="2400" dirty="0" smtClean="0"/>
              <a:t>. </a:t>
            </a:r>
            <a:endParaRPr lang="el-GR" altLang="el-GR" sz="2400" dirty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Ο </a:t>
            </a:r>
            <a:r>
              <a:rPr lang="en-US" altLang="el-GR" sz="2400" dirty="0"/>
              <a:t>DE </a:t>
            </a:r>
            <a:r>
              <a:rPr lang="el-GR" altLang="el-GR" sz="2400" dirty="0"/>
              <a:t>έχει αποθηκευμένη την τιμή </a:t>
            </a:r>
            <a:r>
              <a:rPr lang="el-GR" altLang="el-GR" sz="2400" dirty="0" smtClean="0"/>
              <a:t>4000</a:t>
            </a:r>
            <a:r>
              <a:rPr lang="en-US" altLang="el-GR" sz="2400" dirty="0" smtClean="0"/>
              <a:t>h</a:t>
            </a:r>
            <a:r>
              <a:rPr lang="el-GR" altLang="el-GR" sz="2400" dirty="0" smtClean="0"/>
              <a:t>.</a:t>
            </a:r>
            <a:endParaRPr lang="el-GR" altLang="el-GR" sz="24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Η διεύθυνση 4000</a:t>
            </a:r>
            <a:r>
              <a:rPr lang="en-US" altLang="el-GR" sz="2400" dirty="0"/>
              <a:t>h </a:t>
            </a:r>
            <a:r>
              <a:rPr lang="el-GR" altLang="el-GR" sz="2400" dirty="0"/>
              <a:t>έχει αποθηκευμένη την τιμή 3Α</a:t>
            </a:r>
            <a:r>
              <a:rPr lang="en-US" altLang="el-GR" sz="2400" dirty="0" smtClean="0"/>
              <a:t>h</a:t>
            </a:r>
            <a:r>
              <a:rPr lang="el-GR" altLang="el-GR" sz="2400" dirty="0" smtClean="0"/>
              <a:t>.</a:t>
            </a:r>
            <a:endParaRPr lang="el-GR" altLang="el-GR" sz="2400" dirty="0"/>
          </a:p>
        </p:txBody>
      </p:sp>
      <p:graphicFrame>
        <p:nvGraphicFramePr>
          <p:cNvPr id="6" name="Πίνακας 1" descr="Πίνακας των διευθύνσεων και των τιμών που περιέχουν.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93896211"/>
              </p:ext>
            </p:extLst>
          </p:nvPr>
        </p:nvGraphicFramePr>
        <p:xfrm>
          <a:off x="457200" y="3657600"/>
          <a:ext cx="8229601" cy="2499390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2057401"/>
                <a:gridCol w="3124199"/>
                <a:gridCol w="3048001"/>
              </a:tblGrid>
              <a:tr h="670590"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Δίαυλοι:</a:t>
                      </a:r>
                      <a:endParaRPr lang="el-GR" sz="2800" dirty="0"/>
                    </a:p>
                  </a:txBody>
                  <a:tcPr marL="91441" marR="91441" marT="45725" marB="45725"/>
                </a:tc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Ανάκληση</a:t>
                      </a:r>
                      <a:r>
                        <a:rPr lang="el-GR" sz="2800" baseline="0" dirty="0" smtClean="0"/>
                        <a:t> εντολής</a:t>
                      </a:r>
                      <a:endParaRPr lang="el-GR" sz="2800" dirty="0"/>
                    </a:p>
                  </a:txBody>
                  <a:tcPr marL="182880" marR="91441" marT="45725" marB="45725"/>
                </a:tc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Εγγραφής μνήμης</a:t>
                      </a:r>
                      <a:endParaRPr lang="el-GR" sz="2800" dirty="0"/>
                    </a:p>
                  </a:txBody>
                  <a:tcPr marL="182880" marR="91441" marT="45725" marB="45725"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Διευθύνσεων:</a:t>
                      </a:r>
                      <a:endParaRPr lang="el-GR" sz="2400" dirty="0"/>
                    </a:p>
                  </a:txBody>
                  <a:tcPr marL="91441" marR="91441" marT="45725" marB="45725"/>
                </a:tc>
                <a:tc>
                  <a:txBody>
                    <a:bodyPr/>
                    <a:lstStyle/>
                    <a:p>
                      <a:r>
                        <a:rPr lang="en-US" sz="2400" noProof="0" dirty="0" smtClean="0"/>
                        <a:t>3000h</a:t>
                      </a:r>
                      <a:endParaRPr lang="en-US" sz="2400" noProof="0" dirty="0"/>
                    </a:p>
                  </a:txBody>
                  <a:tcPr marL="182880" marR="91441" marT="45725" marB="45725"/>
                </a:tc>
                <a:tc>
                  <a:txBody>
                    <a:bodyPr/>
                    <a:lstStyle/>
                    <a:p>
                      <a:r>
                        <a:rPr lang="en-US" sz="2400" noProof="0" dirty="0" smtClean="0"/>
                        <a:t>4000h</a:t>
                      </a:r>
                      <a:endParaRPr lang="en-US" sz="2400" noProof="0" dirty="0"/>
                    </a:p>
                  </a:txBody>
                  <a:tcPr marL="182880" marR="91441" marT="45725" marB="45725"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Δεδομένων:</a:t>
                      </a:r>
                      <a:endParaRPr lang="el-GR" sz="2400" dirty="0"/>
                    </a:p>
                  </a:txBody>
                  <a:tcPr marL="91441" marR="91441" marT="45725" marB="45725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Κωδικός</a:t>
                      </a:r>
                      <a:r>
                        <a:rPr lang="el-GR" sz="2400" baseline="0" dirty="0" smtClean="0"/>
                        <a:t> της </a:t>
                      </a:r>
                      <a:r>
                        <a:rPr lang="en-US" sz="2400" noProof="0" dirty="0" smtClean="0"/>
                        <a:t>LD(DE), C</a:t>
                      </a:r>
                      <a:endParaRPr lang="en-US" sz="2400" noProof="0" dirty="0"/>
                    </a:p>
                  </a:txBody>
                  <a:tcPr marL="182880" marR="91441" marT="45725" marB="45725"/>
                </a:tc>
                <a:tc>
                  <a:txBody>
                    <a:bodyPr/>
                    <a:lstStyle/>
                    <a:p>
                      <a:r>
                        <a:rPr lang="en-US" sz="2400" noProof="0" dirty="0" smtClean="0"/>
                        <a:t>3Ah</a:t>
                      </a:r>
                      <a:endParaRPr lang="en-US" sz="2400" noProof="0" dirty="0"/>
                    </a:p>
                  </a:txBody>
                  <a:tcPr marL="182880" marR="91441" marT="45725" marB="45725"/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22</a:t>
            </a:fld>
            <a:endParaRPr lang="el-GR" sz="140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563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Παράδειγμα </a:t>
            </a:r>
            <a:r>
              <a:rPr lang="el-GR" altLang="el-GR" b="1" dirty="0" smtClean="0"/>
              <a:t>2: </a:t>
            </a:r>
            <a:r>
              <a:rPr lang="el-GR" altLang="el-GR" b="1" dirty="0"/>
              <a:t>Κύκλοι </a:t>
            </a:r>
            <a:br>
              <a:rPr lang="el-GR" altLang="el-GR" b="1" dirty="0"/>
            </a:br>
            <a:r>
              <a:rPr lang="el-GR" altLang="el-GR" b="1" dirty="0"/>
              <a:t>μηχανής του Ζ80 </a:t>
            </a:r>
            <a:r>
              <a:rPr lang="el-GR" altLang="el-GR" b="1" dirty="0" smtClean="0"/>
              <a:t>(1 </a:t>
            </a:r>
            <a:r>
              <a:rPr lang="el-GR" altLang="el-GR" b="1" dirty="0"/>
              <a:t>από </a:t>
            </a:r>
            <a:r>
              <a:rPr lang="el-GR" altLang="el-GR" b="1" dirty="0" smtClean="0"/>
              <a:t>3)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  <a:defRPr/>
            </a:pPr>
            <a:endParaRPr lang="el-GR" b="1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  <a:defRPr/>
            </a:pPr>
            <a:r>
              <a:rPr lang="en-US" b="1" dirty="0" smtClean="0"/>
              <a:t>ADC </a:t>
            </a:r>
            <a:r>
              <a:rPr lang="en-US" b="1" dirty="0"/>
              <a:t>A</a:t>
            </a:r>
            <a:r>
              <a:rPr lang="el-GR" dirty="0"/>
              <a:t>,</a:t>
            </a:r>
            <a:r>
              <a:rPr lang="el-GR" b="1" dirty="0"/>
              <a:t> 3000</a:t>
            </a:r>
            <a:r>
              <a:rPr lang="en-US" b="1" dirty="0"/>
              <a:t>h</a:t>
            </a:r>
            <a:r>
              <a:rPr lang="el-GR" dirty="0" smtClean="0"/>
              <a:t>:</a:t>
            </a:r>
            <a:endParaRPr lang="el-GR" dirty="0"/>
          </a:p>
          <a:p>
            <a:pPr marL="1143000" lvl="1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  <a:defRPr/>
            </a:pPr>
            <a:r>
              <a:rPr lang="el-GR" dirty="0"/>
              <a:t>Α</a:t>
            </a:r>
            <a:r>
              <a:rPr lang="el-GR" dirty="0">
                <a:sym typeface="Wingdings" pitchFamily="2" charset="2"/>
              </a:rPr>
              <a:t>Α+[3000</a:t>
            </a:r>
            <a:r>
              <a:rPr lang="en-US" dirty="0">
                <a:sym typeface="Wingdings" pitchFamily="2" charset="2"/>
              </a:rPr>
              <a:t>h]+</a:t>
            </a:r>
            <a:r>
              <a:rPr lang="en-US" dirty="0" smtClean="0">
                <a:sym typeface="Wingdings" pitchFamily="2" charset="2"/>
              </a:rPr>
              <a:t>Carry</a:t>
            </a:r>
            <a:r>
              <a:rPr lang="el-GR" dirty="0" smtClean="0">
                <a:sym typeface="Wingdings" pitchFamily="2" charset="2"/>
              </a:rPr>
              <a:t>.</a:t>
            </a:r>
            <a:endParaRPr lang="el-GR" dirty="0"/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  <a:defRPr/>
            </a:pPr>
            <a:r>
              <a:rPr lang="el-GR" dirty="0"/>
              <a:t>Χρειάζεται 3 </a:t>
            </a:r>
            <a:r>
              <a:rPr lang="en-US" dirty="0"/>
              <a:t>bytes</a:t>
            </a:r>
            <a:r>
              <a:rPr lang="el-GR" dirty="0"/>
              <a:t> από την μνήμη </a:t>
            </a:r>
            <a:r>
              <a:rPr lang="el-GR" dirty="0" smtClean="0"/>
              <a:t>προγράμματος, </a:t>
            </a:r>
            <a:r>
              <a:rPr lang="el-GR" dirty="0"/>
              <a:t>εκ των οποίων το ένα για την αποθήκευση του κωδικού της </a:t>
            </a:r>
            <a:r>
              <a:rPr lang="el-GR" dirty="0" smtClean="0"/>
              <a:t>εντολής, </a:t>
            </a:r>
            <a:r>
              <a:rPr lang="el-GR" dirty="0"/>
              <a:t>και τα άλλα δύο για την αποθήκευση της διεύθυνσης 3000</a:t>
            </a:r>
            <a:r>
              <a:rPr lang="en-US" dirty="0"/>
              <a:t>h</a:t>
            </a:r>
            <a:r>
              <a:rPr lang="el-GR" dirty="0"/>
              <a:t>. </a:t>
            </a:r>
            <a:endParaRPr lang="en-US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23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76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Παράδειγμα 2: Κύκλοι </a:t>
            </a:r>
            <a:br>
              <a:rPr lang="el-GR" altLang="el-GR" b="1" dirty="0"/>
            </a:br>
            <a:r>
              <a:rPr lang="el-GR" altLang="el-GR" b="1" dirty="0"/>
              <a:t>μηχανής του Ζ80 </a:t>
            </a:r>
            <a:r>
              <a:rPr lang="el-GR" altLang="el-GR" b="1" dirty="0" smtClean="0"/>
              <a:t>(2 </a:t>
            </a:r>
            <a:r>
              <a:rPr lang="el-GR" altLang="el-GR" b="1" dirty="0"/>
              <a:t>από 3)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  <a:defRPr/>
            </a:pPr>
            <a:endParaRPr lang="el-GR" dirty="0" smtClean="0"/>
          </a:p>
          <a:p>
            <a:pPr marL="1143000" lvl="1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  <a:defRPr/>
            </a:pPr>
            <a:r>
              <a:rPr lang="el-GR" dirty="0" smtClean="0"/>
              <a:t>Κύκλοι </a:t>
            </a:r>
            <a:r>
              <a:rPr lang="el-GR" dirty="0"/>
              <a:t>μηχανής</a:t>
            </a:r>
            <a:r>
              <a:rPr lang="el-GR" dirty="0" smtClean="0"/>
              <a:t>:</a:t>
            </a:r>
            <a:endParaRPr lang="el-GR" dirty="0"/>
          </a:p>
          <a:p>
            <a:pPr marL="2000250" lvl="3" indent="-457200">
              <a:spcBef>
                <a:spcPts val="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alphaLcParenR"/>
              <a:defRPr/>
            </a:pPr>
            <a:r>
              <a:rPr lang="el-GR" sz="2400" dirty="0"/>
              <a:t>Προσκόμιση του κωδικού. </a:t>
            </a:r>
          </a:p>
          <a:p>
            <a:pPr marL="2000250" lvl="3" indent="-457200">
              <a:spcBef>
                <a:spcPts val="0"/>
              </a:spcBef>
              <a:spcAft>
                <a:spcPts val="600"/>
              </a:spcAft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alphaLcParenR"/>
              <a:defRPr/>
            </a:pPr>
            <a:r>
              <a:rPr lang="el-GR" sz="2400" dirty="0"/>
              <a:t>2 για την προσκόμιση της τιμής 3000</a:t>
            </a:r>
            <a:r>
              <a:rPr lang="en-US" sz="2400" dirty="0"/>
              <a:t>h</a:t>
            </a:r>
            <a:r>
              <a:rPr lang="el-GR" sz="2400" dirty="0"/>
              <a:t> από τη μνήμη προγράμματος.</a:t>
            </a:r>
          </a:p>
          <a:p>
            <a:pPr marL="2000250" lvl="3" indent="-457200">
              <a:spcBef>
                <a:spcPts val="0"/>
              </a:spcBef>
              <a:spcAft>
                <a:spcPts val="1200"/>
              </a:spcAft>
              <a:buClr>
                <a:schemeClr val="tx1">
                  <a:lumMod val="65000"/>
                  <a:lumOff val="35000"/>
                </a:schemeClr>
              </a:buClr>
              <a:buFont typeface="+mj-lt"/>
              <a:buAutoNum type="alphaLcParenR"/>
              <a:defRPr/>
            </a:pPr>
            <a:r>
              <a:rPr lang="el-GR" sz="2400" dirty="0"/>
              <a:t>Ανάγνωση της τιμής που βρίσκεται στην θέση 3000</a:t>
            </a:r>
            <a:r>
              <a:rPr lang="en-US" sz="2400" dirty="0"/>
              <a:t>h</a:t>
            </a:r>
            <a:r>
              <a:rPr lang="el-GR" sz="2400" dirty="0"/>
              <a:t> της μνήμης δεδομένων. </a:t>
            </a:r>
            <a:endParaRPr lang="el-GR" sz="2400" dirty="0" smtClean="0"/>
          </a:p>
          <a:p>
            <a:pPr marL="1543050" lvl="3" indent="0">
              <a:spcBef>
                <a:spcPts val="0"/>
              </a:spcBef>
              <a:buNone/>
              <a:defRPr/>
            </a:pPr>
            <a:r>
              <a:rPr lang="el-GR" sz="2400" dirty="0" smtClean="0"/>
              <a:t>Η </a:t>
            </a:r>
            <a:r>
              <a:rPr lang="el-GR" sz="2400" dirty="0"/>
              <a:t>εκτέλεση της πρόσθεσης γίνεται στη συνέχεια εσωτερικά και δε χρειάζεται ιδιαίτερο κύκλο μηχανής.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24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49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Παράδειγμα 2: Κύκλοι </a:t>
            </a:r>
            <a:br>
              <a:rPr lang="el-GR" altLang="el-GR" b="1" dirty="0"/>
            </a:br>
            <a:r>
              <a:rPr lang="el-GR" altLang="el-GR" b="1" dirty="0"/>
              <a:t>μηχανής του Ζ80 </a:t>
            </a:r>
            <a:r>
              <a:rPr lang="el-GR" altLang="el-GR" b="1" dirty="0" smtClean="0"/>
              <a:t>(3 </a:t>
            </a:r>
            <a:r>
              <a:rPr lang="el-GR" altLang="el-GR" b="1" dirty="0"/>
              <a:t>από 3)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Έστω ότι η</a:t>
            </a:r>
            <a:r>
              <a:rPr lang="en-US" altLang="el-GR" sz="2400" dirty="0"/>
              <a:t> ADC A,3000h </a:t>
            </a:r>
            <a:r>
              <a:rPr lang="el-GR" altLang="el-GR" sz="2400" dirty="0"/>
              <a:t>αποθηκεύεται στην διεύθυνση </a:t>
            </a:r>
            <a:r>
              <a:rPr lang="en-US" altLang="el-GR" sz="2400" dirty="0"/>
              <a:t>F</a:t>
            </a:r>
            <a:r>
              <a:rPr lang="el-GR" altLang="el-GR" sz="2400" dirty="0"/>
              <a:t>000</a:t>
            </a:r>
            <a:r>
              <a:rPr lang="en-US" altLang="el-GR" sz="2400" dirty="0" smtClean="0"/>
              <a:t>h</a:t>
            </a:r>
            <a:r>
              <a:rPr lang="el-GR" altLang="el-GR" sz="2400" dirty="0"/>
              <a:t>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Η διεύθυνση </a:t>
            </a:r>
            <a:r>
              <a:rPr lang="en-US" altLang="el-GR" sz="2400" dirty="0"/>
              <a:t>3</a:t>
            </a:r>
            <a:r>
              <a:rPr lang="el-GR" altLang="el-GR" sz="2400" dirty="0"/>
              <a:t>000</a:t>
            </a:r>
            <a:r>
              <a:rPr lang="en-US" altLang="el-GR" sz="2400" dirty="0"/>
              <a:t>h </a:t>
            </a:r>
            <a:r>
              <a:rPr lang="el-GR" altLang="el-GR" sz="2400" dirty="0"/>
              <a:t>έχει αποθηκευμένη την τιμή </a:t>
            </a:r>
            <a:r>
              <a:rPr lang="en-US" altLang="el-GR" sz="2400" dirty="0" smtClean="0"/>
              <a:t>B3h</a:t>
            </a:r>
            <a:r>
              <a:rPr lang="el-GR" altLang="el-GR" sz="2400" dirty="0" smtClean="0"/>
              <a:t>.</a:t>
            </a:r>
            <a:endParaRPr lang="el-GR" altLang="el-GR" sz="2400" dirty="0"/>
          </a:p>
        </p:txBody>
      </p:sp>
      <p:graphicFrame>
        <p:nvGraphicFramePr>
          <p:cNvPr id="6" name="Πίνακας 1" descr="Πίνακας των διευθύνσεων και των τιμών που περιέχουν.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02922838"/>
              </p:ext>
            </p:extLst>
          </p:nvPr>
        </p:nvGraphicFramePr>
        <p:xfrm>
          <a:off x="457200" y="3200400"/>
          <a:ext cx="8153400" cy="2895600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1752600"/>
                <a:gridCol w="1676400"/>
                <a:gridCol w="1600200"/>
                <a:gridCol w="1524000"/>
                <a:gridCol w="1600200"/>
              </a:tblGrid>
              <a:tr h="762000">
                <a:tc>
                  <a:txBody>
                    <a:bodyPr/>
                    <a:lstStyle/>
                    <a:p>
                      <a:r>
                        <a:rPr lang="el-GR" sz="2200" dirty="0" smtClean="0"/>
                        <a:t>Δίαυλοι:</a:t>
                      </a:r>
                      <a:endParaRPr lang="el-GR" sz="2200" dirty="0"/>
                    </a:p>
                  </a:txBody>
                  <a:tcPr marL="91441" marR="91441" marT="45714" marB="45714"/>
                </a:tc>
                <a:tc>
                  <a:txBody>
                    <a:bodyPr/>
                    <a:lstStyle/>
                    <a:p>
                      <a:r>
                        <a:rPr lang="el-GR" sz="2200" dirty="0" smtClean="0"/>
                        <a:t>Ανάκληση</a:t>
                      </a:r>
                      <a:r>
                        <a:rPr lang="el-GR" sz="2200" baseline="0" dirty="0" smtClean="0"/>
                        <a:t> εντολής</a:t>
                      </a:r>
                      <a:endParaRPr lang="el-GR" sz="2200" dirty="0"/>
                    </a:p>
                  </a:txBody>
                  <a:tcPr marL="91441" marR="91441" marT="45714" marB="45714"/>
                </a:tc>
                <a:tc>
                  <a:txBody>
                    <a:bodyPr/>
                    <a:lstStyle/>
                    <a:p>
                      <a:r>
                        <a:rPr lang="el-GR" sz="2200" dirty="0" smtClean="0"/>
                        <a:t>Ανάγνωση μνήμης</a:t>
                      </a:r>
                      <a:endParaRPr lang="el-GR" sz="2200" dirty="0"/>
                    </a:p>
                  </a:txBody>
                  <a:tcPr marL="91441" marR="91441" marT="45714" marB="4571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200" dirty="0" smtClean="0"/>
                        <a:t>Ανάγνωση μνήμης</a:t>
                      </a:r>
                    </a:p>
                  </a:txBody>
                  <a:tcPr marL="91441" marR="91441" marT="45714" marB="45714"/>
                </a:tc>
                <a:tc>
                  <a:txBody>
                    <a:bodyPr/>
                    <a:lstStyle/>
                    <a:p>
                      <a:r>
                        <a:rPr lang="el-GR" sz="2200" dirty="0" smtClean="0"/>
                        <a:t>Ανάγνωση μνήμης</a:t>
                      </a:r>
                      <a:endParaRPr lang="el-GR" sz="2200" dirty="0"/>
                    </a:p>
                  </a:txBody>
                  <a:tcPr marL="91441" marR="91441" marT="45714" marB="45714"/>
                </a:tc>
              </a:tr>
              <a:tr h="1066800"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Διευθύνσεων:</a:t>
                      </a:r>
                      <a:endParaRPr lang="el-GR" sz="2000" dirty="0"/>
                    </a:p>
                  </a:txBody>
                  <a:tcPr marL="91441" marR="91441" marT="45714" marB="45714"/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F000h</a:t>
                      </a:r>
                      <a:endParaRPr lang="en-US" sz="2000" noProof="0" dirty="0"/>
                    </a:p>
                  </a:txBody>
                  <a:tcPr marL="91441" marR="91441" marT="45714" marB="45714"/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F001h</a:t>
                      </a:r>
                      <a:endParaRPr lang="en-US" sz="2000" noProof="0" dirty="0"/>
                    </a:p>
                  </a:txBody>
                  <a:tcPr marL="91441" marR="91441" marT="45714" marB="45714"/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F002h</a:t>
                      </a:r>
                      <a:endParaRPr lang="en-US" sz="2000" noProof="0" dirty="0"/>
                    </a:p>
                  </a:txBody>
                  <a:tcPr marL="91441" marR="91441" marT="45714" marB="45714"/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3000h</a:t>
                      </a:r>
                      <a:endParaRPr lang="en-US" sz="2000" noProof="0" dirty="0"/>
                    </a:p>
                  </a:txBody>
                  <a:tcPr marL="91441" marR="91441" marT="45714" marB="45714"/>
                </a:tc>
              </a:tr>
              <a:tr h="1066800"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Δεδομένων:</a:t>
                      </a:r>
                      <a:endParaRPr lang="el-GR" sz="2000" dirty="0"/>
                    </a:p>
                  </a:txBody>
                  <a:tcPr marL="91441" marR="91441" marT="45714" marB="45714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Κωδικός</a:t>
                      </a:r>
                      <a:r>
                        <a:rPr lang="el-GR" sz="2000" baseline="0" dirty="0" smtClean="0"/>
                        <a:t> της </a:t>
                      </a:r>
                      <a:r>
                        <a:rPr lang="en-US" sz="2000" dirty="0" smtClean="0"/>
                        <a:t>ADD</a:t>
                      </a:r>
                      <a:endParaRPr lang="el-GR" sz="2000" dirty="0"/>
                    </a:p>
                  </a:txBody>
                  <a:tcPr marL="91441" marR="91441" marT="45714" marB="45714"/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00</a:t>
                      </a:r>
                      <a:r>
                        <a:rPr lang="en-US" sz="2000" baseline="0" noProof="0" dirty="0" smtClean="0"/>
                        <a:t> </a:t>
                      </a:r>
                    </a:p>
                    <a:p>
                      <a:r>
                        <a:rPr lang="en-US" sz="2000" baseline="0" noProof="0" dirty="0" smtClean="0"/>
                        <a:t>(little endian)</a:t>
                      </a:r>
                      <a:endParaRPr lang="en-US" sz="2000" noProof="0" dirty="0"/>
                    </a:p>
                  </a:txBody>
                  <a:tcPr marL="91441" marR="91441" marT="45714" marB="45714"/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30h</a:t>
                      </a:r>
                      <a:endParaRPr lang="en-US" sz="2000" noProof="0" dirty="0"/>
                    </a:p>
                  </a:txBody>
                  <a:tcPr marL="91441" marR="91441" marT="45714" marB="45714"/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B3h</a:t>
                      </a:r>
                      <a:endParaRPr lang="en-US" sz="2000" noProof="0" dirty="0"/>
                    </a:p>
                  </a:txBody>
                  <a:tcPr marL="91441" marR="91441" marT="45714" marB="45714"/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25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332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Παράδειγμα </a:t>
            </a:r>
            <a:r>
              <a:rPr lang="el-GR" altLang="el-GR" b="1" dirty="0" smtClean="0"/>
              <a:t>3: </a:t>
            </a:r>
            <a:r>
              <a:rPr lang="el-GR" altLang="el-GR" b="1" dirty="0"/>
              <a:t>Κύκλοι </a:t>
            </a:r>
            <a:br>
              <a:rPr lang="el-GR" altLang="el-GR" b="1" dirty="0"/>
            </a:br>
            <a:r>
              <a:rPr lang="el-GR" altLang="el-GR" b="1" dirty="0"/>
              <a:t>μηχανής του Ζ80 </a:t>
            </a:r>
            <a:r>
              <a:rPr lang="el-GR" altLang="el-GR" b="1" dirty="0" smtClean="0"/>
              <a:t>(1 </a:t>
            </a:r>
            <a:r>
              <a:rPr lang="el-GR" altLang="el-GR" b="1" dirty="0"/>
              <a:t>από </a:t>
            </a:r>
            <a:r>
              <a:rPr lang="el-GR" altLang="el-GR" b="1" dirty="0" smtClean="0"/>
              <a:t>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  <a:defRPr/>
            </a:pPr>
            <a:endParaRPr lang="el-GR" sz="2000" b="1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  <a:defRPr/>
            </a:pPr>
            <a:r>
              <a:rPr lang="en-US" sz="2800" b="1" dirty="0" smtClean="0"/>
              <a:t>OUT</a:t>
            </a:r>
            <a:r>
              <a:rPr lang="el-GR" sz="2800" b="1" dirty="0" smtClean="0"/>
              <a:t> </a:t>
            </a:r>
            <a:r>
              <a:rPr lang="el-GR" sz="2800" b="1" dirty="0"/>
              <a:t>(46</a:t>
            </a:r>
            <a:r>
              <a:rPr lang="en-US" sz="2800" b="1" dirty="0"/>
              <a:t>h</a:t>
            </a:r>
            <a:r>
              <a:rPr lang="el-GR" sz="2800" b="1" dirty="0" smtClean="0"/>
              <a:t>)</a:t>
            </a:r>
            <a:r>
              <a:rPr lang="el-GR" sz="2800" dirty="0" smtClean="0"/>
              <a:t>, </a:t>
            </a:r>
            <a:r>
              <a:rPr lang="en-US" sz="2800" b="1" dirty="0" smtClean="0"/>
              <a:t>A</a:t>
            </a:r>
            <a:r>
              <a:rPr lang="el-GR" sz="2800" dirty="0" smtClean="0"/>
              <a:t>:</a:t>
            </a:r>
            <a:endParaRPr lang="el-GR" sz="2800" dirty="0"/>
          </a:p>
          <a:p>
            <a:pPr marL="1143000" lvl="1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  <a:defRPr/>
            </a:pPr>
            <a:r>
              <a:rPr lang="el-GR" sz="2400" dirty="0"/>
              <a:t>αποθηκεύει την τιμή του </a:t>
            </a:r>
            <a:r>
              <a:rPr lang="el-GR" sz="2400" dirty="0" err="1"/>
              <a:t>καταχωρητή</a:t>
            </a:r>
            <a:r>
              <a:rPr lang="el-GR" sz="2400" dirty="0"/>
              <a:t> </a:t>
            </a:r>
            <a:r>
              <a:rPr lang="en-US" sz="2400" dirty="0"/>
              <a:t>A</a:t>
            </a:r>
            <a:r>
              <a:rPr lang="el-GR" sz="2400" dirty="0"/>
              <a:t> στο </a:t>
            </a:r>
            <a:r>
              <a:rPr lang="en-US" sz="2400" dirty="0"/>
              <a:t>I</a:t>
            </a:r>
            <a:r>
              <a:rPr lang="el-GR" sz="2400" dirty="0"/>
              <a:t>/</a:t>
            </a:r>
            <a:r>
              <a:rPr lang="en-US" sz="2400" dirty="0"/>
              <a:t>O port</a:t>
            </a:r>
            <a:r>
              <a:rPr lang="el-GR" sz="2400" dirty="0"/>
              <a:t> 46</a:t>
            </a:r>
            <a:r>
              <a:rPr lang="en-US" sz="2400" dirty="0"/>
              <a:t>h</a:t>
            </a:r>
            <a:r>
              <a:rPr lang="el-GR" sz="2400" dirty="0"/>
              <a:t>. </a:t>
            </a:r>
          </a:p>
          <a:p>
            <a:pPr marL="1143000" lvl="1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  <a:defRPr/>
            </a:pPr>
            <a:r>
              <a:rPr lang="el-GR" sz="2400" dirty="0"/>
              <a:t>Χρειάζεται 2 </a:t>
            </a:r>
            <a:r>
              <a:rPr lang="en-US" sz="2400" dirty="0"/>
              <a:t>bytes</a:t>
            </a:r>
            <a:r>
              <a:rPr lang="el-GR" sz="2400" dirty="0"/>
              <a:t> από τη μνήμη προγράμματος, το ένα για τον κωδικό  της </a:t>
            </a:r>
            <a:r>
              <a:rPr lang="el-GR" sz="2400" dirty="0" smtClean="0"/>
              <a:t>εντολής, </a:t>
            </a:r>
            <a:r>
              <a:rPr lang="el-GR" sz="2400" dirty="0"/>
              <a:t>και το δεύτερο για την αποθήκευση της τιμής 46</a:t>
            </a:r>
            <a:r>
              <a:rPr lang="en-US" sz="2400" dirty="0"/>
              <a:t>h</a:t>
            </a:r>
            <a:r>
              <a:rPr lang="el-GR" sz="2400" dirty="0"/>
              <a:t>. </a:t>
            </a: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  <a:defRPr/>
            </a:pPr>
            <a:r>
              <a:rPr lang="el-GR" sz="2400" dirty="0"/>
              <a:t>3 κύκλοι μηχανής: 2 για την προσκόμιση του κωδικού και της διεύθυνσης 46</a:t>
            </a:r>
            <a:r>
              <a:rPr lang="en-US" sz="2400" dirty="0"/>
              <a:t>h</a:t>
            </a:r>
            <a:r>
              <a:rPr lang="el-GR" sz="2400" dirty="0"/>
              <a:t> και έναν για την εγγραφή σε Ι/Ο χώρο</a:t>
            </a:r>
            <a:r>
              <a:rPr lang="el-GR" sz="2400" dirty="0" smtClean="0"/>
              <a:t>.</a:t>
            </a:r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26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04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Παράδειγμα 3: Κύκλοι </a:t>
            </a:r>
            <a:br>
              <a:rPr lang="el-GR" altLang="el-GR" b="1" dirty="0"/>
            </a:br>
            <a:r>
              <a:rPr lang="el-GR" altLang="el-GR" b="1" dirty="0"/>
              <a:t>μηχανής του Ζ80 </a:t>
            </a:r>
            <a:r>
              <a:rPr lang="el-GR" altLang="el-GR" b="1" dirty="0" smtClean="0"/>
              <a:t>(2 </a:t>
            </a:r>
            <a:r>
              <a:rPr lang="el-GR" altLang="el-GR" b="1" dirty="0"/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Έστω ότι η</a:t>
            </a:r>
            <a:r>
              <a:rPr lang="en-US" altLang="el-GR" sz="2800" dirty="0"/>
              <a:t> OUT (46h),A </a:t>
            </a:r>
            <a:r>
              <a:rPr lang="el-GR" altLang="el-GR" sz="2800" dirty="0"/>
              <a:t>αποθηκεύεται στην διεύθυνση </a:t>
            </a:r>
            <a:r>
              <a:rPr lang="en-US" altLang="el-GR" sz="2800" dirty="0"/>
              <a:t>F</a:t>
            </a:r>
            <a:r>
              <a:rPr lang="el-GR" altLang="el-GR" sz="2800" dirty="0"/>
              <a:t>000</a:t>
            </a:r>
            <a:r>
              <a:rPr lang="en-US" altLang="el-GR" sz="2800" dirty="0" smtClean="0"/>
              <a:t>h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και ο Α </a:t>
            </a:r>
            <a:r>
              <a:rPr lang="el-GR" altLang="el-GR" sz="2800" dirty="0"/>
              <a:t>έχει την τιμή 20</a:t>
            </a:r>
            <a:r>
              <a:rPr lang="en-US" altLang="el-GR" sz="2800" dirty="0" smtClean="0"/>
              <a:t>h</a:t>
            </a:r>
            <a:r>
              <a:rPr lang="el-GR" altLang="el-GR" sz="2800" dirty="0" smtClean="0"/>
              <a:t>.</a:t>
            </a:r>
            <a:endParaRPr lang="el-GR" altLang="el-GR" sz="2800" dirty="0"/>
          </a:p>
        </p:txBody>
      </p:sp>
      <p:graphicFrame>
        <p:nvGraphicFramePr>
          <p:cNvPr id="6" name="Πίνακας 1" descr="Πίνακας των διευθύνσεων και των τιμών που περιέχουν.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75886156"/>
              </p:ext>
            </p:extLst>
          </p:nvPr>
        </p:nvGraphicFramePr>
        <p:xfrm>
          <a:off x="457200" y="3012440"/>
          <a:ext cx="8229600" cy="3083560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1676400"/>
                <a:gridCol w="2133600"/>
                <a:gridCol w="2209800"/>
                <a:gridCol w="2209800"/>
              </a:tblGrid>
              <a:tr h="797560">
                <a:tc>
                  <a:txBody>
                    <a:bodyPr/>
                    <a:lstStyle/>
                    <a:p>
                      <a:r>
                        <a:rPr lang="el-GR" sz="2200" dirty="0" smtClean="0"/>
                        <a:t>Δίαυλοι:</a:t>
                      </a:r>
                      <a:endParaRPr lang="el-GR" sz="2200" dirty="0"/>
                    </a:p>
                  </a:txBody>
                  <a:tcPr marL="91442" marR="91442" marT="45715" marB="45715"/>
                </a:tc>
                <a:tc>
                  <a:txBody>
                    <a:bodyPr/>
                    <a:lstStyle/>
                    <a:p>
                      <a:r>
                        <a:rPr lang="el-GR" sz="2200" dirty="0" smtClean="0"/>
                        <a:t>Ανάκληση</a:t>
                      </a:r>
                      <a:r>
                        <a:rPr lang="el-GR" sz="2200" baseline="0" dirty="0" smtClean="0"/>
                        <a:t> εντολής</a:t>
                      </a:r>
                      <a:endParaRPr lang="el-GR" sz="2200" dirty="0"/>
                    </a:p>
                  </a:txBody>
                  <a:tcPr marL="91442" marR="91442" marT="45715" marB="45715"/>
                </a:tc>
                <a:tc>
                  <a:txBody>
                    <a:bodyPr/>
                    <a:lstStyle/>
                    <a:p>
                      <a:r>
                        <a:rPr lang="el-GR" sz="2200" dirty="0" smtClean="0"/>
                        <a:t>Ανάγνωση μνήμης</a:t>
                      </a:r>
                      <a:endParaRPr lang="el-GR" sz="2200" dirty="0"/>
                    </a:p>
                  </a:txBody>
                  <a:tcPr marL="91442" marR="91442" marT="45715" marB="4571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200" dirty="0" smtClean="0"/>
                        <a:t>Εγγραφή</a:t>
                      </a:r>
                      <a:r>
                        <a:rPr lang="el-GR" sz="2200" baseline="0" dirty="0" smtClean="0"/>
                        <a:t> </a:t>
                      </a:r>
                      <a:r>
                        <a:rPr lang="en-US" sz="2200" baseline="0" dirty="0" smtClean="0"/>
                        <a:t>I/O</a:t>
                      </a:r>
                      <a:endParaRPr lang="el-GR" sz="2200" dirty="0" smtClean="0"/>
                    </a:p>
                  </a:txBody>
                  <a:tcPr marL="91442" marR="91442" marT="45715" marB="45715"/>
                </a:tc>
              </a:tr>
              <a:tr h="1143000"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Διευθύνσεων:</a:t>
                      </a:r>
                      <a:endParaRPr lang="el-GR" sz="2000" dirty="0"/>
                    </a:p>
                  </a:txBody>
                  <a:tcPr marL="91442" marR="91442" marT="45715" marB="4571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F000h</a:t>
                      </a:r>
                      <a:endParaRPr lang="el-GR" sz="2000" dirty="0"/>
                    </a:p>
                  </a:txBody>
                  <a:tcPr marL="91442" marR="91442" marT="45715" marB="4571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F001h</a:t>
                      </a:r>
                      <a:endParaRPr lang="el-GR" sz="2000" dirty="0"/>
                    </a:p>
                  </a:txBody>
                  <a:tcPr marL="91442" marR="91442" marT="45715" marB="4571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I/O </a:t>
                      </a:r>
                      <a:r>
                        <a:rPr lang="el-GR" sz="2000" dirty="0" smtClean="0"/>
                        <a:t>διεύθυνση</a:t>
                      </a:r>
                      <a:r>
                        <a:rPr lang="el-GR" sz="2000" baseline="0" dirty="0" smtClean="0"/>
                        <a:t> </a:t>
                      </a:r>
                      <a:r>
                        <a:rPr lang="en-US" sz="2000" baseline="0" dirty="0" smtClean="0"/>
                        <a:t>46h</a:t>
                      </a:r>
                      <a:endParaRPr lang="el-GR" sz="2000" dirty="0"/>
                    </a:p>
                  </a:txBody>
                  <a:tcPr marL="91442" marR="91442" marT="45715" marB="45715"/>
                </a:tc>
              </a:tr>
              <a:tr h="1143000"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Δεδομένων:</a:t>
                      </a:r>
                      <a:endParaRPr lang="el-GR" sz="2000" dirty="0"/>
                    </a:p>
                  </a:txBody>
                  <a:tcPr marL="91442" marR="91442" marT="45715" marB="45715"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Κωδικός</a:t>
                      </a:r>
                      <a:r>
                        <a:rPr lang="el-GR" sz="2000" baseline="0" dirty="0" smtClean="0"/>
                        <a:t> της </a:t>
                      </a:r>
                      <a:r>
                        <a:rPr lang="en-US" sz="2000" baseline="0" dirty="0" smtClean="0"/>
                        <a:t>OUT</a:t>
                      </a:r>
                      <a:endParaRPr lang="el-GR" sz="2000" dirty="0"/>
                    </a:p>
                  </a:txBody>
                  <a:tcPr marL="91442" marR="91442" marT="45715" marB="4571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46h</a:t>
                      </a:r>
                      <a:endParaRPr lang="el-GR" sz="2000" dirty="0"/>
                    </a:p>
                  </a:txBody>
                  <a:tcPr marL="91442" marR="91442" marT="45715" marB="4571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20h</a:t>
                      </a:r>
                      <a:endParaRPr lang="el-GR" sz="2000" dirty="0"/>
                    </a:p>
                  </a:txBody>
                  <a:tcPr marL="91442" marR="91442" marT="45715" marB="45715"/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27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071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Παράδειγμα </a:t>
            </a:r>
            <a:r>
              <a:rPr lang="el-GR" altLang="el-GR" b="1" dirty="0" smtClean="0"/>
              <a:t>4: </a:t>
            </a:r>
            <a:r>
              <a:rPr lang="el-GR" altLang="el-GR" b="1" dirty="0"/>
              <a:t>Κύκλοι </a:t>
            </a:r>
            <a:br>
              <a:rPr lang="el-GR" altLang="el-GR" b="1" dirty="0"/>
            </a:br>
            <a:r>
              <a:rPr lang="el-GR" altLang="el-GR" b="1" dirty="0"/>
              <a:t>μηχανής του Ζ80 </a:t>
            </a:r>
            <a:r>
              <a:rPr lang="el-GR" altLang="el-GR" b="1" dirty="0" smtClean="0"/>
              <a:t>(1 </a:t>
            </a:r>
            <a:r>
              <a:rPr lang="el-GR" altLang="el-GR" b="1" dirty="0"/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altLang="el-GR" dirty="0" smtClean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Η </a:t>
            </a:r>
            <a:r>
              <a:rPr lang="el-GR" altLang="el-GR" dirty="0"/>
              <a:t>εντολή </a:t>
            </a:r>
            <a:r>
              <a:rPr lang="en-US" altLang="el-GR" dirty="0"/>
              <a:t>DEC IY</a:t>
            </a:r>
            <a:r>
              <a:rPr lang="el-GR" altLang="el-GR" dirty="0"/>
              <a:t> που μειώνει την τιμή του ΙΥ </a:t>
            </a:r>
            <a:r>
              <a:rPr lang="el-GR" altLang="el-GR" dirty="0" err="1" smtClean="0"/>
              <a:t>καταχωρητή</a:t>
            </a:r>
            <a:r>
              <a:rPr lang="el-GR" altLang="el-GR" dirty="0" smtClean="0"/>
              <a:t> </a:t>
            </a:r>
            <a:r>
              <a:rPr lang="el-GR" altLang="el-GR" dirty="0"/>
              <a:t>δείκτη κατά 1, το αποτέλεσμα αποθηκεύεται σε ένα </a:t>
            </a:r>
            <a:r>
              <a:rPr lang="en-US" altLang="el-GR" dirty="0"/>
              <a:t>byte</a:t>
            </a:r>
            <a:r>
              <a:rPr lang="el-GR" altLang="el-GR" dirty="0"/>
              <a:t> στην μνήμη προγράμματος και εκτελείται σε έναν μόνο κύκλο μηχανής (προσκόμιση εντολής</a:t>
            </a:r>
            <a:r>
              <a:rPr lang="el-GR" altLang="el-GR" dirty="0" smtClean="0"/>
              <a:t>).</a:t>
            </a:r>
            <a:endParaRPr lang="el-GR" alt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28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81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Παράδειγμα 4: Κύκλοι </a:t>
            </a:r>
            <a:br>
              <a:rPr lang="el-GR" altLang="el-GR" b="1" dirty="0"/>
            </a:br>
            <a:r>
              <a:rPr lang="el-GR" altLang="el-GR" b="1" dirty="0"/>
              <a:t>μηχανής του Ζ80 </a:t>
            </a:r>
            <a:r>
              <a:rPr lang="el-GR" altLang="el-GR" b="1" dirty="0" smtClean="0"/>
              <a:t>(2 </a:t>
            </a:r>
            <a:r>
              <a:rPr lang="el-GR" altLang="el-GR" b="1" dirty="0"/>
              <a:t>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Έστω ότι η </a:t>
            </a:r>
            <a:r>
              <a:rPr lang="en-US" altLang="el-GR" sz="2800" dirty="0"/>
              <a:t>DEC IY </a:t>
            </a:r>
            <a:r>
              <a:rPr lang="el-GR" altLang="el-GR" sz="2800" dirty="0"/>
              <a:t>είναι αποθηκευμένη στην διεύθυνση </a:t>
            </a:r>
            <a:r>
              <a:rPr lang="en-US" altLang="el-GR" sz="2800" dirty="0"/>
              <a:t>5</a:t>
            </a:r>
            <a:r>
              <a:rPr lang="el-GR" altLang="el-GR" sz="2800" dirty="0"/>
              <a:t>000</a:t>
            </a:r>
            <a:r>
              <a:rPr lang="en-US" altLang="el-GR" sz="2800" dirty="0" smtClean="0"/>
              <a:t>h</a:t>
            </a:r>
            <a:r>
              <a:rPr lang="el-GR" altLang="el-GR" sz="2800" dirty="0"/>
              <a:t>.</a:t>
            </a:r>
          </a:p>
        </p:txBody>
      </p:sp>
      <p:graphicFrame>
        <p:nvGraphicFramePr>
          <p:cNvPr id="6" name="Πίνακας 1" descr="Πίνακας των διευθύνσεων και των τιμών που περιέχουν.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56351784"/>
              </p:ext>
            </p:extLst>
          </p:nvPr>
        </p:nvGraphicFramePr>
        <p:xfrm>
          <a:off x="457200" y="2667000"/>
          <a:ext cx="8229600" cy="3169920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4114800"/>
                <a:gridCol w="4114800"/>
              </a:tblGrid>
              <a:tr h="807720"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Δίαυλοι:</a:t>
                      </a:r>
                      <a:endParaRPr lang="el-GR" sz="2800" dirty="0"/>
                    </a:p>
                  </a:txBody>
                  <a:tcPr marL="91432" marR="91432" marT="45725" marB="45725"/>
                </a:tc>
                <a:tc>
                  <a:txBody>
                    <a:bodyPr/>
                    <a:lstStyle/>
                    <a:p>
                      <a:r>
                        <a:rPr lang="el-GR" sz="2800" dirty="0" smtClean="0"/>
                        <a:t>Ανάκληση</a:t>
                      </a:r>
                      <a:r>
                        <a:rPr lang="el-GR" sz="2800" baseline="0" dirty="0" smtClean="0"/>
                        <a:t> εντολής</a:t>
                      </a:r>
                      <a:endParaRPr lang="el-GR" sz="2800" dirty="0"/>
                    </a:p>
                  </a:txBody>
                  <a:tcPr marL="91432" marR="91432" marT="45725" marB="45725"/>
                </a:tc>
              </a:tr>
              <a:tr h="1143000"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Διευθύνσεων:</a:t>
                      </a:r>
                      <a:endParaRPr lang="el-GR" sz="2400" dirty="0"/>
                    </a:p>
                  </a:txBody>
                  <a:tcPr marL="91432" marR="91432" marT="45725" marB="45725"/>
                </a:tc>
                <a:tc>
                  <a:txBody>
                    <a:bodyPr/>
                    <a:lstStyle/>
                    <a:p>
                      <a:r>
                        <a:rPr lang="en-US" sz="2400" noProof="0" dirty="0" smtClean="0"/>
                        <a:t>5000h</a:t>
                      </a:r>
                      <a:endParaRPr lang="en-US" sz="2400" noProof="0" dirty="0"/>
                    </a:p>
                  </a:txBody>
                  <a:tcPr marL="91432" marR="91432" marT="45725" marB="45725"/>
                </a:tc>
              </a:tr>
              <a:tr h="1219200"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Δεδομένων:</a:t>
                      </a:r>
                      <a:endParaRPr lang="el-GR" sz="2400" dirty="0"/>
                    </a:p>
                  </a:txBody>
                  <a:tcPr marL="91432" marR="91432" marT="45725" marB="45725"/>
                </a:tc>
                <a:tc>
                  <a:txBody>
                    <a:bodyPr/>
                    <a:lstStyle/>
                    <a:p>
                      <a:r>
                        <a:rPr lang="el-GR" sz="2400" dirty="0" smtClean="0"/>
                        <a:t>Κωδικός εντολής </a:t>
                      </a:r>
                      <a:r>
                        <a:rPr lang="en-US" sz="2400" dirty="0" smtClean="0"/>
                        <a:t>DEC IY</a:t>
                      </a:r>
                      <a:endParaRPr lang="el-GR" sz="2400" dirty="0"/>
                    </a:p>
                  </a:txBody>
                  <a:tcPr marL="91432" marR="91432" marT="45725" marB="45725"/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29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073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Σκοποί ενότητας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el-GR" dirty="0" smtClean="0"/>
              <a:t>Εισαγωγή του αναγνώστη στον κόσμο μιας γλώσσας προγραμματισμού.</a:t>
            </a:r>
            <a:endParaRPr lang="el-GR" dirty="0"/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el-GR" dirty="0" smtClean="0"/>
              <a:t>Την αντίληψη εννοιών όπως τί είναι ένα πρόγραμμα, και τί αλγόριθμος</a:t>
            </a:r>
            <a:r>
              <a:rPr lang="el-GR" dirty="0"/>
              <a:t>.</a:t>
            </a:r>
            <a:endParaRPr lang="el-GR" dirty="0" smtClean="0"/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el-GR" dirty="0" smtClean="0"/>
              <a:t>Την ικανότητα να δημιουργεί και εκτελεί ένα απλό πρόγραμμα. 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arenR"/>
            </a:pPr>
            <a:r>
              <a:rPr lang="el-GR" dirty="0" smtClean="0"/>
              <a:t>Την δημιουργία ερεθισμάτων για την ανάπτυξη πιο περίπλοκων προγραμμάτων. </a:t>
            </a:r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9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81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Δομή </a:t>
            </a:r>
            <a:r>
              <a:rPr lang="el-GR" altLang="el-GR" b="1" dirty="0" smtClean="0"/>
              <a:t>σύγχρονης δυναμικής μνήμης</a:t>
            </a:r>
            <a:endParaRPr lang="el-GR" b="1" dirty="0"/>
          </a:p>
        </p:txBody>
      </p:sp>
      <p:pic>
        <p:nvPicPr>
          <p:cNvPr id="9" name="Θέση περιεχομένου 1" descr="Εικόνα της δομής δυναμικής μνήμη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447800"/>
            <a:ext cx="6705600" cy="509376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30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64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800" b="1" dirty="0" smtClean="0"/>
              <a:t>Ακροδέκτες </a:t>
            </a:r>
            <a:r>
              <a:rPr lang="en-US" sz="3800" b="1" dirty="0" smtClean="0"/>
              <a:t>DDR2</a:t>
            </a:r>
            <a:r>
              <a:rPr lang="el-GR" sz="3800" b="1" dirty="0" smtClean="0"/>
              <a:t> μνήμης</a:t>
            </a:r>
            <a:endParaRPr lang="el-GR" sz="3800" b="1" dirty="0"/>
          </a:p>
        </p:txBody>
      </p:sp>
      <p:graphicFrame>
        <p:nvGraphicFramePr>
          <p:cNvPr id="6" name="Θέση περιεχομένου 1" descr="Πίνακας με την αναλυτική περιγραφή των ακροδεκτών της μνήμης.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389533"/>
              </p:ext>
            </p:extLst>
          </p:nvPr>
        </p:nvGraphicFramePr>
        <p:xfrm>
          <a:off x="457200" y="1295400"/>
          <a:ext cx="8229600" cy="4977342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219200"/>
                <a:gridCol w="1143000"/>
                <a:gridCol w="5867400"/>
              </a:tblGrid>
              <a:tr h="188780"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n-US" sz="1300" noProof="0" dirty="0" smtClean="0"/>
                        <a:t>CK0, CK0~</a:t>
                      </a:r>
                      <a:endParaRPr lang="en-US" sz="1300" noProof="0" dirty="0"/>
                    </a:p>
                  </a:txBody>
                  <a:tcPr marL="36576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Είσοδος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Διαφορικό</a:t>
                      </a:r>
                      <a:r>
                        <a:rPr lang="el-GR" sz="1300" baseline="0" noProof="0" dirty="0" smtClean="0"/>
                        <a:t> ρολόι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</a:tr>
              <a:tr h="309742"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n-US" sz="1300" noProof="0" dirty="0" smtClean="0"/>
                        <a:t>CKE0 – CKE1</a:t>
                      </a:r>
                      <a:endParaRPr lang="en-US" sz="1300" noProof="0" dirty="0"/>
                    </a:p>
                  </a:txBody>
                  <a:tcPr marL="36576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Είσοδος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Ενεργοποίηση ρολογιού. Κατά την απενεργοποίηση η μνήμη εισέρχεται σε χαμηλή</a:t>
                      </a:r>
                      <a:r>
                        <a:rPr lang="el-GR" sz="1300" baseline="0" noProof="0" dirty="0" smtClean="0"/>
                        <a:t> κατανάλωση ή σε αναζωογόνηση (</a:t>
                      </a:r>
                      <a:r>
                        <a:rPr lang="en-US" sz="1300" baseline="0" noProof="0" dirty="0" smtClean="0"/>
                        <a:t>refresh</a:t>
                      </a:r>
                      <a:r>
                        <a:rPr lang="el-GR" sz="1300" baseline="0" noProof="0" dirty="0" smtClean="0"/>
                        <a:t>)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</a:tr>
              <a:tr h="309742"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n-US" sz="1300" noProof="0" dirty="0" smtClean="0"/>
                        <a:t>S0 ~,</a:t>
                      </a:r>
                      <a:r>
                        <a:rPr lang="en-US" sz="1300" baseline="0" noProof="0" dirty="0" smtClean="0"/>
                        <a:t> S1~</a:t>
                      </a:r>
                      <a:endParaRPr lang="en-US" sz="1300" noProof="0" dirty="0"/>
                    </a:p>
                  </a:txBody>
                  <a:tcPr marL="36576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Είσοδος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Ενεργοποιούν ή απενεργοποιούν</a:t>
                      </a:r>
                      <a:r>
                        <a:rPr lang="el-GR" sz="1300" baseline="0" noProof="0" dirty="0" smtClean="0"/>
                        <a:t> τον αποκωδικοποιητή εντολών και τις εξόδους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</a:tr>
              <a:tr h="188780"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n-US" sz="1300" noProof="0" dirty="0" smtClean="0"/>
                        <a:t>ODT0 – ODT1</a:t>
                      </a:r>
                      <a:endParaRPr lang="en-US" sz="1300" noProof="0" dirty="0"/>
                    </a:p>
                  </a:txBody>
                  <a:tcPr marL="36576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Είσοδος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Ελέγχουν την </a:t>
                      </a:r>
                      <a:r>
                        <a:rPr lang="el-GR" sz="1300" noProof="0" dirty="0" err="1" smtClean="0"/>
                        <a:t>εμπέδηση</a:t>
                      </a:r>
                      <a:r>
                        <a:rPr lang="el-GR" sz="1300" noProof="0" dirty="0" smtClean="0"/>
                        <a:t> του διαύλου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</a:tr>
              <a:tr h="309742"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n-US" sz="1300" noProof="0" dirty="0" smtClean="0"/>
                        <a:t>RAS~, CAS~,</a:t>
                      </a:r>
                      <a:r>
                        <a:rPr lang="en-US" sz="1300" baseline="0" noProof="0" dirty="0" smtClean="0"/>
                        <a:t> </a:t>
                      </a:r>
                      <a:r>
                        <a:rPr lang="en-US" sz="1300" noProof="0" dirty="0" smtClean="0"/>
                        <a:t>WE~</a:t>
                      </a:r>
                      <a:endParaRPr lang="en-US" sz="1300" noProof="0" dirty="0"/>
                    </a:p>
                  </a:txBody>
                  <a:tcPr marL="36576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Είσοδος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Δείχνουν αν ο δίαυλος διευθύνσεων</a:t>
                      </a:r>
                      <a:r>
                        <a:rPr lang="el-GR" sz="1300" baseline="0" noProof="0" dirty="0" smtClean="0"/>
                        <a:t> περιέχει γραμμή ή στήλη, ενώ το </a:t>
                      </a:r>
                      <a:r>
                        <a:rPr lang="en-US" sz="1300" baseline="0" noProof="0" dirty="0" smtClean="0"/>
                        <a:t>WE# </a:t>
                      </a:r>
                      <a:r>
                        <a:rPr lang="el-GR" sz="1300" baseline="0" noProof="0" dirty="0" smtClean="0"/>
                        <a:t>ενεργοποιεί εγγραφή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</a:tr>
              <a:tr h="188780"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n-US" sz="1300" noProof="0" dirty="0" smtClean="0"/>
                        <a:t>BA0 – BA1</a:t>
                      </a:r>
                      <a:endParaRPr lang="en-US" sz="1300" noProof="0" dirty="0"/>
                    </a:p>
                  </a:txBody>
                  <a:tcPr marL="36576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Είσοδος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Επιλογή </a:t>
                      </a:r>
                      <a:r>
                        <a:rPr lang="el-GR" sz="1300" noProof="0" dirty="0" err="1" smtClean="0"/>
                        <a:t>υπομονάδας</a:t>
                      </a:r>
                      <a:r>
                        <a:rPr lang="el-GR" sz="1300" noProof="0" dirty="0" smtClean="0"/>
                        <a:t> (μέχρι 4)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</a:tr>
              <a:tr h="551668"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n-US" sz="1300" noProof="0" dirty="0" smtClean="0"/>
                        <a:t>A0</a:t>
                      </a:r>
                      <a:r>
                        <a:rPr lang="en-US" sz="1300" baseline="0" noProof="0" dirty="0" smtClean="0"/>
                        <a:t> – A9, </a:t>
                      </a:r>
                    </a:p>
                    <a:p>
                      <a:pPr>
                        <a:lnSpc>
                          <a:spcPct val="75000"/>
                        </a:lnSpc>
                      </a:pPr>
                      <a:r>
                        <a:rPr lang="en-US" sz="1300" baseline="0" noProof="0" dirty="0" smtClean="0"/>
                        <a:t>A10 / AP, </a:t>
                      </a:r>
                    </a:p>
                    <a:p>
                      <a:pPr>
                        <a:lnSpc>
                          <a:spcPct val="75000"/>
                        </a:lnSpc>
                      </a:pPr>
                      <a:r>
                        <a:rPr lang="en-US" sz="1300" baseline="0" noProof="0" dirty="0" smtClean="0"/>
                        <a:t>A11 – A13 </a:t>
                      </a:r>
                      <a:endParaRPr lang="en-US" sz="1300" noProof="0" dirty="0"/>
                    </a:p>
                  </a:txBody>
                  <a:tcPr marL="36576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Είσοδος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Η εντολή ενεργοποίησης </a:t>
                      </a:r>
                      <a:r>
                        <a:rPr lang="el-GR" sz="1300" noProof="0" dirty="0" err="1" smtClean="0"/>
                        <a:t>υπομονάδας</a:t>
                      </a:r>
                      <a:r>
                        <a:rPr lang="el-GR" sz="1300" baseline="0" noProof="0" dirty="0" smtClean="0"/>
                        <a:t> (</a:t>
                      </a:r>
                      <a:r>
                        <a:rPr lang="en-US" sz="1300" baseline="0" noProof="0" dirty="0" smtClean="0"/>
                        <a:t>bank activate</a:t>
                      </a:r>
                      <a:r>
                        <a:rPr lang="el-GR" sz="1300" baseline="0" noProof="0" dirty="0" smtClean="0"/>
                        <a:t>), περιέχει τον αριθμό γραμμής. Σε ανάγνωση ή εγγραφή περιέχει τον αριθμό στήλης. Το </a:t>
                      </a:r>
                      <a:r>
                        <a:rPr lang="en-US" sz="1300" baseline="0" noProof="0" dirty="0" smtClean="0"/>
                        <a:t>AP</a:t>
                      </a:r>
                      <a:r>
                        <a:rPr lang="el-GR" sz="1300" baseline="0" noProof="0" dirty="0" smtClean="0"/>
                        <a:t> μπορεί να ενεργοποιήσει αναζωογόνηση μετά από μία μαζική μεταφορά (</a:t>
                      </a:r>
                      <a:r>
                        <a:rPr lang="en-US" sz="1300" baseline="0" noProof="0" dirty="0" smtClean="0"/>
                        <a:t>burst</a:t>
                      </a:r>
                      <a:r>
                        <a:rPr lang="el-GR" sz="1300" baseline="0" noProof="0" dirty="0" smtClean="0"/>
                        <a:t>)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</a:tr>
              <a:tr h="188780"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n-US" sz="1300" noProof="0" dirty="0" smtClean="0"/>
                        <a:t>DQ0- DQ63 </a:t>
                      </a:r>
                      <a:endParaRPr lang="en-US" sz="1300" noProof="0" dirty="0"/>
                    </a:p>
                  </a:txBody>
                  <a:tcPr marL="36576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Είσοδος/Έξοδος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Δίαυλος δεδομένων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</a:tr>
              <a:tr h="188780"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n-US" sz="1300" noProof="0" dirty="0" smtClean="0"/>
                        <a:t>CB0 – CB7</a:t>
                      </a:r>
                      <a:endParaRPr lang="en-US" sz="1300" noProof="0" dirty="0"/>
                    </a:p>
                  </a:txBody>
                  <a:tcPr marL="36576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7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300" noProof="0" dirty="0" smtClean="0"/>
                        <a:t>Είσοδος/Έξοδος</a:t>
                      </a:r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75000"/>
                        </a:lnSpc>
                      </a:pPr>
                      <a:r>
                        <a:rPr lang="en-US" sz="1300" noProof="0" dirty="0" smtClean="0"/>
                        <a:t>Bit</a:t>
                      </a:r>
                      <a:r>
                        <a:rPr lang="el-GR" sz="1300" baseline="0" noProof="0" dirty="0" smtClean="0"/>
                        <a:t> ελέγχου (ένα για κάθε </a:t>
                      </a:r>
                      <a:r>
                        <a:rPr lang="en-US" sz="1300" baseline="0" noProof="0" dirty="0" smtClean="0"/>
                        <a:t>byte</a:t>
                      </a:r>
                      <a:r>
                        <a:rPr lang="el-GR" sz="1300" baseline="0" noProof="0" dirty="0" smtClean="0"/>
                        <a:t> δεδομένων)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</a:tr>
              <a:tr h="309742"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n-US" sz="1300" noProof="0" dirty="0" smtClean="0"/>
                        <a:t>DM0</a:t>
                      </a:r>
                      <a:r>
                        <a:rPr lang="en-US" sz="1300" baseline="0" noProof="0" dirty="0" smtClean="0"/>
                        <a:t> – DM8</a:t>
                      </a:r>
                      <a:endParaRPr lang="en-US" sz="1300" noProof="0" dirty="0"/>
                    </a:p>
                  </a:txBody>
                  <a:tcPr marL="36576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Είσοδος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Μάσκα εγγραφής ώστε να επιτραπεί</a:t>
                      </a:r>
                      <a:r>
                        <a:rPr lang="el-GR" sz="1300" baseline="0" noProof="0" dirty="0" smtClean="0"/>
                        <a:t> η αποθήκευση μέρους του διαύλου δεδομένων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</a:tr>
              <a:tr h="309742"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n-US" sz="1300" noProof="0" dirty="0" smtClean="0"/>
                        <a:t>DQS0</a:t>
                      </a:r>
                      <a:r>
                        <a:rPr lang="en-US" sz="1300" baseline="0" noProof="0" dirty="0" smtClean="0"/>
                        <a:t> – DQS17</a:t>
                      </a:r>
                      <a:r>
                        <a:rPr lang="en-US" sz="1300" noProof="0" dirty="0" smtClean="0"/>
                        <a:t> </a:t>
                      </a:r>
                    </a:p>
                    <a:p>
                      <a:pPr>
                        <a:lnSpc>
                          <a:spcPct val="75000"/>
                        </a:lnSpc>
                      </a:pPr>
                      <a:r>
                        <a:rPr lang="en-US" sz="1300" noProof="0" dirty="0" smtClean="0"/>
                        <a:t>DQS0~, DQS17~</a:t>
                      </a:r>
                      <a:endParaRPr lang="en-US" sz="1300" noProof="0" dirty="0"/>
                    </a:p>
                  </a:txBody>
                  <a:tcPr marL="36576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7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300" noProof="0" dirty="0" smtClean="0"/>
                        <a:t>Είσοδος/Έξοδος</a:t>
                      </a:r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Διαφορικά σήματα ενεργοποίησης (</a:t>
                      </a:r>
                      <a:r>
                        <a:rPr lang="en-US" sz="1300" noProof="0" dirty="0" smtClean="0"/>
                        <a:t>strobe</a:t>
                      </a:r>
                      <a:r>
                        <a:rPr lang="el-GR" sz="1300" noProof="0" dirty="0" smtClean="0"/>
                        <a:t>) δεδομέ</a:t>
                      </a:r>
                      <a:r>
                        <a:rPr lang="el-GR" sz="1300" baseline="0" noProof="0" dirty="0" smtClean="0"/>
                        <a:t>νων εισόδου / εξόδου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</a:tr>
              <a:tr h="188780"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n-US" sz="1300" noProof="0" dirty="0" smtClean="0"/>
                        <a:t> SA0</a:t>
                      </a:r>
                      <a:r>
                        <a:rPr lang="en-US" sz="1300" baseline="0" noProof="0" dirty="0" smtClean="0"/>
                        <a:t> – SA2 </a:t>
                      </a:r>
                      <a:endParaRPr lang="en-US" sz="1300" noProof="0" dirty="0"/>
                    </a:p>
                  </a:txBody>
                  <a:tcPr marL="36576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Είσοδος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Διαμορφώνουν την εσωτερική </a:t>
                      </a:r>
                      <a:r>
                        <a:rPr lang="en-US" sz="1300" noProof="0" dirty="0" smtClean="0"/>
                        <a:t>EEPROM</a:t>
                      </a:r>
                      <a:endParaRPr lang="en-US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</a:tr>
              <a:tr h="188780"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n-US" sz="1300" noProof="0" dirty="0" smtClean="0"/>
                        <a:t>SDA</a:t>
                      </a:r>
                      <a:endParaRPr lang="en-US" sz="1300" noProof="0" dirty="0"/>
                    </a:p>
                  </a:txBody>
                  <a:tcPr marL="36576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Είσοδος/Έξοδος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Δεδομένα για την εσωτερική </a:t>
                      </a:r>
                      <a:r>
                        <a:rPr lang="en-US" sz="1300" noProof="0" dirty="0" smtClean="0"/>
                        <a:t>EEPROM</a:t>
                      </a:r>
                      <a:endParaRPr lang="en-US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</a:tr>
              <a:tr h="188780"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n-US" sz="1300" noProof="0" dirty="0" smtClean="0"/>
                        <a:t>SCL</a:t>
                      </a:r>
                      <a:endParaRPr lang="en-US" sz="1300" noProof="0" dirty="0"/>
                    </a:p>
                  </a:txBody>
                  <a:tcPr marL="36576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Είσοδος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Ρολόι για την εσωτερική </a:t>
                      </a:r>
                      <a:r>
                        <a:rPr lang="en-US" sz="1300" noProof="0" dirty="0" smtClean="0"/>
                        <a:t>EEPROM</a:t>
                      </a:r>
                      <a:endParaRPr lang="en-US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</a:tr>
              <a:tr h="188780"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n-US" sz="1300" noProof="0" dirty="0" smtClean="0"/>
                        <a:t>RESET~</a:t>
                      </a:r>
                      <a:endParaRPr lang="en-US" sz="1300" noProof="0" dirty="0"/>
                    </a:p>
                  </a:txBody>
                  <a:tcPr marL="36576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Είσοδος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Επανεκκίνηση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</a:tr>
              <a:tr h="188780"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n-US" sz="1300" noProof="0" dirty="0" smtClean="0"/>
                        <a:t>PAR_I</a:t>
                      </a:r>
                      <a:r>
                        <a:rPr lang="en-US" sz="1300" baseline="0" noProof="0" dirty="0" smtClean="0"/>
                        <a:t>N</a:t>
                      </a:r>
                      <a:endParaRPr lang="en-US" sz="1300" noProof="0" dirty="0"/>
                    </a:p>
                  </a:txBody>
                  <a:tcPr marL="36576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Είσοδος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Ψηφίο ισοτιμίας για το δίαυλο</a:t>
                      </a:r>
                      <a:r>
                        <a:rPr lang="el-GR" sz="1300" baseline="0" noProof="0" dirty="0" smtClean="0"/>
                        <a:t> διευθύνσεων / ελέγχου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</a:tr>
              <a:tr h="188780"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n-US" sz="1300" noProof="0" dirty="0" smtClean="0"/>
                        <a:t>ERR_OUT~</a:t>
                      </a:r>
                      <a:endParaRPr lang="en-US" sz="1300" noProof="0" dirty="0"/>
                    </a:p>
                  </a:txBody>
                  <a:tcPr marL="36576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Είσοδος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75000"/>
                        </a:lnSpc>
                      </a:pPr>
                      <a:r>
                        <a:rPr lang="el-GR" sz="1300" noProof="0" dirty="0" smtClean="0"/>
                        <a:t>Ένδειξη λάθους</a:t>
                      </a:r>
                      <a:r>
                        <a:rPr lang="el-GR" sz="1300" baseline="0" noProof="0" dirty="0" smtClean="0"/>
                        <a:t> ισοτιμίας στο δίαυλο διευθύνσεων / ελέγχου</a:t>
                      </a:r>
                      <a:endParaRPr lang="el-GR" sz="1300" noProof="0" dirty="0"/>
                    </a:p>
                  </a:txBody>
                  <a:tcPr marL="45720" marR="9144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31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85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800" b="1" dirty="0"/>
              <a:t>Παράδειγμα ακροδεκτών </a:t>
            </a:r>
            <a:r>
              <a:rPr lang="en-US" sz="3800" b="1" dirty="0"/>
              <a:t>DDR2</a:t>
            </a:r>
            <a:r>
              <a:rPr lang="el-GR" sz="3800" b="1" dirty="0"/>
              <a:t> μνήμης</a:t>
            </a:r>
            <a:endParaRPr lang="el-GR" sz="3800" dirty="0"/>
          </a:p>
        </p:txBody>
      </p:sp>
      <p:pic>
        <p:nvPicPr>
          <p:cNvPr id="7" name="Θέση περιεχομένου 1" descr="Εικόνα της σύνδεσης των ακροδεκτών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91" y="1447799"/>
            <a:ext cx="7119509" cy="5103186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32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57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Παράδειγμα διασύνδεσης </a:t>
            </a:r>
            <a:br>
              <a:rPr lang="el-GR" b="1" dirty="0" smtClean="0"/>
            </a:br>
            <a:r>
              <a:rPr lang="en-US" b="1" dirty="0" smtClean="0"/>
              <a:t>SDRAM </a:t>
            </a:r>
            <a:r>
              <a:rPr lang="el-GR" b="1" dirty="0" smtClean="0"/>
              <a:t>σε </a:t>
            </a:r>
            <a:r>
              <a:rPr lang="en-US" b="1" dirty="0" smtClean="0"/>
              <a:t>ATMEL AT91RM9200</a:t>
            </a:r>
            <a:endParaRPr lang="el-GR" b="1" dirty="0"/>
          </a:p>
        </p:txBody>
      </p:sp>
      <p:pic>
        <p:nvPicPr>
          <p:cNvPr id="7" name="Θέση περιεχομένου 1" descr="Εικόνα της διασύνδεση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190" y="1447800"/>
            <a:ext cx="7162210" cy="51054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33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04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DDR2</a:t>
            </a:r>
            <a:r>
              <a:rPr lang="el-GR" b="1" dirty="0"/>
              <a:t> </a:t>
            </a:r>
            <a:r>
              <a:rPr lang="el-GR" b="1" dirty="0" smtClean="0"/>
              <a:t>με καθυστερήσεις</a:t>
            </a:r>
            <a:endParaRPr lang="el-GR" dirty="0"/>
          </a:p>
        </p:txBody>
      </p:sp>
      <p:pic>
        <p:nvPicPr>
          <p:cNvPr id="6" name="Θέση περιεχομένου 1" descr="Εικόνα χρονοδιαγράμματος των καθυστερήσεων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41" y="1447800"/>
            <a:ext cx="7627959" cy="51054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34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70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b="1" dirty="0" smtClean="0"/>
              <a:t>DDR2</a:t>
            </a:r>
            <a:endParaRPr lang="el-GR" dirty="0"/>
          </a:p>
        </p:txBody>
      </p:sp>
      <p:pic>
        <p:nvPicPr>
          <p:cNvPr id="7" name="Θέση περιεχομένου 1" descr="Εικόνα της λειτουργίας του καταχωρητή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447800"/>
            <a:ext cx="7796490" cy="5109428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35</a:t>
            </a:fld>
            <a:endParaRPr lang="el-GR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75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b="1" dirty="0"/>
              <a:t>DDR2</a:t>
            </a:r>
            <a:r>
              <a:rPr lang="el-GR" b="1" dirty="0"/>
              <a:t> </a:t>
            </a:r>
            <a:r>
              <a:rPr lang="el-GR" b="1" dirty="0" smtClean="0"/>
              <a:t>χωρίς καθυστερήσεις</a:t>
            </a:r>
            <a:endParaRPr lang="el-GR" dirty="0"/>
          </a:p>
        </p:txBody>
      </p:sp>
      <p:pic>
        <p:nvPicPr>
          <p:cNvPr id="7" name="Θέση περιεχομένου 1" descr="Εικόνα χρονοδιαγράμματος.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47800"/>
            <a:ext cx="8178137" cy="46482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36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8" name="Εικόνα 1" descr="Εικονίδιο μετάβασης στα Περιεχόμενα.">
            <a:hlinkClick r:id="rId5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4854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l-GR" b="1" dirty="0"/>
              <a:t>Interrupts - </a:t>
            </a:r>
            <a:r>
              <a:rPr lang="el-GR" altLang="el-GR" b="1" dirty="0"/>
              <a:t>Διακοπές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Είναι ένας τρόπος για να διακοπεί η ροή ενός </a:t>
            </a:r>
            <a:r>
              <a:rPr lang="el-GR" altLang="el-GR" sz="2800" dirty="0" smtClean="0"/>
              <a:t>προγράμματος, </a:t>
            </a:r>
            <a:r>
              <a:rPr lang="el-GR" altLang="el-GR" sz="2800" dirty="0"/>
              <a:t>έτσι ώστε να εξυπηρετηθεί ένα έκτακτο </a:t>
            </a:r>
            <a:r>
              <a:rPr lang="el-GR" altLang="el-GR" sz="2800" dirty="0" smtClean="0"/>
              <a:t>γεγονός.</a:t>
            </a:r>
            <a:endParaRPr lang="el-GR" altLang="el-GR" sz="2800" dirty="0"/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Η </a:t>
            </a:r>
            <a:r>
              <a:rPr lang="el-GR" altLang="el-GR" sz="2800" dirty="0" smtClean="0"/>
              <a:t>Κ.Μ.Ε. </a:t>
            </a:r>
            <a:r>
              <a:rPr lang="el-GR" altLang="el-GR" sz="2800" dirty="0"/>
              <a:t>αποθηκεύει την τρέχουσα </a:t>
            </a:r>
            <a:r>
              <a:rPr lang="el-GR" altLang="el-GR" sz="2800" dirty="0" smtClean="0"/>
              <a:t>διεύθυνση, </a:t>
            </a:r>
            <a:r>
              <a:rPr lang="el-GR" altLang="el-GR" sz="2800" dirty="0"/>
              <a:t>και κάνει άλμα στην διεύθυνση της Ρουτίνας Εξυπηρέτησης </a:t>
            </a:r>
            <a:r>
              <a:rPr lang="el-GR" altLang="el-GR" sz="2800" dirty="0" smtClean="0"/>
              <a:t>Διακοπής.</a:t>
            </a:r>
            <a:endParaRPr lang="el-GR" altLang="el-GR" sz="28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Επιστρέφει στην διεύθυνση της επόμενης εντολής από εκείνη που εκτελούνταν όταν συνέβη η </a:t>
            </a:r>
            <a:r>
              <a:rPr lang="el-GR" altLang="el-GR" sz="2800" dirty="0" smtClean="0"/>
              <a:t>Διακοπή.</a:t>
            </a:r>
            <a:endParaRPr lang="en-GB" alt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37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0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Παραδείγματα </a:t>
            </a:r>
            <a:r>
              <a:rPr lang="el-GR" altLang="el-GR" b="1" dirty="0" smtClean="0"/>
              <a:t>πηγών διακοπών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Από γενικής χρήσης ακροδέκτες (</a:t>
            </a:r>
            <a:r>
              <a:rPr lang="en-US" altLang="el-GR" sz="2800" dirty="0"/>
              <a:t>INT, NMI</a:t>
            </a:r>
            <a:r>
              <a:rPr lang="en-US" altLang="el-GR" sz="2800" dirty="0" smtClean="0"/>
              <a:t>)</a:t>
            </a:r>
            <a:r>
              <a:rPr lang="el-GR" altLang="el-GR" sz="2800" dirty="0" smtClean="0"/>
              <a:t>.</a:t>
            </a:r>
            <a:endParaRPr lang="en-US" altLang="el-GR" sz="28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Υπερχείλιση </a:t>
            </a:r>
            <a:r>
              <a:rPr lang="el-GR" altLang="el-GR" sz="2800" dirty="0" err="1" smtClean="0"/>
              <a:t>Χρονιστών</a:t>
            </a:r>
            <a:r>
              <a:rPr lang="el-GR" altLang="el-GR" sz="2800" dirty="0" smtClean="0"/>
              <a:t> </a:t>
            </a:r>
            <a:r>
              <a:rPr lang="en-US" altLang="el-GR" sz="2800" dirty="0" smtClean="0"/>
              <a:t>-</a:t>
            </a:r>
            <a:r>
              <a:rPr lang="el-GR" altLang="el-GR" sz="2800" dirty="0" smtClean="0"/>
              <a:t> Μετρητών.</a:t>
            </a:r>
            <a:endParaRPr lang="el-GR" altLang="el-GR" sz="28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Εγγραφή ή ανάγνωση μιας σειριακής ή παράλληλης </a:t>
            </a:r>
            <a:r>
              <a:rPr lang="el-GR" altLang="el-GR" sz="2800" dirty="0" smtClean="0"/>
              <a:t>θύρας.</a:t>
            </a:r>
            <a:endParaRPr lang="el-GR" altLang="el-GR" sz="28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Σφάλματα μετάδοσης δεδομένων από </a:t>
            </a:r>
            <a:r>
              <a:rPr lang="el-GR" altLang="el-GR" sz="2800" dirty="0" smtClean="0"/>
              <a:t>μία θύρα.</a:t>
            </a:r>
            <a:endParaRPr lang="el-GR" altLang="el-GR" sz="28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Αναλογικούς </a:t>
            </a:r>
            <a:r>
              <a:rPr lang="el-GR" altLang="el-GR" sz="2800" dirty="0" err="1" smtClean="0"/>
              <a:t>Συγκριτές</a:t>
            </a:r>
            <a:r>
              <a:rPr lang="el-GR" altLang="el-GR" sz="2800" dirty="0" smtClean="0"/>
              <a:t>.</a:t>
            </a:r>
            <a:endParaRPr lang="el-GR" altLang="el-GR" sz="28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sz="2800" dirty="0" smtClean="0"/>
              <a:t>SWI</a:t>
            </a:r>
            <a:r>
              <a:rPr lang="el-GR" altLang="el-GR" sz="2800" dirty="0" smtClean="0"/>
              <a:t>.</a:t>
            </a:r>
            <a:endParaRPr lang="en-US" altLang="el-GR" sz="28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sz="2800" dirty="0" smtClean="0"/>
              <a:t>RESET</a:t>
            </a:r>
            <a:r>
              <a:rPr lang="el-GR" altLang="el-GR" sz="2800" dirty="0" smtClean="0"/>
              <a:t>.</a:t>
            </a:r>
            <a:endParaRPr lang="en-GB" alt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38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07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Πολυπλεξία διακοπών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000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Πολλές </a:t>
            </a:r>
            <a:r>
              <a:rPr lang="el-GR" altLang="el-GR" dirty="0"/>
              <a:t>πηγές διακοπών μπορούν να οδηγούν την μοναδική γραμμή (ΙΝΤ) ενός </a:t>
            </a:r>
            <a:r>
              <a:rPr lang="el-GR" altLang="el-GR" dirty="0" smtClean="0"/>
              <a:t>επεξεργαστή, </a:t>
            </a:r>
            <a:r>
              <a:rPr lang="el-GR" altLang="el-GR" dirty="0"/>
              <a:t>με τη χρήση </a:t>
            </a:r>
            <a:r>
              <a:rPr lang="en-US" altLang="el-GR" dirty="0"/>
              <a:t>Interrupt </a:t>
            </a:r>
            <a:r>
              <a:rPr lang="en-US" altLang="el-GR" dirty="0" smtClean="0"/>
              <a:t>Controller</a:t>
            </a:r>
            <a:r>
              <a:rPr lang="el-GR" altLang="el-GR" dirty="0" smtClean="0"/>
              <a:t>.</a:t>
            </a:r>
            <a:endParaRPr lang="en-US" altLang="el-GR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Ο </a:t>
            </a:r>
            <a:r>
              <a:rPr lang="en-US" altLang="el-GR" dirty="0"/>
              <a:t>Interrupt Controller </a:t>
            </a:r>
            <a:r>
              <a:rPr lang="el-GR" altLang="el-GR" dirty="0"/>
              <a:t>επιτρέπει την ιεράρχηση διακοπών με διάφορες μεθόδους (</a:t>
            </a:r>
            <a:r>
              <a:rPr lang="en-US" altLang="el-GR" dirty="0"/>
              <a:t>round robin, </a:t>
            </a:r>
            <a:r>
              <a:rPr lang="el-GR" altLang="el-GR" dirty="0"/>
              <a:t>απόλυτη </a:t>
            </a:r>
            <a:r>
              <a:rPr lang="el-GR" altLang="el-GR" dirty="0" smtClean="0"/>
              <a:t>ιεράρχηση, και λοιπά).</a:t>
            </a:r>
            <a:endParaRPr lang="el-GR" altLang="el-GR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39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06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13" name="Θέση περιεχομένου 1">
            <a:hlinkClick r:id="rId4" action="ppaction://hlinksldjump" tooltip="Μετάβαση στη Διαφάνεια"/>
          </p:cNvPr>
          <p:cNvSpPr txBox="1"/>
          <p:nvPr/>
        </p:nvSpPr>
        <p:spPr>
          <a:xfrm>
            <a:off x="457200" y="1611622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el-GR" sz="2800" i="1" dirty="0" smtClean="0">
                <a:solidFill>
                  <a:srgbClr val="0070C0"/>
                </a:solidFill>
              </a:rPr>
              <a:t>Δομή Η/Υ</a:t>
            </a:r>
            <a:endParaRPr lang="el-GR" sz="1400" i="1" dirty="0">
              <a:solidFill>
                <a:srgbClr val="0070C0"/>
              </a:solidFill>
            </a:endParaRPr>
          </a:p>
        </p:txBody>
      </p:sp>
      <p:sp>
        <p:nvSpPr>
          <p:cNvPr id="11" name="Θέση περιεχομένου 2">
            <a:hlinkClick r:id="rId5" action="ppaction://hlinksldjump" tooltip="Μετάβαση στη Διαφάνεια"/>
          </p:cNvPr>
          <p:cNvSpPr txBox="1"/>
          <p:nvPr/>
        </p:nvSpPr>
        <p:spPr>
          <a:xfrm>
            <a:off x="457200" y="2209800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 startAt="2"/>
            </a:pPr>
            <a:r>
              <a:rPr lang="el-GR" sz="2800" i="1" dirty="0" smtClean="0">
                <a:solidFill>
                  <a:srgbClr val="0070C0"/>
                </a:solidFill>
              </a:rPr>
              <a:t>Παραδείγματα κύκλων μηχανής του επεξεργαστή Ζ80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6" name="Θέση περιεχομένου 3">
            <a:hlinkClick r:id="rId6" action="ppaction://hlinksldjump" tooltip="Μετάβαση στη Διαφάνεια"/>
          </p:cNvPr>
          <p:cNvSpPr txBox="1"/>
          <p:nvPr/>
        </p:nvSpPr>
        <p:spPr>
          <a:xfrm>
            <a:off x="457200" y="312420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 startAt="3"/>
            </a:pPr>
            <a:r>
              <a:rPr lang="el-GR" sz="2800" i="1" dirty="0" smtClean="0">
                <a:solidFill>
                  <a:srgbClr val="0070C0"/>
                </a:solidFill>
              </a:rPr>
              <a:t>Δομή σύγχρονης δυναμικής μνήμης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7" name="Θέση περιεχομένου 4">
            <a:hlinkClick r:id="rId7" action="ppaction://hlinksldjump" tooltip="Μετάβαση στη Διαφάνεια"/>
          </p:cNvPr>
          <p:cNvSpPr txBox="1"/>
          <p:nvPr/>
        </p:nvSpPr>
        <p:spPr>
          <a:xfrm>
            <a:off x="457200" y="373380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 startAt="4"/>
            </a:pPr>
            <a:r>
              <a:rPr lang="el-GR" sz="2800" i="1" dirty="0" smtClean="0">
                <a:solidFill>
                  <a:srgbClr val="0070C0"/>
                </a:solidFill>
              </a:rPr>
              <a:t>Διακοπές - </a:t>
            </a:r>
            <a:r>
              <a:rPr lang="en-US" sz="2800" i="1" dirty="0" smtClean="0">
                <a:solidFill>
                  <a:srgbClr val="0070C0"/>
                </a:solidFill>
              </a:rPr>
              <a:t>Interrupts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5" name="Θέση περιεχομένου 5">
            <a:hlinkClick r:id="rId8" action="ppaction://hlinksldjump" tooltip="Μετάβαση στη Διαφάνεια"/>
          </p:cNvPr>
          <p:cNvSpPr txBox="1"/>
          <p:nvPr>
            <p:custDataLst>
              <p:tags r:id="rId2"/>
            </p:custDataLst>
          </p:nvPr>
        </p:nvSpPr>
        <p:spPr>
          <a:xfrm>
            <a:off x="457200" y="434340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 startAt="5"/>
            </a:pPr>
            <a:r>
              <a:rPr lang="en-US" sz="2800" i="1" dirty="0" smtClean="0">
                <a:solidFill>
                  <a:srgbClr val="0070C0"/>
                </a:solidFill>
              </a:rPr>
              <a:t>I/O ports</a:t>
            </a:r>
            <a:endParaRPr lang="en-US" sz="2800" i="1" dirty="0">
              <a:solidFill>
                <a:srgbClr val="0070C0"/>
              </a:solidFill>
            </a:endParaRPr>
          </a:p>
        </p:txBody>
      </p:sp>
      <p:sp>
        <p:nvSpPr>
          <p:cNvPr id="12" name="Θέση περιεχομένου 6">
            <a:hlinkClick r:id="rId9" action="ppaction://hlinksldjump" tooltip="Μετάβαση στη Διαφάνεια"/>
          </p:cNvPr>
          <p:cNvSpPr txBox="1"/>
          <p:nvPr/>
        </p:nvSpPr>
        <p:spPr>
          <a:xfrm>
            <a:off x="457200" y="495300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 startAt="6"/>
            </a:pPr>
            <a:r>
              <a:rPr lang="el-GR" sz="2800" i="1" dirty="0" err="1" smtClean="0">
                <a:solidFill>
                  <a:srgbClr val="0070C0"/>
                </a:solidFill>
              </a:rPr>
              <a:t>Χρονιστής</a:t>
            </a:r>
            <a:r>
              <a:rPr lang="el-GR" sz="2800" i="1" dirty="0" smtClean="0">
                <a:solidFill>
                  <a:srgbClr val="0070C0"/>
                </a:solidFill>
              </a:rPr>
              <a:t> - </a:t>
            </a:r>
            <a:r>
              <a:rPr lang="en-US" sz="2800" i="1" dirty="0" smtClean="0">
                <a:solidFill>
                  <a:srgbClr val="0070C0"/>
                </a:solidFill>
              </a:rPr>
              <a:t>Timer</a:t>
            </a:r>
            <a:endParaRPr lang="el-GR" sz="3200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7">
            <a:hlinkClick r:id="rId10" action="ppaction://hlinksldjump" tooltip="Μετάβαση στη Διαφάνεια"/>
          </p:cNvPr>
          <p:cNvSpPr txBox="1"/>
          <p:nvPr/>
        </p:nvSpPr>
        <p:spPr>
          <a:xfrm>
            <a:off x="457200" y="556260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 startAt="7"/>
            </a:pPr>
            <a:r>
              <a:rPr lang="el-GR" sz="2800" i="1" dirty="0" smtClean="0">
                <a:solidFill>
                  <a:srgbClr val="0070C0"/>
                </a:solidFill>
              </a:rPr>
              <a:t>Απευθείας προσπέλαση μνήμης (</a:t>
            </a:r>
            <a:r>
              <a:rPr lang="en-US" sz="2800" i="1" dirty="0" smtClean="0">
                <a:solidFill>
                  <a:srgbClr val="0070C0"/>
                </a:solidFill>
              </a:rPr>
              <a:t>DMA)</a:t>
            </a:r>
            <a:endParaRPr lang="el-GR" sz="3200" i="1" dirty="0">
              <a:solidFill>
                <a:srgbClr val="0070C0"/>
              </a:solidFill>
            </a:endParaRPr>
          </a:p>
        </p:txBody>
      </p:sp>
      <p:sp>
        <p:nvSpPr>
          <p:cNvPr id="18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020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Έλεγχος πολλαπλών </a:t>
            </a:r>
            <a:r>
              <a:rPr lang="el-GR" altLang="el-GR" b="1" dirty="0" smtClean="0"/>
              <a:t>πηγών </a:t>
            </a:r>
            <a:r>
              <a:rPr lang="el-GR" altLang="el-GR" b="1" dirty="0"/>
              <a:t>διακοπής</a:t>
            </a:r>
            <a:endParaRPr lang="el-GR" b="1" dirty="0"/>
          </a:p>
        </p:txBody>
      </p:sp>
      <p:pic>
        <p:nvPicPr>
          <p:cNvPr id="7" name="Θέση περιεχομένου 1" descr="Εικόνα του διαγράμματος ελέγχου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93" y="1447800"/>
            <a:ext cx="7573807" cy="5066616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40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30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Καθορισμός </a:t>
            </a:r>
            <a:r>
              <a:rPr lang="el-GR" altLang="el-GR" b="1" dirty="0" smtClean="0"/>
              <a:t>διεύθυνσης </a:t>
            </a:r>
            <a:br>
              <a:rPr lang="el-GR" altLang="el-GR" b="1" dirty="0" smtClean="0"/>
            </a:br>
            <a:r>
              <a:rPr lang="el-GR" altLang="el-GR" b="1" dirty="0"/>
              <a:t>ρ</a:t>
            </a:r>
            <a:r>
              <a:rPr lang="el-GR" altLang="el-GR" b="1" dirty="0" smtClean="0"/>
              <a:t>ουτίνας εξυπηρέτησης διακοπής</a:t>
            </a:r>
            <a:endParaRPr lang="el-GR" b="1" dirty="0"/>
          </a:p>
        </p:txBody>
      </p:sp>
      <p:sp>
        <p:nvSpPr>
          <p:cNvPr id="9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Από </a:t>
            </a:r>
            <a:r>
              <a:rPr lang="el-GR" altLang="el-GR" dirty="0"/>
              <a:t>την περιφερειακή </a:t>
            </a:r>
            <a:r>
              <a:rPr lang="el-GR" altLang="el-GR" dirty="0" smtClean="0"/>
              <a:t>συσκευή.</a:t>
            </a:r>
            <a:endParaRPr lang="el-GR" altLang="el-GR" dirty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Από </a:t>
            </a:r>
            <a:r>
              <a:rPr lang="el-GR" altLang="el-GR" dirty="0" smtClean="0"/>
              <a:t>πίνακα διακοπών (</a:t>
            </a:r>
            <a:r>
              <a:rPr lang="en-US" altLang="el-GR" dirty="0" smtClean="0"/>
              <a:t>interrupt vector)</a:t>
            </a:r>
            <a:r>
              <a:rPr lang="el-GR" altLang="el-GR" dirty="0" smtClean="0"/>
              <a:t>.</a:t>
            </a:r>
            <a:endParaRPr lang="en-US" altLang="el-GR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Έλεγχος </a:t>
            </a:r>
            <a:r>
              <a:rPr lang="en-US" altLang="el-GR" dirty="0" smtClean="0"/>
              <a:t>interrupt </a:t>
            </a:r>
            <a:r>
              <a:rPr lang="en-US" altLang="el-GR" dirty="0"/>
              <a:t>f</a:t>
            </a:r>
            <a:r>
              <a:rPr lang="en-US" altLang="el-GR" dirty="0" smtClean="0"/>
              <a:t>lags</a:t>
            </a:r>
            <a:r>
              <a:rPr lang="el-GR" altLang="el-GR" dirty="0" smtClean="0"/>
              <a:t>.</a:t>
            </a:r>
            <a:endParaRPr lang="en-GB" alt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41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00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l-GR" b="1" dirty="0"/>
              <a:t>Interrupt </a:t>
            </a:r>
            <a:r>
              <a:rPr lang="en-US" altLang="el-GR" b="1" dirty="0" smtClean="0"/>
              <a:t>Mask / Flag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Ένας </a:t>
            </a:r>
            <a:r>
              <a:rPr lang="en-US" altLang="el-GR" sz="2800" dirty="0"/>
              <a:t>Mask </a:t>
            </a:r>
            <a:r>
              <a:rPr lang="el-GR" altLang="el-GR" sz="2800" dirty="0" err="1"/>
              <a:t>καταχωρητής</a:t>
            </a:r>
            <a:r>
              <a:rPr lang="el-GR" altLang="el-GR" sz="2800" dirty="0"/>
              <a:t> μπορεί να επιτρέψει ή να απαγορέψει κάποιες πηγές διακοπών γράφοντας 0 ή 1 στο </a:t>
            </a:r>
            <a:r>
              <a:rPr lang="en-US" altLang="el-GR" sz="2800" dirty="0"/>
              <a:t>bit </a:t>
            </a:r>
            <a:r>
              <a:rPr lang="el-GR" altLang="el-GR" sz="2800" dirty="0"/>
              <a:t>που αντιστοιχεί σε μία </a:t>
            </a:r>
            <a:r>
              <a:rPr lang="el-GR" altLang="el-GR" sz="2800" dirty="0" smtClean="0"/>
              <a:t>πηγή</a:t>
            </a:r>
            <a:r>
              <a:rPr lang="en-US" altLang="el-GR" sz="2800" dirty="0" smtClean="0"/>
              <a:t>.</a:t>
            </a:r>
            <a:endParaRPr lang="el-GR" altLang="el-GR" sz="2800" dirty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Όταν συμβεί διακοπή η ΚΜΕ μπορεί να διακρίνει ποια/ποιες πηγές αιτήθηκαν διακοπή διαβάζοντας το </a:t>
            </a:r>
            <a:r>
              <a:rPr lang="en-US" altLang="el-GR" sz="2800" dirty="0"/>
              <a:t>Flag </a:t>
            </a:r>
            <a:r>
              <a:rPr lang="el-GR" altLang="el-GR" sz="2800" dirty="0"/>
              <a:t>που αντιστοιχεί σε κάθε </a:t>
            </a:r>
            <a:r>
              <a:rPr lang="el-GR" altLang="el-GR" sz="2800" dirty="0" smtClean="0"/>
              <a:t>διακοπή</a:t>
            </a:r>
            <a:r>
              <a:rPr lang="en-US" altLang="el-GR" sz="2800" dirty="0" smtClean="0"/>
              <a:t>.</a:t>
            </a:r>
            <a:endParaRPr lang="el-GR" altLang="el-GR" sz="28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Τα </a:t>
            </a:r>
            <a:r>
              <a:rPr lang="en-US" altLang="el-GR" sz="2800" dirty="0"/>
              <a:t>bit </a:t>
            </a:r>
            <a:r>
              <a:rPr lang="el-GR" altLang="el-GR" sz="2800" dirty="0"/>
              <a:t>στην ίδια θέση ενός </a:t>
            </a:r>
            <a:r>
              <a:rPr lang="en-US" altLang="el-GR" sz="2800" dirty="0"/>
              <a:t>Mask</a:t>
            </a:r>
            <a:r>
              <a:rPr lang="el-GR" altLang="el-GR" sz="2800" dirty="0"/>
              <a:t> και ενός </a:t>
            </a:r>
            <a:r>
              <a:rPr lang="en-US" altLang="el-GR" sz="2800" dirty="0"/>
              <a:t>Flag </a:t>
            </a:r>
            <a:r>
              <a:rPr lang="el-GR" altLang="el-GR" sz="2800" dirty="0" err="1"/>
              <a:t>καταχωρητή</a:t>
            </a:r>
            <a:r>
              <a:rPr lang="el-GR" altLang="el-GR" sz="2800" dirty="0"/>
              <a:t> αντιστοιχούν στην ίδια πηγή </a:t>
            </a:r>
            <a:r>
              <a:rPr lang="el-GR" altLang="el-GR" sz="2800" dirty="0" smtClean="0"/>
              <a:t>διακοπών</a:t>
            </a:r>
            <a:r>
              <a:rPr lang="en-US" altLang="el-GR" sz="2800" dirty="0" smtClean="0"/>
              <a:t>.</a:t>
            </a:r>
            <a:endParaRPr lang="en-GB" alt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42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9751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l-GR" b="1" dirty="0" smtClean="0"/>
              <a:t>I/O Ports</a:t>
            </a:r>
            <a:endParaRPr lang="en-US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000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Παράλληλη Είσοδος / Έξοδος.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Διευκολύνει την αναγνώριση σημάτων εισόδου ή την οδήγηση σημάτων εξόδου.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Χειρισμός ομάδων </a:t>
            </a:r>
            <a:r>
              <a:rPr lang="en-US" altLang="el-GR" dirty="0" smtClean="0"/>
              <a:t>bit</a:t>
            </a:r>
            <a:r>
              <a:rPr lang="el-GR" altLang="el-GR" dirty="0" smtClean="0"/>
              <a:t> ή καθενός ξεχωριστά.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Χρήση </a:t>
            </a:r>
            <a:r>
              <a:rPr lang="en-US" altLang="el-GR" dirty="0" smtClean="0"/>
              <a:t>Handshaking</a:t>
            </a:r>
            <a:r>
              <a:rPr lang="el-GR" altLang="el-GR" dirty="0" smtClean="0"/>
              <a:t> σημάτων.</a:t>
            </a:r>
            <a:endParaRPr lang="el-GR" alt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43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13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Γενική α</a:t>
            </a:r>
            <a:r>
              <a:rPr lang="el-GR" altLang="el-GR" b="1" dirty="0" smtClean="0"/>
              <a:t>ρχιτεκτονική θύρας Ι/Ο</a:t>
            </a:r>
            <a:endParaRPr lang="el-GR" b="1" dirty="0"/>
          </a:p>
        </p:txBody>
      </p:sp>
      <p:pic>
        <p:nvPicPr>
          <p:cNvPr id="6" name="Θέση περιεχομένου 1" descr="Εικόνα με την αρχιτεκτονική της θύρας εισόδου εξόδου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60" y="1447800"/>
            <a:ext cx="7409140" cy="5089562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44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6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b="1" dirty="0" smtClean="0"/>
              <a:t>ATMEL AT90S2313</a:t>
            </a:r>
            <a:endParaRPr lang="el-GR" b="1" dirty="0"/>
          </a:p>
        </p:txBody>
      </p:sp>
      <p:pic>
        <p:nvPicPr>
          <p:cNvPr id="11" name="Θέση περιεχομένου 1" descr="Εικόνα της αρχιτεκτονικής του AT90S23 13 της Atmel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447800"/>
            <a:ext cx="6858000" cy="5132744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45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Παράδειγμα </a:t>
            </a:r>
            <a:r>
              <a:rPr lang="en-US" altLang="el-GR" b="1" dirty="0"/>
              <a:t>handshake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σημάτων σε </a:t>
            </a:r>
            <a:r>
              <a:rPr lang="el-GR" altLang="el-GR" b="1" dirty="0"/>
              <a:t>παράλληλες </a:t>
            </a:r>
            <a:r>
              <a:rPr lang="el-GR" altLang="el-GR" b="1" dirty="0" smtClean="0"/>
              <a:t>θύρες (1)</a:t>
            </a:r>
            <a:endParaRPr lang="el-GR" b="1" dirty="0"/>
          </a:p>
        </p:txBody>
      </p:sp>
      <p:pic>
        <p:nvPicPr>
          <p:cNvPr id="9" name="Θέση περιεχομένου 1" descr="Εικόνα χρονοδιαγράμματος με την θύρα εξόδου του Z80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32" y="1447799"/>
            <a:ext cx="8103068" cy="5105401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46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52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Παράδειγμα </a:t>
            </a:r>
            <a:r>
              <a:rPr lang="en-US" altLang="el-GR" b="1" dirty="0"/>
              <a:t>handshake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σημάτων σε </a:t>
            </a:r>
            <a:r>
              <a:rPr lang="el-GR" altLang="el-GR" b="1" dirty="0"/>
              <a:t>παράλληλες </a:t>
            </a:r>
            <a:r>
              <a:rPr lang="el-GR" altLang="el-GR" b="1" dirty="0" smtClean="0"/>
              <a:t>θύρες (2)</a:t>
            </a:r>
            <a:endParaRPr lang="el-GR" dirty="0"/>
          </a:p>
        </p:txBody>
      </p:sp>
      <p:pic>
        <p:nvPicPr>
          <p:cNvPr id="7" name="Θέση περιεχομένου 1" descr="Εικόνα χρονοδιαγράμματος με την θύρα εισόδου του Z80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47800"/>
            <a:ext cx="8229600" cy="4986559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47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04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Σειριακές θύρες (</a:t>
            </a:r>
            <a:r>
              <a:rPr lang="en-US" altLang="el-GR" b="1" dirty="0"/>
              <a:t>Serial Ports</a:t>
            </a:r>
            <a:r>
              <a:rPr lang="en-US" altLang="el-GR" b="1" dirty="0" smtClean="0"/>
              <a:t>)</a:t>
            </a:r>
            <a:br>
              <a:rPr lang="en-US" altLang="el-GR" b="1" dirty="0" smtClean="0"/>
            </a:br>
            <a:r>
              <a:rPr lang="en-US" altLang="el-GR" b="1" dirty="0" smtClean="0"/>
              <a:t>(</a:t>
            </a:r>
            <a:r>
              <a:rPr lang="el-GR" altLang="el-GR" b="1" dirty="0" smtClean="0"/>
              <a:t>1 από 3)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Χρησιμοποιούνται για επικοινωνία </a:t>
            </a:r>
            <a:r>
              <a:rPr lang="en-US" altLang="el-GR" sz="2400" dirty="0"/>
              <a:t>HY </a:t>
            </a:r>
            <a:r>
              <a:rPr lang="el-GR" altLang="el-GR" sz="2400" dirty="0"/>
              <a:t>με εξωτερικά περιφερειακά ή με κάποιο άλλο </a:t>
            </a:r>
            <a:r>
              <a:rPr lang="en-US" altLang="el-GR" sz="2400" dirty="0" smtClean="0"/>
              <a:t>HY, </a:t>
            </a:r>
            <a:r>
              <a:rPr lang="el-GR" altLang="el-GR" sz="2400" dirty="0"/>
              <a:t>χρησιμοποιώντας μία γραμμή για αποστολή δεδομένων</a:t>
            </a:r>
            <a:r>
              <a:rPr lang="en-US" altLang="el-GR" sz="2400" dirty="0"/>
              <a:t> </a:t>
            </a:r>
            <a:r>
              <a:rPr lang="en-US" altLang="el-GR" sz="2400" dirty="0" smtClean="0"/>
              <a:t>(</a:t>
            </a:r>
            <a:r>
              <a:rPr lang="en-US" altLang="el-GR" sz="2400" dirty="0" err="1" smtClean="0"/>
              <a:t>Tx</a:t>
            </a:r>
            <a:r>
              <a:rPr lang="en-US" altLang="el-GR" sz="2400" dirty="0" smtClean="0"/>
              <a:t>),</a:t>
            </a:r>
            <a:r>
              <a:rPr lang="el-GR" altLang="el-GR" sz="2400" dirty="0" smtClean="0"/>
              <a:t> </a:t>
            </a:r>
            <a:r>
              <a:rPr lang="el-GR" altLang="el-GR" sz="2400" dirty="0"/>
              <a:t>και μία για παράλληλη λήψη </a:t>
            </a:r>
            <a:r>
              <a:rPr lang="en-US" altLang="el-GR" sz="2400" dirty="0"/>
              <a:t>(Rx</a:t>
            </a:r>
            <a:r>
              <a:rPr lang="en-US" altLang="el-GR" sz="2400" dirty="0" smtClean="0"/>
              <a:t>), </a:t>
            </a:r>
            <a:r>
              <a:rPr lang="el-GR" altLang="el-GR" sz="2400" dirty="0"/>
              <a:t>(δηλαδή είναι </a:t>
            </a:r>
            <a:r>
              <a:rPr lang="el-GR" altLang="el-GR" sz="2400" i="1" dirty="0"/>
              <a:t>πλήρως αμφίδρομη</a:t>
            </a:r>
            <a:r>
              <a:rPr lang="el-GR" altLang="el-GR" sz="2400" dirty="0"/>
              <a:t>, </a:t>
            </a:r>
            <a:r>
              <a:rPr lang="en-US" altLang="el-GR" sz="2400" dirty="0"/>
              <a:t>full duplex</a:t>
            </a:r>
            <a:r>
              <a:rPr lang="el-GR" altLang="el-GR" sz="2400" dirty="0" smtClean="0"/>
              <a:t>).</a:t>
            </a:r>
            <a:endParaRPr lang="en-US" altLang="el-GR" sz="2400" dirty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Σε κάποια πρωτόκολλα η ίδια γραμμή μπορεί να χρησιμοποιηθεί εναλλάξ για την αποστολή και για τη λήψη δεδομένων (δηλαδή, είναι </a:t>
            </a:r>
            <a:r>
              <a:rPr lang="el-GR" altLang="el-GR" sz="2400" i="1" dirty="0" err="1"/>
              <a:t>ημιαμφίδρομη</a:t>
            </a:r>
            <a:r>
              <a:rPr lang="el-GR" altLang="el-GR" sz="2400" dirty="0"/>
              <a:t>, </a:t>
            </a:r>
            <a:r>
              <a:rPr lang="en-US" altLang="el-GR" sz="2400" dirty="0" smtClean="0"/>
              <a:t>half duplex</a:t>
            </a:r>
            <a:r>
              <a:rPr lang="el-GR" altLang="el-GR" sz="2400" dirty="0" smtClean="0"/>
              <a:t>).</a:t>
            </a:r>
            <a:endParaRPr lang="en-US" altLang="el-GR" sz="24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Η επικοινωνία μπορεί να είναι </a:t>
            </a:r>
            <a:r>
              <a:rPr lang="el-GR" altLang="el-GR" sz="2400" b="1" dirty="0"/>
              <a:t>σύγχρονη</a:t>
            </a:r>
            <a:r>
              <a:rPr lang="el-GR" altLang="el-GR" sz="2400" dirty="0"/>
              <a:t> ή </a:t>
            </a:r>
            <a:r>
              <a:rPr lang="el-GR" altLang="el-GR" sz="2400" b="1" dirty="0"/>
              <a:t>ασύγχρονη</a:t>
            </a:r>
            <a:r>
              <a:rPr lang="el-GR" altLang="el-GR" sz="2400" dirty="0"/>
              <a:t> </a:t>
            </a:r>
            <a:r>
              <a:rPr lang="el-GR" altLang="el-GR" sz="2400" dirty="0" smtClean="0"/>
              <a:t>(</a:t>
            </a:r>
            <a:r>
              <a:rPr lang="en-US" altLang="el-GR" sz="2400" dirty="0" smtClean="0"/>
              <a:t>synchronous/asynchronous</a:t>
            </a:r>
            <a:r>
              <a:rPr lang="el-GR" altLang="el-GR" sz="2400" dirty="0" smtClean="0"/>
              <a:t>).</a:t>
            </a:r>
            <a:endParaRPr lang="el-GR" alt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48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05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Σειριακές θύρες (</a:t>
            </a:r>
            <a:r>
              <a:rPr lang="en-US" altLang="el-GR" b="1" dirty="0"/>
              <a:t>Serial Ports)</a:t>
            </a:r>
            <a:br>
              <a:rPr lang="en-US" altLang="el-GR" b="1" dirty="0"/>
            </a:br>
            <a:r>
              <a:rPr lang="en-US" altLang="el-GR" b="1" dirty="0" smtClean="0"/>
              <a:t>(</a:t>
            </a:r>
            <a:r>
              <a:rPr lang="el-GR" altLang="el-GR" b="1" dirty="0" smtClean="0"/>
              <a:t>2 </a:t>
            </a:r>
            <a:r>
              <a:rPr lang="el-GR" altLang="el-GR" b="1" dirty="0"/>
              <a:t>από 3)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Στην ασύγχρονη επικοινωνία δεν υπάρχει ρολόι και η αποστολή ενός χαρακτήρα ξεκινάει με μία μετάβαση δυναμικού π.χ., από λογικό 1 σε 0 </a:t>
            </a:r>
            <a:r>
              <a:rPr lang="el-GR" altLang="el-GR" sz="2400" dirty="0" smtClean="0"/>
              <a:t>(</a:t>
            </a:r>
            <a:r>
              <a:rPr lang="en-US" altLang="el-GR" sz="2400" dirty="0" smtClean="0"/>
              <a:t>start bit</a:t>
            </a:r>
            <a:r>
              <a:rPr lang="el-GR" altLang="el-GR" sz="2400" dirty="0" smtClean="0"/>
              <a:t>).</a:t>
            </a:r>
            <a:endParaRPr lang="en-US" altLang="el-GR" sz="2400" dirty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Ο τερματισμός της αποστολής του χαρακτήρα σηματοδοτείται με μια αντίστροφη μετάβαση και παραμονή σε μια σταθερή κατάσταση για κάποιο διάστημα</a:t>
            </a:r>
            <a:r>
              <a:rPr lang="el-GR" altLang="el-GR" sz="2400" dirty="0" smtClean="0"/>
              <a:t>.</a:t>
            </a:r>
            <a:endParaRPr lang="en-US" altLang="el-GR" sz="2400" dirty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Αυτό ονομάζεται </a:t>
            </a:r>
            <a:r>
              <a:rPr lang="en-US" altLang="el-GR" sz="2400" dirty="0" smtClean="0"/>
              <a:t>stop bit</a:t>
            </a:r>
            <a:r>
              <a:rPr lang="el-GR" altLang="el-GR" sz="2400" dirty="0" smtClean="0"/>
              <a:t>.</a:t>
            </a:r>
            <a:endParaRPr lang="en-US" altLang="el-GR" sz="24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Ο αποστολέας και ο δέκτης είναι συντονισμένοι στην ίδια ταχύτητα</a:t>
            </a:r>
            <a:r>
              <a:rPr lang="el-GR" altLang="el-GR" sz="2400" dirty="0" smtClean="0"/>
              <a:t>.</a:t>
            </a:r>
            <a:endParaRPr lang="en-US" alt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49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72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Δομή ηλεκτρονικών υπολογιστών</a:t>
            </a:r>
            <a:endParaRPr lang="el-GR" b="1" dirty="0"/>
          </a:p>
        </p:txBody>
      </p:sp>
      <p:pic>
        <p:nvPicPr>
          <p:cNvPr id="5" name="Θέση περιεχομένου 1" descr="Εικόνα μπλοκ διαγράμματος της δομής του υπολογιστή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48" y="1447801"/>
            <a:ext cx="8217152" cy="4876800"/>
          </a:xfrm>
        </p:spPr>
      </p:pic>
      <p:sp>
        <p:nvSpPr>
          <p:cNvPr id="12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1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5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26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Σειριακές θύρες (</a:t>
            </a:r>
            <a:r>
              <a:rPr lang="en-US" altLang="el-GR" b="1" dirty="0"/>
              <a:t>Serial Ports)</a:t>
            </a:r>
            <a:br>
              <a:rPr lang="en-US" altLang="el-GR" b="1" dirty="0"/>
            </a:br>
            <a:r>
              <a:rPr lang="en-US" altLang="el-GR" b="1" dirty="0" smtClean="0"/>
              <a:t>(</a:t>
            </a:r>
            <a:r>
              <a:rPr lang="el-GR" altLang="el-GR" b="1" dirty="0" smtClean="0"/>
              <a:t>3 </a:t>
            </a:r>
            <a:r>
              <a:rPr lang="el-GR" altLang="el-GR" b="1" dirty="0"/>
              <a:t>από 3)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n-US" altLang="el-GR" sz="2000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Είναι </a:t>
            </a:r>
            <a:r>
              <a:rPr lang="el-GR" altLang="el-GR" sz="2400" dirty="0"/>
              <a:t>δυνατόν να χρησιμοποιηθούν και άλλα σήματα «χειραψίας» </a:t>
            </a:r>
            <a:r>
              <a:rPr lang="el-GR" altLang="el-GR" sz="2400" dirty="0" smtClean="0"/>
              <a:t>(</a:t>
            </a:r>
            <a:r>
              <a:rPr lang="en-US" altLang="el-GR" sz="2400" dirty="0" smtClean="0"/>
              <a:t>handshaking</a:t>
            </a:r>
            <a:r>
              <a:rPr lang="el-GR" altLang="el-GR" sz="2400" dirty="0" smtClean="0"/>
              <a:t>) </a:t>
            </a:r>
            <a:r>
              <a:rPr lang="el-GR" altLang="el-GR" sz="2400" dirty="0"/>
              <a:t>όπως, </a:t>
            </a:r>
            <a:r>
              <a:rPr lang="en-US" altLang="el-GR" sz="2400" b="1" dirty="0" smtClean="0"/>
              <a:t>Clear To Send, Request To Send, Data Carrier Ready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κλπ</a:t>
            </a:r>
            <a:r>
              <a:rPr lang="el-GR" altLang="el-GR" sz="2400" dirty="0"/>
              <a:t>) τα οποία ελέγχουν το πότε κάποιος ζητάει αποστολή και πότε ο δέκτης είναι έτοιμος να δεχτεί δεδομένα.</a:t>
            </a:r>
            <a:endParaRPr lang="en-US" altLang="el-GR" sz="24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Πρωτόκολλα σειριακής επικοινωνίας: </a:t>
            </a:r>
            <a:r>
              <a:rPr lang="en-US" altLang="el-GR" sz="2400" b="1" dirty="0" smtClean="0"/>
              <a:t>RS232</a:t>
            </a:r>
            <a:r>
              <a:rPr lang="el-GR" altLang="el-GR" sz="2400" dirty="0" smtClean="0"/>
              <a:t> </a:t>
            </a:r>
            <a:r>
              <a:rPr lang="el-GR" altLang="el-GR" sz="2400" dirty="0"/>
              <a:t>με ταχύτητες της τάξης των δεκάδων </a:t>
            </a:r>
            <a:r>
              <a:rPr lang="en-US" altLang="el-GR" sz="2400" dirty="0" smtClean="0"/>
              <a:t>Kbps</a:t>
            </a:r>
            <a:r>
              <a:rPr lang="el-GR" altLang="el-GR" sz="2400" dirty="0" smtClean="0"/>
              <a:t>. </a:t>
            </a:r>
            <a:r>
              <a:rPr lang="el-GR" altLang="el-GR" sz="2400" dirty="0"/>
              <a:t>Νεότερα σειριακά πρωτόκολλα υποστηρίζουν πολύ μεγαλύτερες ταχύτητες, όπως το </a:t>
            </a:r>
            <a:r>
              <a:rPr lang="en-US" altLang="el-GR" sz="2400" b="1" dirty="0" smtClean="0"/>
              <a:t>USB</a:t>
            </a:r>
            <a:r>
              <a:rPr lang="el-GR" altLang="el-GR" sz="2400" b="1" dirty="0" smtClean="0"/>
              <a:t> 2.0/3.0</a:t>
            </a:r>
            <a:r>
              <a:rPr lang="en-US" altLang="el-GR" sz="2400" dirty="0" smtClean="0"/>
              <a:t>.</a:t>
            </a:r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50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76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Ασύγχρονη / Σύγχρονη</a:t>
            </a:r>
            <a:r>
              <a:rPr lang="el-GR" altLang="el-GR" b="1" dirty="0"/>
              <a:t/>
            </a:r>
            <a:br>
              <a:rPr lang="el-GR" altLang="el-GR" b="1" dirty="0"/>
            </a:br>
            <a:r>
              <a:rPr lang="el-GR" altLang="el-GR" b="1" dirty="0" smtClean="0"/>
              <a:t>σειριακή επικοινωνία</a:t>
            </a:r>
            <a:endParaRPr lang="el-GR" b="1" dirty="0"/>
          </a:p>
        </p:txBody>
      </p:sp>
      <p:pic>
        <p:nvPicPr>
          <p:cNvPr id="6" name="Θέση περιεχομένου 1" descr="Εικόνα με την ασύγχρονη και σύγχρονη επικοινωνία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8226464" cy="4495799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51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8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838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l-GR" b="1" dirty="0"/>
              <a:t>Timer - </a:t>
            </a:r>
            <a:r>
              <a:rPr lang="el-GR" altLang="el-GR" b="1" dirty="0" err="1"/>
              <a:t>Χρονιστής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err="1"/>
              <a:t>Χρονιστής</a:t>
            </a:r>
            <a:r>
              <a:rPr lang="el-GR" altLang="el-GR" dirty="0"/>
              <a:t> (</a:t>
            </a:r>
            <a:r>
              <a:rPr lang="en-US" altLang="el-GR" dirty="0"/>
              <a:t>Timer) </a:t>
            </a:r>
            <a:r>
              <a:rPr lang="el-GR" altLang="el-GR" dirty="0"/>
              <a:t>είναι ένας </a:t>
            </a:r>
            <a:r>
              <a:rPr lang="el-GR" altLang="el-GR" dirty="0" err="1" smtClean="0"/>
              <a:t>καταχωρητής</a:t>
            </a:r>
            <a:r>
              <a:rPr lang="el-GR" altLang="el-GR" dirty="0" smtClean="0"/>
              <a:t>, </a:t>
            </a:r>
            <a:r>
              <a:rPr lang="el-GR" altLang="el-GR" dirty="0"/>
              <a:t>του οποίου η τιμή αυξάνεται ή μειώνεται με βάση ένα σταθερό ρολόι. 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Χρησιμοποιείται για την μέτρηση χρονικών </a:t>
            </a:r>
            <a:r>
              <a:rPr lang="el-GR" altLang="el-GR" dirty="0" smtClean="0"/>
              <a:t>διαστημάτων.</a:t>
            </a:r>
            <a:endParaRPr lang="el-GR" altLang="el-GR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Το ρολόι μπορεί να είναι εκείνο του συστήματος ή κάποιος αποκλειστικός </a:t>
            </a:r>
            <a:r>
              <a:rPr lang="el-GR" altLang="el-GR" dirty="0" smtClean="0"/>
              <a:t>ταλαντωτής.</a:t>
            </a:r>
            <a:endParaRPr lang="en-GB" alt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52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86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n-US" altLang="el-GR" b="1" dirty="0"/>
              <a:t>Counter </a:t>
            </a:r>
            <a:r>
              <a:rPr lang="el-GR" altLang="el-GR" b="1" dirty="0" smtClean="0"/>
              <a:t>-</a:t>
            </a:r>
            <a:r>
              <a:rPr lang="en-US" altLang="el-GR" b="1" dirty="0" smtClean="0"/>
              <a:t> </a:t>
            </a:r>
            <a:r>
              <a:rPr lang="el-GR" altLang="el-GR" b="1" dirty="0"/>
              <a:t>Μετρητής ή Απαριθμητής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Παρόμοιος με τον </a:t>
            </a:r>
            <a:r>
              <a:rPr lang="el-GR" altLang="el-GR" sz="2800" dirty="0" err="1"/>
              <a:t>Χρονιστή</a:t>
            </a:r>
            <a:r>
              <a:rPr lang="el-GR" altLang="el-GR" sz="2800" dirty="0"/>
              <a:t> (συνήθως είναι το ίδιο κύκλωμα</a:t>
            </a:r>
            <a:r>
              <a:rPr lang="el-GR" altLang="el-GR" sz="2800" dirty="0" smtClean="0"/>
              <a:t>).</a:t>
            </a:r>
            <a:endParaRPr lang="el-GR" altLang="el-GR" sz="2800" dirty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Η μεταβολή στην τιμή του γίνεται με βάση τις αλλαγές στάθμης σε κάποιον ακροδέκτη </a:t>
            </a:r>
            <a:r>
              <a:rPr lang="el-GR" altLang="el-GR" sz="2800" dirty="0" smtClean="0"/>
              <a:t>εισόδου.</a:t>
            </a:r>
            <a:endParaRPr lang="el-GR" altLang="el-GR" sz="2800" dirty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Ουσιαστικά μετράει </a:t>
            </a:r>
            <a:r>
              <a:rPr lang="el-GR" altLang="el-GR" sz="2800" dirty="0" smtClean="0"/>
              <a:t>γεγονότα.</a:t>
            </a:r>
            <a:endParaRPr lang="el-GR" altLang="el-GR" sz="28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Η μεταβολή στην τιμή μπορεί να λαμβάνει χώρα κατά την ανοδική ή καθοδική ακμή του ακροδέκτη </a:t>
            </a:r>
            <a:r>
              <a:rPr lang="el-GR" altLang="el-GR" sz="2800" dirty="0" smtClean="0"/>
              <a:t>εισόδου.</a:t>
            </a:r>
            <a:endParaRPr lang="en-GB" alt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53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76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l-GR" b="1" dirty="0" err="1" smtClean="0"/>
              <a:t>Prescaler</a:t>
            </a:r>
            <a:endParaRPr lang="en-US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000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Χρησιμοποιείται </a:t>
            </a:r>
            <a:r>
              <a:rPr lang="el-GR" altLang="el-GR" dirty="0"/>
              <a:t>για την επιβράδυνση του ρυθμού μεταβολής της τιμής ενός </a:t>
            </a:r>
            <a:r>
              <a:rPr lang="el-GR" altLang="el-GR" dirty="0" err="1"/>
              <a:t>Χρονιστή</a:t>
            </a:r>
            <a:r>
              <a:rPr lang="el-GR" altLang="el-GR" dirty="0"/>
              <a:t> ή </a:t>
            </a:r>
            <a:r>
              <a:rPr lang="el-GR" altLang="el-GR" dirty="0" smtClean="0"/>
              <a:t>Μετρητή.</a:t>
            </a:r>
            <a:endParaRPr lang="el-GR" altLang="el-GR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Πχ, αν έχει οριστεί </a:t>
            </a:r>
            <a:r>
              <a:rPr lang="en-US" altLang="el-GR" dirty="0" err="1"/>
              <a:t>Prescaler</a:t>
            </a:r>
            <a:r>
              <a:rPr lang="en-US" altLang="el-GR" dirty="0"/>
              <a:t> 1:32 </a:t>
            </a:r>
            <a:r>
              <a:rPr lang="el-GR" altLang="el-GR" dirty="0"/>
              <a:t>τότε η τιμή του </a:t>
            </a:r>
            <a:r>
              <a:rPr lang="el-GR" altLang="el-GR" dirty="0" err="1"/>
              <a:t>Χρονιστή</a:t>
            </a:r>
            <a:r>
              <a:rPr lang="el-GR" altLang="el-GR" dirty="0"/>
              <a:t> αλλάζει κάθε 32 κύκλους </a:t>
            </a:r>
            <a:r>
              <a:rPr lang="el-GR" altLang="el-GR" dirty="0" smtClean="0"/>
              <a:t>ρολογιού.</a:t>
            </a:r>
            <a:endParaRPr lang="en-GB" alt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54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20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Διακοπές σχετικές με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err="1" smtClean="0"/>
              <a:t>Χρονιστές</a:t>
            </a:r>
            <a:r>
              <a:rPr lang="el-GR" altLang="el-GR" b="1" dirty="0" smtClean="0"/>
              <a:t> - </a:t>
            </a:r>
            <a:r>
              <a:rPr lang="el-GR" altLang="el-GR" b="1" dirty="0"/>
              <a:t>Μετρητές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Όταν υπερχειλίσει ένας </a:t>
            </a:r>
            <a:r>
              <a:rPr lang="el-GR" altLang="el-GR" sz="2800" dirty="0" smtClean="0"/>
              <a:t>Μετρητής - </a:t>
            </a:r>
            <a:r>
              <a:rPr lang="el-GR" altLang="el-GR" sz="2800" dirty="0" err="1" smtClean="0"/>
              <a:t>Χρονιστής</a:t>
            </a:r>
            <a:r>
              <a:rPr lang="el-GR" altLang="el-GR" sz="2800" dirty="0" smtClean="0"/>
              <a:t>.</a:t>
            </a:r>
            <a:endParaRPr lang="el-GR" altLang="el-GR" sz="28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Όταν η τιμή του γίνει ίση με κάποιον άλλο </a:t>
            </a:r>
            <a:r>
              <a:rPr lang="el-GR" altLang="el-GR" sz="2800" dirty="0" err="1"/>
              <a:t>καταχωρητή</a:t>
            </a:r>
            <a:r>
              <a:rPr lang="el-GR" altLang="el-GR" sz="2800" dirty="0"/>
              <a:t> (</a:t>
            </a:r>
            <a:r>
              <a:rPr lang="en-US" altLang="el-GR" sz="2800" dirty="0"/>
              <a:t>Output Capture</a:t>
            </a:r>
            <a:r>
              <a:rPr lang="en-US" altLang="el-GR" sz="2800" dirty="0" smtClean="0"/>
              <a:t>)</a:t>
            </a:r>
            <a:r>
              <a:rPr lang="el-GR" altLang="el-GR" sz="2800" dirty="0" smtClean="0"/>
              <a:t>.</a:t>
            </a:r>
            <a:endParaRPr lang="en-US" altLang="el-GR" sz="28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Όταν κάποια σχετική είσοδος αλλάξει </a:t>
            </a:r>
            <a:r>
              <a:rPr lang="el-GR" altLang="el-GR" sz="2800" dirty="0" smtClean="0"/>
              <a:t>στάθμη, </a:t>
            </a:r>
            <a:r>
              <a:rPr lang="el-GR" altLang="el-GR" sz="2800" dirty="0"/>
              <a:t>η τιμή του </a:t>
            </a:r>
            <a:r>
              <a:rPr lang="el-GR" altLang="el-GR" sz="2800" dirty="0" err="1"/>
              <a:t>χρονιστή</a:t>
            </a:r>
            <a:r>
              <a:rPr lang="el-GR" altLang="el-GR" sz="2800" dirty="0"/>
              <a:t> μπορεί να μεταφερθεί σε κάποιον άλλο </a:t>
            </a:r>
            <a:r>
              <a:rPr lang="el-GR" altLang="el-GR" sz="2800" dirty="0" err="1"/>
              <a:t>καταχωρητή</a:t>
            </a:r>
            <a:r>
              <a:rPr lang="el-GR" altLang="el-GR" sz="2800" dirty="0"/>
              <a:t> (</a:t>
            </a:r>
            <a:r>
              <a:rPr lang="en-US" altLang="el-GR" sz="2800" dirty="0"/>
              <a:t>Input Capture</a:t>
            </a:r>
            <a:r>
              <a:rPr lang="en-US" altLang="el-GR" sz="2800" dirty="0" smtClean="0"/>
              <a:t>)</a:t>
            </a:r>
            <a:r>
              <a:rPr lang="el-GR" altLang="el-GR" sz="2800" dirty="0" smtClean="0"/>
              <a:t>.</a:t>
            </a:r>
            <a:endParaRPr lang="el-GR" altLang="el-GR" sz="28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Οποτεδήποτε η τιμή του </a:t>
            </a:r>
            <a:r>
              <a:rPr lang="el-GR" altLang="el-GR" sz="2800" dirty="0" err="1"/>
              <a:t>χρονιστή</a:t>
            </a:r>
            <a:r>
              <a:rPr lang="el-GR" altLang="el-GR" sz="2800" dirty="0"/>
              <a:t> ταυτίζεται με κάποια προκαθορισμένη (για την δημιουργία παλμών </a:t>
            </a:r>
            <a:r>
              <a:rPr lang="en-US" altLang="el-GR" sz="2800" dirty="0"/>
              <a:t>PWM</a:t>
            </a:r>
            <a:r>
              <a:rPr lang="en-US" altLang="el-GR" sz="2800" dirty="0" smtClean="0"/>
              <a:t>)</a:t>
            </a:r>
            <a:r>
              <a:rPr lang="el-GR" altLang="el-GR" sz="2800" dirty="0" smtClean="0"/>
              <a:t>.</a:t>
            </a:r>
            <a:endParaRPr lang="en-GB" alt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55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982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Απευθείας </a:t>
            </a:r>
            <a:r>
              <a:rPr lang="el-GR" altLang="el-GR" b="1" dirty="0" smtClean="0"/>
              <a:t>Προσπέλαση </a:t>
            </a:r>
            <a:r>
              <a:rPr lang="el-GR" altLang="el-GR" b="1" dirty="0"/>
              <a:t>Μνήμης (</a:t>
            </a:r>
            <a:r>
              <a:rPr lang="en-US" altLang="el-GR" b="1" dirty="0"/>
              <a:t>Direct Memory </a:t>
            </a:r>
            <a:r>
              <a:rPr lang="en-US" altLang="el-GR" b="1" dirty="0" smtClean="0"/>
              <a:t>Access</a:t>
            </a:r>
            <a:r>
              <a:rPr lang="el-GR" altLang="el-GR" b="1" dirty="0" smtClean="0"/>
              <a:t> </a:t>
            </a:r>
            <a:r>
              <a:rPr lang="en-US" altLang="el-GR" b="1" dirty="0" smtClean="0"/>
              <a:t>-</a:t>
            </a:r>
            <a:r>
              <a:rPr lang="el-GR" altLang="el-GR" b="1" dirty="0" smtClean="0"/>
              <a:t> </a:t>
            </a:r>
            <a:r>
              <a:rPr lang="en-US" altLang="el-GR" b="1" dirty="0" smtClean="0"/>
              <a:t>DMA)</a:t>
            </a:r>
            <a:r>
              <a:rPr lang="el-GR" altLang="el-GR" b="1" dirty="0" smtClean="0"/>
              <a:t> (1/2)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Για μεταφορά από Περιφερειακό σε Μνήμη </a:t>
            </a:r>
            <a:r>
              <a:rPr lang="el-GR" altLang="el-GR" sz="2800" b="1" dirty="0"/>
              <a:t>χωρίς</a:t>
            </a:r>
            <a:r>
              <a:rPr lang="el-GR" altLang="el-GR" sz="2800" dirty="0"/>
              <a:t> </a:t>
            </a:r>
            <a:r>
              <a:rPr lang="en-US" altLang="el-GR" sz="2800" dirty="0"/>
              <a:t>DMA:</a:t>
            </a:r>
          </a:p>
          <a:p>
            <a:pPr marL="1143000" lvl="1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Η </a:t>
            </a:r>
            <a:r>
              <a:rPr lang="el-GR" altLang="el-GR" sz="2400" dirty="0" smtClean="0"/>
              <a:t>ΚΜΕ </a:t>
            </a:r>
            <a:r>
              <a:rPr lang="el-GR" altLang="el-GR" sz="2400" dirty="0"/>
              <a:t>ειδοποιείται από το Περιφερειακό με </a:t>
            </a:r>
            <a:r>
              <a:rPr lang="el-GR" altLang="el-GR" sz="2400" dirty="0" smtClean="0"/>
              <a:t>διακοπή =&gt; Χρόνος Αντίδρασης.</a:t>
            </a:r>
            <a:endParaRPr lang="el-GR" altLang="el-GR" sz="2400" dirty="0"/>
          </a:p>
          <a:p>
            <a:pPr marL="1143000" lvl="1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Για κάθε </a:t>
            </a:r>
            <a:r>
              <a:rPr lang="en-US" altLang="el-GR" sz="2400" dirty="0"/>
              <a:t>byte </a:t>
            </a:r>
            <a:r>
              <a:rPr lang="el-GR" altLang="el-GR" sz="2400" dirty="0"/>
              <a:t>πραγματοποιεί </a:t>
            </a:r>
            <a:r>
              <a:rPr lang="el-GR" altLang="el-GR" sz="2400" dirty="0" smtClean="0"/>
              <a:t>μία </a:t>
            </a:r>
            <a:r>
              <a:rPr lang="el-GR" altLang="el-GR" sz="2400" dirty="0"/>
              <a:t>μεταφορά από το περιφερειακό σε κάποιο εσωτερικό </a:t>
            </a:r>
            <a:r>
              <a:rPr lang="el-GR" altLang="el-GR" sz="2400" dirty="0" err="1" smtClean="0"/>
              <a:t>καταχωρητή</a:t>
            </a:r>
            <a:r>
              <a:rPr lang="el-GR" altLang="el-GR" sz="2400" dirty="0" smtClean="0"/>
              <a:t>.</a:t>
            </a:r>
            <a:endParaRPr lang="el-GR" altLang="el-GR" sz="2400" dirty="0"/>
          </a:p>
          <a:p>
            <a:pPr marL="1143000" lvl="1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Ακολουθεί </a:t>
            </a:r>
            <a:r>
              <a:rPr lang="el-GR" altLang="el-GR" sz="2400" dirty="0" smtClean="0"/>
              <a:t>μία </a:t>
            </a:r>
            <a:r>
              <a:rPr lang="el-GR" altLang="el-GR" sz="2400" dirty="0"/>
              <a:t>μεταφορά από τον εσωτερικό </a:t>
            </a:r>
            <a:r>
              <a:rPr lang="el-GR" altLang="el-GR" sz="2400" dirty="0" err="1"/>
              <a:t>καταχωρητή</a:t>
            </a:r>
            <a:r>
              <a:rPr lang="el-GR" altLang="el-GR" sz="2400" dirty="0"/>
              <a:t> στη </a:t>
            </a:r>
            <a:r>
              <a:rPr lang="el-GR" altLang="el-GR" sz="2400" dirty="0" smtClean="0"/>
              <a:t>μνήμη.</a:t>
            </a:r>
            <a:endParaRPr lang="el-GR" altLang="el-GR" sz="2400" dirty="0"/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Για τη μεταφορά κάθε </a:t>
            </a:r>
            <a:r>
              <a:rPr lang="en-US" altLang="el-GR" sz="2400" dirty="0" smtClean="0"/>
              <a:t>byte </a:t>
            </a:r>
            <a:r>
              <a:rPr lang="el-GR" altLang="el-GR" sz="2400" dirty="0"/>
              <a:t>απαιτούνται 2 κύκλοι </a:t>
            </a:r>
            <a:r>
              <a:rPr lang="el-GR" altLang="el-GR" sz="2400" dirty="0" smtClean="0"/>
              <a:t>εντολής.</a:t>
            </a:r>
            <a:endParaRPr lang="en-GB" alt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56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23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Απευθείας Προσπέλαση Μνήμης (</a:t>
            </a:r>
            <a:r>
              <a:rPr lang="en-US" altLang="el-GR" b="1" dirty="0"/>
              <a:t>Direct Memory Access</a:t>
            </a:r>
            <a:r>
              <a:rPr lang="el-GR" altLang="el-GR" b="1" dirty="0"/>
              <a:t> </a:t>
            </a:r>
            <a:r>
              <a:rPr lang="en-US" altLang="el-GR" b="1" dirty="0"/>
              <a:t>-</a:t>
            </a:r>
            <a:r>
              <a:rPr lang="el-GR" altLang="el-GR" b="1" dirty="0"/>
              <a:t> </a:t>
            </a:r>
            <a:r>
              <a:rPr lang="en-US" altLang="el-GR" b="1" dirty="0"/>
              <a:t>DMA)</a:t>
            </a:r>
            <a:r>
              <a:rPr lang="el-GR" altLang="el-GR" b="1" dirty="0"/>
              <a:t> </a:t>
            </a:r>
            <a:r>
              <a:rPr lang="el-GR" altLang="el-GR" b="1" dirty="0" smtClean="0"/>
              <a:t>(2/2</a:t>
            </a:r>
            <a:r>
              <a:rPr lang="el-GR" altLang="el-GR" b="1" dirty="0"/>
              <a:t>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Για μεταφορά από Μνήμη </a:t>
            </a:r>
            <a:r>
              <a:rPr lang="el-GR" altLang="el-GR" sz="2800" dirty="0" smtClean="0"/>
              <a:t>σε </a:t>
            </a:r>
            <a:r>
              <a:rPr lang="el-GR" altLang="el-GR" sz="2800" dirty="0"/>
              <a:t>Περιφερειακό </a:t>
            </a:r>
            <a:r>
              <a:rPr lang="el-GR" altLang="el-GR" sz="2800" b="1" dirty="0" smtClean="0"/>
              <a:t>χωρίς</a:t>
            </a:r>
            <a:r>
              <a:rPr lang="el-GR" altLang="el-GR" sz="2800" dirty="0" smtClean="0"/>
              <a:t> </a:t>
            </a:r>
            <a:r>
              <a:rPr lang="en-US" altLang="el-GR" sz="2800" dirty="0"/>
              <a:t>DMA:</a:t>
            </a:r>
          </a:p>
          <a:p>
            <a:pPr marL="1143000" lvl="1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Η </a:t>
            </a:r>
            <a:r>
              <a:rPr lang="el-GR" altLang="el-GR" sz="2400" dirty="0" smtClean="0"/>
              <a:t>ΚΜΕ </a:t>
            </a:r>
            <a:r>
              <a:rPr lang="el-GR" altLang="el-GR" sz="2400" dirty="0"/>
              <a:t>ειδοποιείται από το Περιφερειακό με </a:t>
            </a:r>
            <a:r>
              <a:rPr lang="el-GR" altLang="el-GR" sz="2400" dirty="0" smtClean="0"/>
              <a:t>διακοπή =&gt; Χρόνος Αντίδρασης.</a:t>
            </a:r>
            <a:endParaRPr lang="el-GR" altLang="el-GR" sz="2400" dirty="0"/>
          </a:p>
          <a:p>
            <a:pPr marL="1143000" lvl="1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Για κάθε </a:t>
            </a:r>
            <a:r>
              <a:rPr lang="en-US" altLang="el-GR" sz="2400" dirty="0"/>
              <a:t>byte </a:t>
            </a:r>
            <a:r>
              <a:rPr lang="el-GR" altLang="el-GR" sz="2400" dirty="0"/>
              <a:t>πραγματοποιεί </a:t>
            </a:r>
            <a:r>
              <a:rPr lang="el-GR" altLang="el-GR" sz="2400" dirty="0" smtClean="0"/>
              <a:t>μία </a:t>
            </a:r>
            <a:r>
              <a:rPr lang="el-GR" altLang="el-GR" sz="2400" dirty="0"/>
              <a:t>μεταφορά από </a:t>
            </a:r>
            <a:r>
              <a:rPr lang="el-GR" altLang="el-GR" sz="2400" dirty="0" smtClean="0"/>
              <a:t>τη μνήμη σε </a:t>
            </a:r>
            <a:r>
              <a:rPr lang="el-GR" altLang="el-GR" sz="2400" dirty="0"/>
              <a:t>κάποιο εσωτερικό </a:t>
            </a:r>
            <a:r>
              <a:rPr lang="el-GR" altLang="el-GR" sz="2400" dirty="0" err="1" smtClean="0"/>
              <a:t>καταχωρητή</a:t>
            </a:r>
            <a:r>
              <a:rPr lang="el-GR" altLang="el-GR" sz="2400" dirty="0" smtClean="0"/>
              <a:t>.</a:t>
            </a:r>
            <a:endParaRPr lang="el-GR" altLang="el-GR" sz="2400" dirty="0"/>
          </a:p>
          <a:p>
            <a:pPr marL="1143000" lvl="1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Ακολουθεί </a:t>
            </a:r>
            <a:r>
              <a:rPr lang="el-GR" altLang="el-GR" sz="2400" dirty="0" smtClean="0"/>
              <a:t>μία εγγραφή από </a:t>
            </a:r>
            <a:r>
              <a:rPr lang="el-GR" altLang="el-GR" sz="2400" dirty="0"/>
              <a:t>τον εσωτερικό </a:t>
            </a:r>
            <a:r>
              <a:rPr lang="el-GR" altLang="el-GR" sz="2400" dirty="0" err="1"/>
              <a:t>καταχωρητή</a:t>
            </a:r>
            <a:r>
              <a:rPr lang="el-GR" altLang="el-GR" sz="2400" dirty="0"/>
              <a:t> </a:t>
            </a:r>
            <a:r>
              <a:rPr lang="el-GR" altLang="el-GR" sz="2400" dirty="0" smtClean="0"/>
              <a:t>στον κατάλληλο </a:t>
            </a:r>
            <a:r>
              <a:rPr lang="el-GR" altLang="el-GR" sz="2400" dirty="0" err="1" smtClean="0"/>
              <a:t>καταχωρητή</a:t>
            </a:r>
            <a:r>
              <a:rPr lang="el-GR" altLang="el-GR" sz="2400" dirty="0" smtClean="0"/>
              <a:t> του περιφερειακού.</a:t>
            </a:r>
            <a:endParaRPr lang="el-GR" altLang="el-GR" sz="2400" dirty="0"/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Για τη μεταφορά κάθε </a:t>
            </a:r>
            <a:r>
              <a:rPr lang="en-US" altLang="el-GR" sz="2400" dirty="0" smtClean="0"/>
              <a:t>byte </a:t>
            </a:r>
            <a:r>
              <a:rPr lang="el-GR" altLang="el-GR" sz="2400" dirty="0"/>
              <a:t>απαιτούνται 2 κύκλοι </a:t>
            </a:r>
            <a:r>
              <a:rPr lang="el-GR" altLang="el-GR" sz="2400" dirty="0" smtClean="0"/>
              <a:t>εντολής.</a:t>
            </a:r>
            <a:endParaRPr lang="en-GB" alt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57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61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Απευθείας </a:t>
            </a:r>
            <a:r>
              <a:rPr lang="el-GR" altLang="el-GR" b="1" dirty="0" smtClean="0"/>
              <a:t>προσπέλαση μνήμης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Η μεταφορά γίνεται χωρίς την μεσολάβηση της </a:t>
            </a:r>
            <a:r>
              <a:rPr lang="el-GR" altLang="el-GR" sz="2800" dirty="0" smtClean="0"/>
              <a:t>ΚΜΕ.</a:t>
            </a:r>
            <a:endParaRPr lang="el-GR" altLang="el-GR" sz="2800" dirty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Την </a:t>
            </a:r>
            <a:r>
              <a:rPr lang="el-GR" altLang="el-GR" sz="2800" dirty="0" err="1"/>
              <a:t>διευθυνσιοδότηση</a:t>
            </a:r>
            <a:r>
              <a:rPr lang="el-GR" altLang="el-GR" sz="2800" dirty="0"/>
              <a:t> της μνήμης καθώς και την οδήγηση των </a:t>
            </a:r>
            <a:r>
              <a:rPr lang="en-US" altLang="el-GR" sz="2800" dirty="0"/>
              <a:t>control </a:t>
            </a:r>
            <a:r>
              <a:rPr lang="el-GR" altLang="el-GR" sz="2800" dirty="0"/>
              <a:t>σημάτων </a:t>
            </a:r>
            <a:r>
              <a:rPr lang="en-US" altLang="el-GR" sz="2800" dirty="0"/>
              <a:t>(RD, </a:t>
            </a:r>
            <a:r>
              <a:rPr lang="en-US" altLang="el-GR" sz="2800" dirty="0" smtClean="0"/>
              <a:t>WR</a:t>
            </a:r>
            <a:r>
              <a:rPr lang="el-GR" altLang="el-GR" sz="2800" dirty="0" smtClean="0"/>
              <a:t>,</a:t>
            </a:r>
            <a:r>
              <a:rPr lang="en-US" altLang="el-GR" sz="2800" dirty="0" smtClean="0"/>
              <a:t> </a:t>
            </a:r>
            <a:r>
              <a:rPr lang="el-GR" altLang="el-GR" sz="2800" dirty="0"/>
              <a:t>κλπ) κάνει ο </a:t>
            </a:r>
            <a:r>
              <a:rPr lang="en-US" altLang="el-GR" sz="2800" dirty="0"/>
              <a:t>DMA </a:t>
            </a:r>
            <a:r>
              <a:rPr lang="en-US" altLang="el-GR" sz="2800" dirty="0" smtClean="0"/>
              <a:t>Controller</a:t>
            </a:r>
            <a:r>
              <a:rPr lang="el-GR" altLang="el-GR" sz="2800" dirty="0" smtClean="0"/>
              <a:t>.</a:t>
            </a:r>
            <a:endParaRPr lang="el-GR" altLang="el-GR" sz="28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Η </a:t>
            </a:r>
            <a:r>
              <a:rPr lang="el-GR" altLang="el-GR" sz="2800" dirty="0" smtClean="0"/>
              <a:t>ΚΜΕ </a:t>
            </a:r>
            <a:r>
              <a:rPr lang="el-GR" altLang="el-GR" sz="2800" dirty="0"/>
              <a:t>απομονώνει τον δίαυλο διευθύνσεων και τα </a:t>
            </a:r>
            <a:r>
              <a:rPr lang="en-US" altLang="el-GR" sz="2800" dirty="0"/>
              <a:t>control </a:t>
            </a:r>
            <a:r>
              <a:rPr lang="el-GR" altLang="el-GR" sz="2800" dirty="0"/>
              <a:t>σήματά της (Υψηλή </a:t>
            </a:r>
            <a:r>
              <a:rPr lang="el-GR" altLang="el-GR" sz="2800" dirty="0" err="1"/>
              <a:t>Εμπέδηση</a:t>
            </a:r>
            <a:r>
              <a:rPr lang="el-GR" altLang="el-GR" sz="2800" dirty="0" smtClean="0"/>
              <a:t>), </a:t>
            </a:r>
            <a:r>
              <a:rPr lang="el-GR" altLang="el-GR" sz="2800" dirty="0"/>
              <a:t>όσο έχει τον έλεγχο ο </a:t>
            </a:r>
            <a:r>
              <a:rPr lang="en-US" altLang="el-GR" sz="2800" dirty="0"/>
              <a:t>DMA </a:t>
            </a:r>
            <a:r>
              <a:rPr lang="en-US" altLang="el-GR" sz="2800" dirty="0" smtClean="0"/>
              <a:t>Controller</a:t>
            </a:r>
            <a:r>
              <a:rPr lang="el-GR" altLang="el-GR" sz="2800" dirty="0" smtClean="0"/>
              <a:t>.</a:t>
            </a:r>
            <a:endParaRPr lang="en-GB" alt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58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00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Μέθοδοι</a:t>
            </a:r>
            <a:r>
              <a:rPr lang="en-US" altLang="el-GR" b="1" dirty="0"/>
              <a:t> DMA </a:t>
            </a:r>
            <a:r>
              <a:rPr lang="el-GR" altLang="el-GR" b="1" dirty="0" smtClean="0"/>
              <a:t>μεταφοράς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dirty="0"/>
              <a:t>Cycle Stealing: </a:t>
            </a:r>
            <a:r>
              <a:rPr lang="el-GR" altLang="el-GR" dirty="0"/>
              <a:t>Σε κάθε κύκλο </a:t>
            </a:r>
            <a:r>
              <a:rPr lang="el-GR" altLang="el-GR" dirty="0" smtClean="0"/>
              <a:t>μηχανής, </a:t>
            </a:r>
            <a:r>
              <a:rPr lang="el-GR" altLang="el-GR" dirty="0"/>
              <a:t>όταν η </a:t>
            </a:r>
            <a:r>
              <a:rPr lang="el-GR" altLang="el-GR" dirty="0" smtClean="0"/>
              <a:t>ΚΜΕ δεν </a:t>
            </a:r>
            <a:r>
              <a:rPr lang="el-GR" altLang="el-GR" dirty="0"/>
              <a:t>χρησιμοποιεί τους </a:t>
            </a:r>
            <a:r>
              <a:rPr lang="el-GR" altLang="el-GR" dirty="0" smtClean="0"/>
              <a:t>διαύλους, </a:t>
            </a:r>
            <a:r>
              <a:rPr lang="el-GR" altLang="el-GR" dirty="0"/>
              <a:t>ο </a:t>
            </a:r>
            <a:r>
              <a:rPr lang="en-US" altLang="el-GR" dirty="0"/>
              <a:t>DMA Controller </a:t>
            </a:r>
            <a:r>
              <a:rPr lang="el-GR" altLang="el-GR" dirty="0"/>
              <a:t>μεταφέρει ένα </a:t>
            </a:r>
            <a:r>
              <a:rPr lang="en-US" altLang="el-GR" dirty="0"/>
              <a:t>byte. 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dirty="0"/>
              <a:t>Cycle Stealing </a:t>
            </a:r>
            <a:r>
              <a:rPr lang="el-GR" altLang="el-GR" dirty="0"/>
              <a:t>με επιμήκυνση του ρολογιού της </a:t>
            </a:r>
            <a:r>
              <a:rPr lang="el-GR" altLang="el-GR" dirty="0" smtClean="0"/>
              <a:t>ΚΜΕ.</a:t>
            </a:r>
            <a:endParaRPr lang="en-US" altLang="el-GR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dirty="0"/>
              <a:t>Burst Mode: </a:t>
            </a:r>
            <a:r>
              <a:rPr lang="el-GR" altLang="el-GR" dirty="0" smtClean="0"/>
              <a:t>Παραχώρηση </a:t>
            </a:r>
            <a:r>
              <a:rPr lang="el-GR" altLang="el-GR" dirty="0"/>
              <a:t>του </a:t>
            </a:r>
            <a:r>
              <a:rPr lang="en-US" altLang="el-GR" dirty="0"/>
              <a:t>system bus </a:t>
            </a:r>
            <a:r>
              <a:rPr lang="el-GR" altLang="el-GR" dirty="0"/>
              <a:t>για μαζική μεταφορά δεδομένων από τον </a:t>
            </a:r>
            <a:r>
              <a:rPr lang="en-US" altLang="el-GR" dirty="0"/>
              <a:t>DMA Controller. </a:t>
            </a:r>
            <a:endParaRPr lang="el-GR" altLang="el-GR" dirty="0"/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59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13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/>
              <a:t>Κεντρική μονάδα </a:t>
            </a:r>
            <a:r>
              <a:rPr lang="el-GR" altLang="el-GR" b="1" dirty="0"/>
              <a:t>ε</a:t>
            </a:r>
            <a:r>
              <a:rPr lang="el-GR" altLang="el-GR" b="1" dirty="0" smtClean="0"/>
              <a:t>πεξεργασίας</a:t>
            </a:r>
            <a:endParaRPr lang="el-GR" b="1" dirty="0"/>
          </a:p>
        </p:txBody>
      </p:sp>
      <p:pic>
        <p:nvPicPr>
          <p:cNvPr id="7" name="Θέση περιεχομένου 1" descr="Εικόνα μπλοκ διαγράμματος της κεντρικής μονάδας επεξεργασιά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447800"/>
            <a:ext cx="6915211" cy="5039591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07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l-GR" b="1" dirty="0"/>
              <a:t>System </a:t>
            </a:r>
            <a:r>
              <a:rPr lang="en-US" altLang="el-GR" b="1" dirty="0" smtClean="0"/>
              <a:t>bus </a:t>
            </a:r>
            <a:r>
              <a:rPr lang="el-GR" altLang="el-GR" b="1" dirty="0"/>
              <a:t>χωρίς </a:t>
            </a:r>
            <a:r>
              <a:rPr lang="en-US" altLang="el-GR" b="1" dirty="0"/>
              <a:t>DMA</a:t>
            </a:r>
            <a:endParaRPr lang="el-GR" b="1" dirty="0"/>
          </a:p>
        </p:txBody>
      </p:sp>
      <p:pic>
        <p:nvPicPr>
          <p:cNvPr id="6" name="Θέση περιεχομένου 1" descr="Εικόνα μπλοκ διαγράμματο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63" y="1447800"/>
            <a:ext cx="7157437" cy="5069472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60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58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l-GR" b="1" dirty="0"/>
              <a:t>System bus </a:t>
            </a:r>
            <a:r>
              <a:rPr lang="el-GR" altLang="el-GR" b="1" dirty="0" smtClean="0"/>
              <a:t>με </a:t>
            </a:r>
            <a:r>
              <a:rPr lang="en-US" altLang="el-GR" b="1" dirty="0"/>
              <a:t>DMA</a:t>
            </a:r>
            <a:endParaRPr lang="el-GR" dirty="0"/>
          </a:p>
        </p:txBody>
      </p:sp>
      <p:pic>
        <p:nvPicPr>
          <p:cNvPr id="7" name="Θέση περιεχομένου 1" descr="Εικόνα μπλοκ διαγράμματος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696" y="1447799"/>
            <a:ext cx="7147664" cy="5065776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61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Αρχικοποίηση </a:t>
            </a:r>
            <a:r>
              <a:rPr lang="en-US" altLang="el-GR" b="1" dirty="0"/>
              <a:t>DMA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000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Καθορισμός </a:t>
            </a:r>
            <a:r>
              <a:rPr lang="el-GR" altLang="el-GR" dirty="0"/>
              <a:t>αρχικής διεύθυνσης στη μ</a:t>
            </a:r>
            <a:r>
              <a:rPr lang="el-GR" altLang="el-GR" dirty="0" smtClean="0"/>
              <a:t>νήμη.</a:t>
            </a:r>
            <a:endParaRPr lang="el-GR" altLang="el-GR" dirty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Πλήθος δεδομένων που θα </a:t>
            </a:r>
            <a:r>
              <a:rPr lang="el-GR" altLang="el-GR" dirty="0" smtClean="0"/>
              <a:t>μεταφερθούν.</a:t>
            </a:r>
            <a:endParaRPr lang="el-GR" altLang="el-GR" dirty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Τύπος μεταφοράς</a:t>
            </a:r>
            <a:r>
              <a:rPr lang="en-US" altLang="el-GR" dirty="0"/>
              <a:t>:</a:t>
            </a:r>
            <a:r>
              <a:rPr lang="el-GR" altLang="el-GR" dirty="0"/>
              <a:t> </a:t>
            </a:r>
            <a:r>
              <a:rPr lang="en-US" altLang="el-GR" dirty="0"/>
              <a:t>Cycle Stealing, Burst </a:t>
            </a:r>
            <a:r>
              <a:rPr lang="en-US" altLang="el-GR" dirty="0" smtClean="0"/>
              <a:t>Mode</a:t>
            </a:r>
            <a:r>
              <a:rPr lang="el-GR" altLang="el-GR" dirty="0" smtClean="0"/>
              <a:t>.</a:t>
            </a:r>
            <a:endParaRPr lang="en-US" altLang="el-GR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Αναμονή για αίτηση μεταφοράς από την περιφερειακή </a:t>
            </a:r>
            <a:r>
              <a:rPr lang="el-GR" altLang="el-GR" dirty="0" smtClean="0"/>
              <a:t>συσκευή.</a:t>
            </a:r>
            <a:endParaRPr lang="en-GB" altLang="el-GR" dirty="0"/>
          </a:p>
        </p:txBody>
      </p:sp>
      <p:sp>
        <p:nvSpPr>
          <p:cNvPr id="4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62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76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Όταν ζητηθεί </a:t>
            </a:r>
            <a:r>
              <a:rPr lang="en-US" altLang="el-GR" b="1" dirty="0"/>
              <a:t>DMA </a:t>
            </a:r>
            <a:r>
              <a:rPr lang="el-GR" altLang="el-GR" b="1" dirty="0"/>
              <a:t>μεταφορά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48640" indent="-54864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Tx/>
              <a:buAutoNum type="arabicPeriod"/>
            </a:pPr>
            <a:r>
              <a:rPr lang="el-GR" altLang="el-GR" sz="2800" dirty="0"/>
              <a:t>Ο </a:t>
            </a:r>
            <a:r>
              <a:rPr lang="en-US" altLang="el-GR" sz="2800" dirty="0"/>
              <a:t>DMA Controller </a:t>
            </a:r>
            <a:r>
              <a:rPr lang="el-GR" altLang="el-GR" sz="2800" dirty="0"/>
              <a:t>ζητά έλεγχο του </a:t>
            </a:r>
            <a:r>
              <a:rPr lang="en-US" altLang="el-GR" sz="2800" dirty="0"/>
              <a:t>system bus </a:t>
            </a:r>
            <a:r>
              <a:rPr lang="el-GR" altLang="el-GR" sz="2800" dirty="0"/>
              <a:t>για 1 κύκλο (</a:t>
            </a:r>
            <a:r>
              <a:rPr lang="en-US" altLang="el-GR" sz="2800" dirty="0"/>
              <a:t>cycle stealing</a:t>
            </a:r>
            <a:r>
              <a:rPr lang="en-US" altLang="el-GR" sz="2800" dirty="0" smtClean="0"/>
              <a:t>)</a:t>
            </a:r>
            <a:r>
              <a:rPr lang="el-GR" altLang="el-GR" sz="2800" dirty="0" smtClean="0"/>
              <a:t>,</a:t>
            </a:r>
            <a:r>
              <a:rPr lang="en-US" altLang="el-GR" sz="2800" dirty="0" smtClean="0"/>
              <a:t> </a:t>
            </a:r>
            <a:r>
              <a:rPr lang="el-GR" altLang="el-GR" sz="2800" dirty="0"/>
              <a:t>ή όσο απαιτείται για την πλήρη μεταφορά (</a:t>
            </a:r>
            <a:r>
              <a:rPr lang="en-US" altLang="el-GR" sz="2800" dirty="0"/>
              <a:t>burst mode</a:t>
            </a:r>
            <a:r>
              <a:rPr lang="en-US" altLang="el-GR" sz="2800" dirty="0" smtClean="0"/>
              <a:t>)</a:t>
            </a:r>
            <a:r>
              <a:rPr lang="el-GR" altLang="el-GR" sz="2800" dirty="0" smtClean="0"/>
              <a:t>.</a:t>
            </a:r>
            <a:endParaRPr lang="en-US" altLang="el-GR" sz="2800" dirty="0"/>
          </a:p>
          <a:p>
            <a:pPr marL="548640" indent="-54864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Tx/>
              <a:buAutoNum type="arabicPeriod"/>
            </a:pPr>
            <a:r>
              <a:rPr lang="el-GR" altLang="el-GR" sz="2800" dirty="0"/>
              <a:t>Όταν του δοθεί ο έλεγχος, μεταφέρει ένα </a:t>
            </a:r>
            <a:r>
              <a:rPr lang="en-US" altLang="el-GR" sz="2800" dirty="0"/>
              <a:t>byte </a:t>
            </a:r>
            <a:r>
              <a:rPr lang="el-GR" altLang="el-GR" sz="2800" dirty="0"/>
              <a:t>από/προς την τρέχουσα διεύθυνση </a:t>
            </a:r>
            <a:r>
              <a:rPr lang="el-GR" altLang="el-GR" sz="2800" dirty="0" smtClean="0"/>
              <a:t>μνήμης.</a:t>
            </a:r>
            <a:endParaRPr lang="el-GR" altLang="el-GR" sz="2800" dirty="0"/>
          </a:p>
          <a:p>
            <a:pPr marL="548640" indent="-54864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Tx/>
              <a:buAutoNum type="arabicPeriod"/>
            </a:pPr>
            <a:r>
              <a:rPr lang="el-GR" altLang="el-GR" sz="2800" dirty="0"/>
              <a:t>Αυξάνει κατά ένα τη </a:t>
            </a:r>
            <a:r>
              <a:rPr lang="el-GR" altLang="el-GR" sz="2800" dirty="0" smtClean="0"/>
              <a:t>διεύθυνση, </a:t>
            </a:r>
            <a:r>
              <a:rPr lang="el-GR" altLang="el-GR" sz="2800" dirty="0"/>
              <a:t>και μειώνει κατά ένα το πλήθος των </a:t>
            </a:r>
            <a:r>
              <a:rPr lang="el-GR" altLang="el-GR" sz="2800" dirty="0" smtClean="0"/>
              <a:t>δεδομένων.</a:t>
            </a:r>
            <a:endParaRPr lang="el-GR" altLang="el-GR" sz="2800" dirty="0"/>
          </a:p>
          <a:p>
            <a:pPr marL="548640" indent="-548640">
              <a:spcBef>
                <a:spcPts val="0"/>
              </a:spcBef>
              <a:buClr>
                <a:srgbClr val="0033CC"/>
              </a:buClr>
              <a:buFontTx/>
              <a:buAutoNum type="arabicPeriod"/>
            </a:pPr>
            <a:r>
              <a:rPr lang="el-GR" altLang="el-GR" sz="2800" dirty="0"/>
              <a:t>Αν το πλήθος δεν έχει γίνει </a:t>
            </a:r>
            <a:r>
              <a:rPr lang="el-GR" altLang="el-GR" sz="2800" dirty="0" smtClean="0"/>
              <a:t>0, </a:t>
            </a:r>
            <a:r>
              <a:rPr lang="el-GR" altLang="el-GR" sz="2800" dirty="0"/>
              <a:t>επαναλαμβάνει τη διαδικασία από το βήμα </a:t>
            </a:r>
            <a:r>
              <a:rPr lang="el-GR" altLang="el-GR" sz="2800" dirty="0" smtClean="0"/>
              <a:t>2.</a:t>
            </a:r>
            <a:endParaRPr lang="en-GB" alt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63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1318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Σοφιανίδου</a:t>
            </a:r>
            <a:r>
              <a:rPr lang="el-G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Γεωργία</a:t>
            </a:r>
            <a:endParaRPr lang="el-G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3" tooltip="Μετάβαση στην Άδεια Χρήσης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250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5920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buNone/>
            </a:pPr>
            <a:endParaRPr lang="el-GR" sz="2800" dirty="0"/>
          </a:p>
          <a:p>
            <a:pPr marL="0" indent="0" algn="ctr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l-GR" sz="2800" b="1" dirty="0" smtClean="0"/>
              <a:t>1.01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8531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Νικόλαος </a:t>
            </a:r>
            <a:r>
              <a:rPr lang="el-GR" sz="2400" dirty="0" err="1" smtClean="0"/>
              <a:t>Πετρέλλης</a:t>
            </a:r>
            <a:r>
              <a:rPr lang="el-GR" sz="2400" dirty="0" smtClean="0"/>
              <a:t>, 2015. Νικόλαος </a:t>
            </a:r>
            <a:r>
              <a:rPr lang="el-GR" sz="2400" dirty="0" err="1" smtClean="0"/>
              <a:t>Πετρέλλης</a:t>
            </a:r>
            <a:r>
              <a:rPr lang="el-GR" sz="2400" dirty="0" smtClean="0"/>
              <a:t>. «Αρχιτεκτονική Η/Υ ΙΙ». </a:t>
            </a:r>
            <a:r>
              <a:rPr lang="el-GR" sz="2400" dirty="0"/>
              <a:t>Έκδοση: </a:t>
            </a:r>
            <a:r>
              <a:rPr lang="el-GR" sz="2400" dirty="0" smtClean="0"/>
              <a:t>1.0</a:t>
            </a:r>
            <a:r>
              <a:rPr lang="el-GR" sz="2400" dirty="0"/>
              <a:t>. </a:t>
            </a:r>
            <a:r>
              <a:rPr lang="el-GR" sz="2400" dirty="0" smtClean="0"/>
              <a:t>Λάρισα 01/03/2015.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http://cdev.teilar.gr/courses/TMA1</a:t>
            </a:r>
            <a:r>
              <a:rPr lang="el-GR" sz="2400" dirty="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1</a:t>
            </a:r>
            <a:r>
              <a:rPr lang="en-US" sz="2400" dirty="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2/</a:t>
            </a:r>
            <a:r>
              <a:rPr lang="en-US" sz="2400" dirty="0" err="1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index.php</a:t>
            </a:r>
            <a:r>
              <a:rPr lang="el-GR" sz="2400" dirty="0" smtClean="0"/>
              <a:t>. </a:t>
            </a:r>
            <a:endParaRPr lang="el-GR" sz="24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45817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Δημιουργού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37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</a:t>
            </a:r>
            <a:r>
              <a:rPr lang="el-GR" sz="2000" dirty="0" smtClean="0"/>
              <a:t>υπάρχει).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7973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Τυπικοί ακροδέκτες </a:t>
            </a:r>
            <a:r>
              <a:rPr lang="en-US" altLang="el-GR" b="1" dirty="0" smtClean="0"/>
              <a:t/>
            </a:r>
            <a:br>
              <a:rPr lang="en-US" altLang="el-GR" b="1" dirty="0" smtClean="0"/>
            </a:br>
            <a:r>
              <a:rPr lang="el-GR" altLang="el-GR" b="1" dirty="0" smtClean="0"/>
              <a:t>επεξεργαστή 8-</a:t>
            </a:r>
            <a:r>
              <a:rPr lang="en-US" altLang="el-GR" b="1" dirty="0" smtClean="0"/>
              <a:t>bit</a:t>
            </a:r>
            <a:endParaRPr lang="el-GR" b="1" dirty="0"/>
          </a:p>
        </p:txBody>
      </p:sp>
      <p:pic>
        <p:nvPicPr>
          <p:cNvPr id="7" name="Θέση περιεχομένου 1" descr="Εικόνα των ακροδεκτών του ολοκληρωμένου κυκλώματο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988" y="1447799"/>
            <a:ext cx="4403812" cy="5105401"/>
          </a:xfrm>
        </p:spPr>
      </p:pic>
      <p:sp>
        <p:nvSpPr>
          <p:cNvPr id="4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61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/>
              <a:t>Παράδειγμα ακροδεκτών Ζ80</a:t>
            </a:r>
            <a:endParaRPr lang="el-GR" b="1" dirty="0"/>
          </a:p>
        </p:txBody>
      </p:sp>
      <p:pic>
        <p:nvPicPr>
          <p:cNvPr id="6" name="Θέση περιεχομένου 1" descr="Εικόνα των ακροδεκτών του ολοκληρωμένου κυκλώματος Z80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56" y="1447800"/>
            <a:ext cx="7108944" cy="5112724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4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Συνοπτική περιγραφή </a:t>
            </a:r>
            <a:r>
              <a:rPr lang="en-US" altLang="el-GR" b="1" dirty="0" smtClean="0"/>
              <a:t/>
            </a:r>
            <a:br>
              <a:rPr lang="en-US" altLang="el-GR" b="1" dirty="0" smtClean="0"/>
            </a:br>
            <a:r>
              <a:rPr lang="el-GR" altLang="el-GR" b="1" dirty="0" smtClean="0"/>
              <a:t>ειδικών </a:t>
            </a:r>
            <a:r>
              <a:rPr lang="el-GR" altLang="el-GR" b="1" dirty="0"/>
              <a:t>ακροδεκτών Ζ80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b="1" kern="0" dirty="0">
                <a:solidFill>
                  <a:srgbClr val="000000"/>
                </a:solidFill>
              </a:rPr>
              <a:t>Μ</a:t>
            </a:r>
            <a:r>
              <a:rPr lang="en-US" altLang="el-GR" sz="2400" b="1" kern="0" dirty="0">
                <a:solidFill>
                  <a:srgbClr val="000000"/>
                </a:solidFill>
              </a:rPr>
              <a:t>REQ~</a:t>
            </a:r>
            <a:r>
              <a:rPr lang="en-US" altLang="el-GR" sz="2400" kern="0" dirty="0">
                <a:solidFill>
                  <a:srgbClr val="000000"/>
                </a:solidFill>
              </a:rPr>
              <a:t>,</a:t>
            </a:r>
            <a:r>
              <a:rPr lang="en-US" altLang="el-GR" sz="2400" b="1" kern="0" dirty="0">
                <a:solidFill>
                  <a:srgbClr val="000000"/>
                </a:solidFill>
              </a:rPr>
              <a:t> IOREQ~</a:t>
            </a:r>
            <a:r>
              <a:rPr lang="en-US" altLang="el-GR" sz="2400" kern="0" dirty="0">
                <a:solidFill>
                  <a:srgbClr val="000000"/>
                </a:solidFill>
              </a:rPr>
              <a:t>: </a:t>
            </a:r>
            <a:r>
              <a:rPr lang="el-GR" altLang="el-GR" sz="2400" kern="0" dirty="0">
                <a:solidFill>
                  <a:srgbClr val="000000"/>
                </a:solidFill>
              </a:rPr>
              <a:t>Δείχνουν αν η προσπέλαση αφορά διεύθυνση μνήμης ή περιφερειακών (Ι/Ο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)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457200" lvl="0" indent="-45720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sz="2400" b="1" kern="0" dirty="0">
                <a:solidFill>
                  <a:srgbClr val="000000"/>
                </a:solidFill>
              </a:rPr>
              <a:t>BUSREQ~</a:t>
            </a:r>
            <a:r>
              <a:rPr lang="el-GR" altLang="el-GR" sz="2400" kern="0" dirty="0">
                <a:solidFill>
                  <a:srgbClr val="000000"/>
                </a:solidFill>
              </a:rPr>
              <a:t>,</a:t>
            </a:r>
            <a:r>
              <a:rPr lang="el-GR" altLang="el-GR" sz="2400" b="1" kern="0" dirty="0">
                <a:solidFill>
                  <a:srgbClr val="000000"/>
                </a:solidFill>
              </a:rPr>
              <a:t> </a:t>
            </a:r>
            <a:r>
              <a:rPr lang="en-US" altLang="el-GR" sz="2400" b="1" kern="0" dirty="0">
                <a:solidFill>
                  <a:srgbClr val="000000"/>
                </a:solidFill>
              </a:rPr>
              <a:t>BUSACK</a:t>
            </a:r>
            <a:r>
              <a:rPr lang="en-US" altLang="el-GR" sz="2400" b="1" kern="0" dirty="0" smtClean="0">
                <a:solidFill>
                  <a:srgbClr val="000000"/>
                </a:solidFill>
              </a:rPr>
              <a:t>~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: </a:t>
            </a:r>
            <a:r>
              <a:rPr lang="el-GR" altLang="el-GR" sz="2400" kern="0" dirty="0">
                <a:solidFill>
                  <a:srgbClr val="000000"/>
                </a:solidFill>
              </a:rPr>
              <a:t>Αίτηση και αποδοχή χρήσης διαύλων από 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DMA.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457200" lvl="0" indent="-45720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sz="2400" b="1" kern="0" dirty="0">
                <a:solidFill>
                  <a:srgbClr val="000000"/>
                </a:solidFill>
              </a:rPr>
              <a:t>HALT~</a:t>
            </a:r>
            <a:r>
              <a:rPr lang="en-US" altLang="el-GR" sz="2400" kern="0" dirty="0">
                <a:solidFill>
                  <a:srgbClr val="000000"/>
                </a:solidFill>
              </a:rPr>
              <a:t>: </a:t>
            </a:r>
            <a:r>
              <a:rPr lang="el-GR" altLang="el-GR" sz="2400" kern="0" dirty="0">
                <a:solidFill>
                  <a:srgbClr val="000000"/>
                </a:solidFill>
              </a:rPr>
              <a:t>εντολή αναστολής λειτουργίας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Ζ80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457200" lvl="0" indent="-45720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sz="2400" b="1" kern="0" dirty="0">
                <a:solidFill>
                  <a:srgbClr val="000000"/>
                </a:solidFill>
              </a:rPr>
              <a:t>WAIT~</a:t>
            </a:r>
            <a:r>
              <a:rPr lang="en-US" altLang="el-GR" sz="2400" kern="0" dirty="0">
                <a:solidFill>
                  <a:srgbClr val="000000"/>
                </a:solidFill>
              </a:rPr>
              <a:t>: </a:t>
            </a:r>
            <a:r>
              <a:rPr lang="el-GR" altLang="el-GR" sz="2400" kern="0" dirty="0">
                <a:solidFill>
                  <a:srgbClr val="000000"/>
                </a:solidFill>
              </a:rPr>
              <a:t>επιμήκυνση κύκλων προσπέλασης μνήμης για υποστήριξη αργών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μνημών/περιφερειακών</a:t>
            </a:r>
            <a:r>
              <a:rPr lang="en-US" altLang="el-GR" sz="2400" kern="0" dirty="0" smtClean="0">
                <a:solidFill>
                  <a:srgbClr val="000000"/>
                </a:solidFill>
              </a:rPr>
              <a:t>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marL="457200" lvl="0" indent="-457200" eaLnBrk="0" fontAlgn="base" hangingPunct="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sz="2400" b="1" kern="0" dirty="0">
                <a:solidFill>
                  <a:srgbClr val="000000"/>
                </a:solidFill>
              </a:rPr>
              <a:t>RFSH~</a:t>
            </a:r>
            <a:r>
              <a:rPr lang="en-US" altLang="el-GR" sz="2400" kern="0" dirty="0">
                <a:solidFill>
                  <a:srgbClr val="000000"/>
                </a:solidFill>
              </a:rPr>
              <a:t>:</a:t>
            </a:r>
            <a:r>
              <a:rPr lang="el-GR" altLang="el-GR" sz="2400" kern="0" dirty="0">
                <a:solidFill>
                  <a:srgbClr val="000000"/>
                </a:solidFill>
              </a:rPr>
              <a:t> ένδειξη κύκλου ανανέωσης δυναμικών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μνημών</a:t>
            </a:r>
            <a:r>
              <a:rPr lang="en-US" altLang="el-GR" sz="2400" dirty="0" smtClean="0"/>
              <a:t>.</a:t>
            </a:r>
            <a:endParaRPr lang="el-GR" altLang="el-GR" sz="2400" b="1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Δομή Η/Υ - Μνήμη - Περιφερειακά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C8C67-85B1-455F-ADD6-F432FB4204AF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61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2/11/2015 11:45:01 A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7,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C0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7,4,5,8,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5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13,11,16,17,15,12,14,18,6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5,7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C3567CDD-2877-4F95-B035-6CFF0F436F73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1773</TotalTime>
  <Words>3161</Words>
  <Application>Microsoft Office PowerPoint</Application>
  <PresentationFormat>Προβολή στην οθόνη (4:3)</PresentationFormat>
  <Paragraphs>487</Paragraphs>
  <Slides>69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69</vt:i4>
      </vt:variant>
    </vt:vector>
  </HeadingPairs>
  <TitlesOfParts>
    <vt:vector size="73" baseType="lpstr">
      <vt:lpstr>Arial</vt:lpstr>
      <vt:lpstr>Calibri</vt:lpstr>
      <vt:lpstr>Wingdings</vt:lpstr>
      <vt:lpstr>Θέμα του Office</vt:lpstr>
      <vt:lpstr>Αρχιτεκτονική Η/Υ ΙΙ</vt:lpstr>
      <vt:lpstr>Χρηματοδότηση </vt:lpstr>
      <vt:lpstr>Σκοποί ενότητας </vt:lpstr>
      <vt:lpstr>Περιεχόμενα ενότητας</vt:lpstr>
      <vt:lpstr>Δομή ηλεκτρονικών υπολογιστών</vt:lpstr>
      <vt:lpstr>Κεντρική μονάδα επεξεργασίας</vt:lpstr>
      <vt:lpstr>Τυπικοί ακροδέκτες  επεξεργαστή 8-bit</vt:lpstr>
      <vt:lpstr>Παράδειγμα ακροδεκτών Ζ80</vt:lpstr>
      <vt:lpstr>Συνοπτική περιγραφή  ειδικών ακροδεκτών Ζ80 </vt:lpstr>
      <vt:lpstr>Βήματα εκτέλεσης εντολής  ADD A, 3000h (1/4)</vt:lpstr>
      <vt:lpstr>Βήματα εκτέλεσης εντολής  ADD A, 3000h (2/4)</vt:lpstr>
      <vt:lpstr>Βήματα εκτέλεσης εντολής  ADD A, 3000h (3/4)</vt:lpstr>
      <vt:lpstr>Βήματα εκτέλεσης εντολής  ADD A, 3000h (4/4)</vt:lpstr>
      <vt:lpstr>Τυπικοί ακροδέκτες  στατικής RAM (SRAM)</vt:lpstr>
      <vt:lpstr>Σύνδεση δύο 32Κx8 μνημών SRAM</vt:lpstr>
      <vt:lpstr>Σύνδεση δύο 2Κx8 μνημών SRAM</vt:lpstr>
      <vt:lpstr>Παράδειγμα διασύνδεσης  δυναμικών μνημών σε Ζ80</vt:lpstr>
      <vt:lpstr>Αρχιτεκτονική  Von Neumann και Harvard</vt:lpstr>
      <vt:lpstr>Ρολόι συστήματος</vt:lpstr>
      <vt:lpstr>Κύκλοι Εντολής, Μηχανής, Ρολογιού (πχ: STA mmmm)</vt:lpstr>
      <vt:lpstr>Παράδειγμα 1: Κύκλοι  μηχανής του Ζ80 (1 από 2)</vt:lpstr>
      <vt:lpstr>Παράδειγμα 1: Κύκλοι  μηχανής του Ζ80 (2 από 2)</vt:lpstr>
      <vt:lpstr>Παράδειγμα 2: Κύκλοι  μηχανής του Ζ80 (1 από 3)</vt:lpstr>
      <vt:lpstr>Παράδειγμα 2: Κύκλοι  μηχανής του Ζ80 (2 από 3)</vt:lpstr>
      <vt:lpstr>Παράδειγμα 2: Κύκλοι  μηχανής του Ζ80 (3 από 3)</vt:lpstr>
      <vt:lpstr>Παράδειγμα 3: Κύκλοι  μηχανής του Ζ80 (1 από 2)</vt:lpstr>
      <vt:lpstr>Παράδειγμα 3: Κύκλοι  μηχανής του Ζ80 (2 από 2)</vt:lpstr>
      <vt:lpstr>Παράδειγμα 4: Κύκλοι  μηχανής του Ζ80 (1 από 2)</vt:lpstr>
      <vt:lpstr>Παράδειγμα 4: Κύκλοι  μηχανής του Ζ80 (2 από 2)</vt:lpstr>
      <vt:lpstr>Δομή σύγχρονης δυναμικής μνήμης</vt:lpstr>
      <vt:lpstr>Ακροδέκτες DDR2 μνήμης</vt:lpstr>
      <vt:lpstr>Παράδειγμα ακροδεκτών DDR2 μνήμης</vt:lpstr>
      <vt:lpstr>Παράδειγμα διασύνδεσης  SDRAM σε ATMEL AT91RM9200</vt:lpstr>
      <vt:lpstr>DDR2 με καθυστερήσεις</vt:lpstr>
      <vt:lpstr>DDR2</vt:lpstr>
      <vt:lpstr>DDR2 χωρίς καθυστερήσεις</vt:lpstr>
      <vt:lpstr>Interrupts - Διακοπές</vt:lpstr>
      <vt:lpstr>Παραδείγματα πηγών διακοπών</vt:lpstr>
      <vt:lpstr>Πολυπλεξία διακοπών</vt:lpstr>
      <vt:lpstr>Έλεγχος πολλαπλών πηγών διακοπής</vt:lpstr>
      <vt:lpstr>Καθορισμός διεύθυνσης  ρουτίνας εξυπηρέτησης διακοπής</vt:lpstr>
      <vt:lpstr>Interrupt Mask / Flag</vt:lpstr>
      <vt:lpstr>I/O Ports</vt:lpstr>
      <vt:lpstr>Γενική αρχιτεκτονική θύρας Ι/Ο</vt:lpstr>
      <vt:lpstr>ATMEL AT90S2313</vt:lpstr>
      <vt:lpstr>Παράδειγμα handshake  σημάτων σε παράλληλες θύρες (1)</vt:lpstr>
      <vt:lpstr>Παράδειγμα handshake  σημάτων σε παράλληλες θύρες (2)</vt:lpstr>
      <vt:lpstr>Σειριακές θύρες (Serial Ports) (1 από 3)</vt:lpstr>
      <vt:lpstr>Σειριακές θύρες (Serial Ports) (2 από 3)</vt:lpstr>
      <vt:lpstr>Σειριακές θύρες (Serial Ports) (3 από 3)</vt:lpstr>
      <vt:lpstr>Ασύγχρονη / Σύγχρονη σειριακή επικοινωνία</vt:lpstr>
      <vt:lpstr>Timer - Χρονιστής</vt:lpstr>
      <vt:lpstr>Counter - Μετρητής ή Απαριθμητής</vt:lpstr>
      <vt:lpstr>Prescaler</vt:lpstr>
      <vt:lpstr>Διακοπές σχετικές με  Χρονιστές - Μετρητές</vt:lpstr>
      <vt:lpstr>Απευθείας Προσπέλαση Μνήμης (Direct Memory Access - DMA) (1/2)</vt:lpstr>
      <vt:lpstr>Απευθείας Προσπέλαση Μνήμης (Direct Memory Access - DMA) (2/2)</vt:lpstr>
      <vt:lpstr>Απευθείας προσπέλαση μνήμης</vt:lpstr>
      <vt:lpstr>Μέθοδοι DMA μεταφοράς</vt:lpstr>
      <vt:lpstr>System bus χωρίς DMA</vt:lpstr>
      <vt:lpstr>System bus με DMA</vt:lpstr>
      <vt:lpstr>Αρχικοποίηση DMA</vt:lpstr>
      <vt:lpstr>Όταν ζητηθεί DMA μεταφορά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2015-01-17T10:23:16Z</dcterms:created>
  <dcterms:modified xsi:type="dcterms:W3CDTF">2015-11-02T11:29:54Z</dcterms:modified>
</cp:coreProperties>
</file>